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5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80" r:id="rId10"/>
    <p:sldId id="267" r:id="rId11"/>
    <p:sldId id="268" r:id="rId12"/>
    <p:sldId id="290" r:id="rId13"/>
    <p:sldId id="269" r:id="rId14"/>
    <p:sldId id="288" r:id="rId15"/>
    <p:sldId id="289" r:id="rId16"/>
    <p:sldId id="292" r:id="rId17"/>
    <p:sldId id="296" r:id="rId18"/>
    <p:sldId id="272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51" autoAdjust="0"/>
  </p:normalViewPr>
  <p:slideViewPr>
    <p:cSldViewPr>
      <p:cViewPr varScale="1">
        <p:scale>
          <a:sx n="83" d="100"/>
          <a:sy n="83" d="100"/>
        </p:scale>
        <p:origin x="75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AA57E-6B73-48D8-AB8D-769413922AB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B8E8-131A-4A95-AA71-FF67EC5F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-aided_software_engineer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reverse-engineer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ietnambiz.vn/tai-kien-thiet-reengineering-la-gi-dac-trung-va-lien-he-20191012022307932.htm" TargetMode="External"/><Relationship Id="rId4" Type="http://schemas.openxmlformats.org/officeDocument/2006/relationships/hyperlink" Target="https://en.wikipedia.org/wiki/Reverse_engineer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6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https://en.wikipedia.org/wiki/Computer-aided_software_engineering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https://searchsoftwarequality.techtarget.com/definition/reverse-engineering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https://en.wikipedia.org/wiki/Reverse_engineering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https://vietnambiz.vn/tai-kien-thiet-reengineering-la-gi-dac-trung-va-lien-he-20191012022307932.htm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distinguish between ‘classic’ case tools and ‘real’ case tools:</a:t>
            </a:r>
          </a:p>
          <a:p>
            <a:r>
              <a:rPr lang="en-US" dirty="0" smtClean="0"/>
              <a:t>+ Classic</a:t>
            </a:r>
            <a:r>
              <a:rPr lang="en-US" baseline="0" dirty="0" smtClean="0"/>
              <a:t> CASE tools: interactive debuggers. Compilers, project progress control systems</a:t>
            </a:r>
          </a:p>
          <a:p>
            <a:r>
              <a:rPr lang="en-US" baseline="0" dirty="0" smtClean="0"/>
              <a:t>+ Real CASE tools: support several phases of development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several components are based on their usage in different stages of the software development life cycle.</a:t>
            </a:r>
            <a:endParaRPr lang="en-US" dirty="0" smtClean="0"/>
          </a:p>
          <a:p>
            <a:r>
              <a:rPr lang="en-US" dirty="0" smtClean="0"/>
              <a:t>Upper CASE</a:t>
            </a:r>
            <a:r>
              <a:rPr lang="en-US" baseline="0" dirty="0" smtClean="0"/>
              <a:t> tools support analysis and design</a:t>
            </a:r>
          </a:p>
          <a:p>
            <a:r>
              <a:rPr lang="en-US" baseline="0" dirty="0" smtClean="0"/>
              <a:t>Lower CASE tool refer to the location in these phases in the Waterfall Model</a:t>
            </a:r>
          </a:p>
          <a:p>
            <a:r>
              <a:rPr lang="en-US" baseline="0" dirty="0" smtClean="0"/>
              <a:t>Cross life-cycle CASE or Integrated CASE tools: combine both upper and lower, support analysis, design, and coding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Repository: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central repository is required by the tools to serve as a common source of integrated and consistent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tools designed to support activities of system development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developers always looking for such CASE tools that help</a:t>
            </a:r>
            <a:r>
              <a:rPr lang="en-US" baseline="0" dirty="0" smtClean="0"/>
              <a:t> them in many different ways during different development stages of software</a:t>
            </a:r>
          </a:p>
          <a:p>
            <a:r>
              <a:rPr lang="en-US" baseline="0" dirty="0" smtClean="0"/>
              <a:t>They can understand the software and prepare a good end product that efficiently fulfill the user requirements</a:t>
            </a:r>
          </a:p>
          <a:p>
            <a:r>
              <a:rPr lang="en-US" baseline="0" dirty="0" smtClean="0"/>
              <a:t>CASE tools provide the ways that can fulfill the requirements of software developers</a:t>
            </a:r>
          </a:p>
          <a:p>
            <a:r>
              <a:rPr lang="en-US" baseline="0" dirty="0" smtClean="0"/>
              <a:t>These tools provide computerized setting to software developers to analyze a problem and then design its system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Diagramming 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graphical representation of system components, data and control flow among various software components;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create a software process model used to develop the software;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project planning, cost and effort estimation, project scheduling and resource planning.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generate detailed documents for technical users and end-users describing the function and how-to of the system such as user manual.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gather requirements, automatically check for inaccuracy and data redundancies.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design the block structure of the software, then divide it into modules, provide the details for each module and interconnections among modules.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version and revision management, change control management through automatic tracking, version management, and release management.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deal with changes made to the software, automate change tracking, file management, code management an enforce organization change policy.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providing comprehensive aid in building a software product and include features for simulation and testing.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provides initial look and feel of the product and simulates a few aspects of the actual product. Also, they help us build rapid prototypes based on existing information.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assist in designing web pages and all their consisting elements, like forms, text, script, graphics.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monitoring the engineering process and methods, in order to ensure conformance of quality as per organization standards.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show modifications in the software product after it goes into production. Therefore, automatic logging, error reporting techniques, or automatic error ticket generation.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1580" y="1543811"/>
            <a:ext cx="1841500" cy="1839595"/>
          </a:xfrm>
          <a:custGeom>
            <a:avLst/>
            <a:gdLst/>
            <a:ahLst/>
            <a:cxnLst/>
            <a:rect l="l" t="t" r="r" b="b"/>
            <a:pathLst>
              <a:path w="1841500" h="1839595">
                <a:moveTo>
                  <a:pt x="920495" y="0"/>
                </a:moveTo>
                <a:lnTo>
                  <a:pt x="871608" y="1274"/>
                </a:lnTo>
                <a:lnTo>
                  <a:pt x="823386" y="5056"/>
                </a:lnTo>
                <a:lnTo>
                  <a:pt x="775892" y="11282"/>
                </a:lnTo>
                <a:lnTo>
                  <a:pt x="729190" y="19887"/>
                </a:lnTo>
                <a:lnTo>
                  <a:pt x="683343" y="30809"/>
                </a:lnTo>
                <a:lnTo>
                  <a:pt x="638415" y="43984"/>
                </a:lnTo>
                <a:lnTo>
                  <a:pt x="594470" y="59349"/>
                </a:lnTo>
                <a:lnTo>
                  <a:pt x="551572" y="76839"/>
                </a:lnTo>
                <a:lnTo>
                  <a:pt x="509783" y="96392"/>
                </a:lnTo>
                <a:lnTo>
                  <a:pt x="469168" y="117943"/>
                </a:lnTo>
                <a:lnTo>
                  <a:pt x="429790" y="141430"/>
                </a:lnTo>
                <a:lnTo>
                  <a:pt x="391713" y="166789"/>
                </a:lnTo>
                <a:lnTo>
                  <a:pt x="355000" y="193955"/>
                </a:lnTo>
                <a:lnTo>
                  <a:pt x="319715" y="222867"/>
                </a:lnTo>
                <a:lnTo>
                  <a:pt x="285922" y="253460"/>
                </a:lnTo>
                <a:lnTo>
                  <a:pt x="253684" y="285670"/>
                </a:lnTo>
                <a:lnTo>
                  <a:pt x="223065" y="319434"/>
                </a:lnTo>
                <a:lnTo>
                  <a:pt x="194128" y="354689"/>
                </a:lnTo>
                <a:lnTo>
                  <a:pt x="166938" y="391371"/>
                </a:lnTo>
                <a:lnTo>
                  <a:pt x="141557" y="429416"/>
                </a:lnTo>
                <a:lnTo>
                  <a:pt x="118049" y="468762"/>
                </a:lnTo>
                <a:lnTo>
                  <a:pt x="96479" y="509344"/>
                </a:lnTo>
                <a:lnTo>
                  <a:pt x="76908" y="551098"/>
                </a:lnTo>
                <a:lnTo>
                  <a:pt x="59402" y="593962"/>
                </a:lnTo>
                <a:lnTo>
                  <a:pt x="44024" y="637872"/>
                </a:lnTo>
                <a:lnTo>
                  <a:pt x="30837" y="682764"/>
                </a:lnTo>
                <a:lnTo>
                  <a:pt x="19905" y="728574"/>
                </a:lnTo>
                <a:lnTo>
                  <a:pt x="11292" y="775240"/>
                </a:lnTo>
                <a:lnTo>
                  <a:pt x="5061" y="822698"/>
                </a:lnTo>
                <a:lnTo>
                  <a:pt x="1275" y="870883"/>
                </a:lnTo>
                <a:lnTo>
                  <a:pt x="0" y="919733"/>
                </a:lnTo>
                <a:lnTo>
                  <a:pt x="1275" y="968584"/>
                </a:lnTo>
                <a:lnTo>
                  <a:pt x="5061" y="1016769"/>
                </a:lnTo>
                <a:lnTo>
                  <a:pt x="11292" y="1064227"/>
                </a:lnTo>
                <a:lnTo>
                  <a:pt x="19905" y="1110893"/>
                </a:lnTo>
                <a:lnTo>
                  <a:pt x="30837" y="1156703"/>
                </a:lnTo>
                <a:lnTo>
                  <a:pt x="44024" y="1201595"/>
                </a:lnTo>
                <a:lnTo>
                  <a:pt x="59402" y="1245505"/>
                </a:lnTo>
                <a:lnTo>
                  <a:pt x="76908" y="1288369"/>
                </a:lnTo>
                <a:lnTo>
                  <a:pt x="96479" y="1330123"/>
                </a:lnTo>
                <a:lnTo>
                  <a:pt x="118049" y="1370705"/>
                </a:lnTo>
                <a:lnTo>
                  <a:pt x="141557" y="1410051"/>
                </a:lnTo>
                <a:lnTo>
                  <a:pt x="166938" y="1448096"/>
                </a:lnTo>
                <a:lnTo>
                  <a:pt x="194128" y="1484778"/>
                </a:lnTo>
                <a:lnTo>
                  <a:pt x="223065" y="1520033"/>
                </a:lnTo>
                <a:lnTo>
                  <a:pt x="253684" y="1553797"/>
                </a:lnTo>
                <a:lnTo>
                  <a:pt x="285922" y="1586007"/>
                </a:lnTo>
                <a:lnTo>
                  <a:pt x="319715" y="1616600"/>
                </a:lnTo>
                <a:lnTo>
                  <a:pt x="355000" y="1645512"/>
                </a:lnTo>
                <a:lnTo>
                  <a:pt x="391713" y="1672678"/>
                </a:lnTo>
                <a:lnTo>
                  <a:pt x="429790" y="1698037"/>
                </a:lnTo>
                <a:lnTo>
                  <a:pt x="469168" y="1721524"/>
                </a:lnTo>
                <a:lnTo>
                  <a:pt x="509783" y="1743075"/>
                </a:lnTo>
                <a:lnTo>
                  <a:pt x="551572" y="1762628"/>
                </a:lnTo>
                <a:lnTo>
                  <a:pt x="594470" y="1780118"/>
                </a:lnTo>
                <a:lnTo>
                  <a:pt x="638415" y="1795483"/>
                </a:lnTo>
                <a:lnTo>
                  <a:pt x="683343" y="1808658"/>
                </a:lnTo>
                <a:lnTo>
                  <a:pt x="729190" y="1819580"/>
                </a:lnTo>
                <a:lnTo>
                  <a:pt x="775892" y="1828185"/>
                </a:lnTo>
                <a:lnTo>
                  <a:pt x="823386" y="1834411"/>
                </a:lnTo>
                <a:lnTo>
                  <a:pt x="871608" y="1838193"/>
                </a:lnTo>
                <a:lnTo>
                  <a:pt x="920495" y="1839468"/>
                </a:lnTo>
                <a:lnTo>
                  <a:pt x="969383" y="1838193"/>
                </a:lnTo>
                <a:lnTo>
                  <a:pt x="1017605" y="1834411"/>
                </a:lnTo>
                <a:lnTo>
                  <a:pt x="1065099" y="1828185"/>
                </a:lnTo>
                <a:lnTo>
                  <a:pt x="1111801" y="1819580"/>
                </a:lnTo>
                <a:lnTo>
                  <a:pt x="1157648" y="1808658"/>
                </a:lnTo>
                <a:lnTo>
                  <a:pt x="1202576" y="1795483"/>
                </a:lnTo>
                <a:lnTo>
                  <a:pt x="1246521" y="1780118"/>
                </a:lnTo>
                <a:lnTo>
                  <a:pt x="1289419" y="1762628"/>
                </a:lnTo>
                <a:lnTo>
                  <a:pt x="1331208" y="1743075"/>
                </a:lnTo>
                <a:lnTo>
                  <a:pt x="1371823" y="1721524"/>
                </a:lnTo>
                <a:lnTo>
                  <a:pt x="1411201" y="1698037"/>
                </a:lnTo>
                <a:lnTo>
                  <a:pt x="1449278" y="1672678"/>
                </a:lnTo>
                <a:lnTo>
                  <a:pt x="1485991" y="1645512"/>
                </a:lnTo>
                <a:lnTo>
                  <a:pt x="1521276" y="1616600"/>
                </a:lnTo>
                <a:lnTo>
                  <a:pt x="1555069" y="1586007"/>
                </a:lnTo>
                <a:lnTo>
                  <a:pt x="1587307" y="1553797"/>
                </a:lnTo>
                <a:lnTo>
                  <a:pt x="1617926" y="1520033"/>
                </a:lnTo>
                <a:lnTo>
                  <a:pt x="1646863" y="1484778"/>
                </a:lnTo>
                <a:lnTo>
                  <a:pt x="1674053" y="1448096"/>
                </a:lnTo>
                <a:lnTo>
                  <a:pt x="1699434" y="1410051"/>
                </a:lnTo>
                <a:lnTo>
                  <a:pt x="1722942" y="1370705"/>
                </a:lnTo>
                <a:lnTo>
                  <a:pt x="1744512" y="1330123"/>
                </a:lnTo>
                <a:lnTo>
                  <a:pt x="1764083" y="1288369"/>
                </a:lnTo>
                <a:lnTo>
                  <a:pt x="1781589" y="1245505"/>
                </a:lnTo>
                <a:lnTo>
                  <a:pt x="1796967" y="1201595"/>
                </a:lnTo>
                <a:lnTo>
                  <a:pt x="1810154" y="1156703"/>
                </a:lnTo>
                <a:lnTo>
                  <a:pt x="1821086" y="1110893"/>
                </a:lnTo>
                <a:lnTo>
                  <a:pt x="1829699" y="1064227"/>
                </a:lnTo>
                <a:lnTo>
                  <a:pt x="1835930" y="1016769"/>
                </a:lnTo>
                <a:lnTo>
                  <a:pt x="1839716" y="968584"/>
                </a:lnTo>
                <a:lnTo>
                  <a:pt x="1840992" y="919733"/>
                </a:lnTo>
                <a:lnTo>
                  <a:pt x="1839716" y="870883"/>
                </a:lnTo>
                <a:lnTo>
                  <a:pt x="1835930" y="822698"/>
                </a:lnTo>
                <a:lnTo>
                  <a:pt x="1829699" y="775240"/>
                </a:lnTo>
                <a:lnTo>
                  <a:pt x="1821086" y="728574"/>
                </a:lnTo>
                <a:lnTo>
                  <a:pt x="1810154" y="682764"/>
                </a:lnTo>
                <a:lnTo>
                  <a:pt x="1796967" y="637872"/>
                </a:lnTo>
                <a:lnTo>
                  <a:pt x="1781589" y="593962"/>
                </a:lnTo>
                <a:lnTo>
                  <a:pt x="1764083" y="551098"/>
                </a:lnTo>
                <a:lnTo>
                  <a:pt x="1744512" y="509344"/>
                </a:lnTo>
                <a:lnTo>
                  <a:pt x="1722942" y="468762"/>
                </a:lnTo>
                <a:lnTo>
                  <a:pt x="1699434" y="429416"/>
                </a:lnTo>
                <a:lnTo>
                  <a:pt x="1674053" y="391371"/>
                </a:lnTo>
                <a:lnTo>
                  <a:pt x="1646863" y="354689"/>
                </a:lnTo>
                <a:lnTo>
                  <a:pt x="1617926" y="319434"/>
                </a:lnTo>
                <a:lnTo>
                  <a:pt x="1587307" y="285670"/>
                </a:lnTo>
                <a:lnTo>
                  <a:pt x="1555069" y="253460"/>
                </a:lnTo>
                <a:lnTo>
                  <a:pt x="1521276" y="222867"/>
                </a:lnTo>
                <a:lnTo>
                  <a:pt x="1485991" y="193955"/>
                </a:lnTo>
                <a:lnTo>
                  <a:pt x="1449278" y="166789"/>
                </a:lnTo>
                <a:lnTo>
                  <a:pt x="1411201" y="141430"/>
                </a:lnTo>
                <a:lnTo>
                  <a:pt x="1371823" y="117943"/>
                </a:lnTo>
                <a:lnTo>
                  <a:pt x="1331208" y="96392"/>
                </a:lnTo>
                <a:lnTo>
                  <a:pt x="1289419" y="76839"/>
                </a:lnTo>
                <a:lnTo>
                  <a:pt x="1246521" y="59349"/>
                </a:lnTo>
                <a:lnTo>
                  <a:pt x="1202576" y="43984"/>
                </a:lnTo>
                <a:lnTo>
                  <a:pt x="1157648" y="30809"/>
                </a:lnTo>
                <a:lnTo>
                  <a:pt x="1111801" y="19887"/>
                </a:lnTo>
                <a:lnTo>
                  <a:pt x="1065099" y="11282"/>
                </a:lnTo>
                <a:lnTo>
                  <a:pt x="1017605" y="5056"/>
                </a:lnTo>
                <a:lnTo>
                  <a:pt x="969383" y="1274"/>
                </a:lnTo>
                <a:lnTo>
                  <a:pt x="920495" y="0"/>
                </a:lnTo>
                <a:close/>
              </a:path>
            </a:pathLst>
          </a:custGeom>
          <a:solidFill>
            <a:srgbClr val="47A1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56688" y="2788919"/>
            <a:ext cx="596265" cy="594360"/>
          </a:xfrm>
          <a:custGeom>
            <a:avLst/>
            <a:gdLst/>
            <a:ahLst/>
            <a:cxnLst/>
            <a:rect l="l" t="t" r="r" b="b"/>
            <a:pathLst>
              <a:path w="596264" h="594360">
                <a:moveTo>
                  <a:pt x="297942" y="0"/>
                </a:moveTo>
                <a:lnTo>
                  <a:pt x="249603" y="3890"/>
                </a:lnTo>
                <a:lnTo>
                  <a:pt x="203752" y="15154"/>
                </a:lnTo>
                <a:lnTo>
                  <a:pt x="161001" y="33179"/>
                </a:lnTo>
                <a:lnTo>
                  <a:pt x="121962" y="57351"/>
                </a:lnTo>
                <a:lnTo>
                  <a:pt x="87249" y="87058"/>
                </a:lnTo>
                <a:lnTo>
                  <a:pt x="57473" y="121688"/>
                </a:lnTo>
                <a:lnTo>
                  <a:pt x="33247" y="160628"/>
                </a:lnTo>
                <a:lnTo>
                  <a:pt x="15185" y="203265"/>
                </a:lnTo>
                <a:lnTo>
                  <a:pt x="3898" y="248986"/>
                </a:lnTo>
                <a:lnTo>
                  <a:pt x="0" y="297180"/>
                </a:lnTo>
                <a:lnTo>
                  <a:pt x="3898" y="345373"/>
                </a:lnTo>
                <a:lnTo>
                  <a:pt x="15185" y="391094"/>
                </a:lnTo>
                <a:lnTo>
                  <a:pt x="33247" y="433731"/>
                </a:lnTo>
                <a:lnTo>
                  <a:pt x="57473" y="472671"/>
                </a:lnTo>
                <a:lnTo>
                  <a:pt x="87248" y="507301"/>
                </a:lnTo>
                <a:lnTo>
                  <a:pt x="121962" y="537008"/>
                </a:lnTo>
                <a:lnTo>
                  <a:pt x="161001" y="561180"/>
                </a:lnTo>
                <a:lnTo>
                  <a:pt x="203752" y="579205"/>
                </a:lnTo>
                <a:lnTo>
                  <a:pt x="249603" y="590469"/>
                </a:lnTo>
                <a:lnTo>
                  <a:pt x="297942" y="594360"/>
                </a:lnTo>
                <a:lnTo>
                  <a:pt x="346280" y="590469"/>
                </a:lnTo>
                <a:lnTo>
                  <a:pt x="392131" y="579205"/>
                </a:lnTo>
                <a:lnTo>
                  <a:pt x="434882" y="561180"/>
                </a:lnTo>
                <a:lnTo>
                  <a:pt x="473921" y="537008"/>
                </a:lnTo>
                <a:lnTo>
                  <a:pt x="508635" y="507301"/>
                </a:lnTo>
                <a:lnTo>
                  <a:pt x="538410" y="472671"/>
                </a:lnTo>
                <a:lnTo>
                  <a:pt x="562636" y="433731"/>
                </a:lnTo>
                <a:lnTo>
                  <a:pt x="580698" y="391094"/>
                </a:lnTo>
                <a:lnTo>
                  <a:pt x="591985" y="345373"/>
                </a:lnTo>
                <a:lnTo>
                  <a:pt x="595884" y="297180"/>
                </a:lnTo>
                <a:lnTo>
                  <a:pt x="591985" y="248986"/>
                </a:lnTo>
                <a:lnTo>
                  <a:pt x="580698" y="203265"/>
                </a:lnTo>
                <a:lnTo>
                  <a:pt x="562636" y="160628"/>
                </a:lnTo>
                <a:lnTo>
                  <a:pt x="538410" y="121688"/>
                </a:lnTo>
                <a:lnTo>
                  <a:pt x="508635" y="87058"/>
                </a:lnTo>
                <a:lnTo>
                  <a:pt x="473921" y="57351"/>
                </a:lnTo>
                <a:lnTo>
                  <a:pt x="434882" y="33179"/>
                </a:lnTo>
                <a:lnTo>
                  <a:pt x="392131" y="15154"/>
                </a:lnTo>
                <a:lnTo>
                  <a:pt x="346280" y="3890"/>
                </a:lnTo>
                <a:lnTo>
                  <a:pt x="297942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24812" y="2104643"/>
            <a:ext cx="43129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529" y="1557654"/>
            <a:ext cx="701294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291" y="1367993"/>
            <a:ext cx="2693416" cy="166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335" y="1421333"/>
            <a:ext cx="6777329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6636" y="2704972"/>
            <a:ext cx="9074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95" dirty="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sz="4800" b="1" spc="-600" dirty="0">
                <a:solidFill>
                  <a:srgbClr val="585858"/>
                </a:solidFill>
                <a:latin typeface="Verdana"/>
                <a:cs typeface="Verdana"/>
              </a:rPr>
              <a:t>System </a:t>
            </a:r>
            <a:r>
              <a:rPr sz="4800" b="1" spc="-509" dirty="0">
                <a:solidFill>
                  <a:srgbClr val="585858"/>
                </a:solidFill>
                <a:latin typeface="Verdana"/>
                <a:cs typeface="Verdana"/>
              </a:rPr>
              <a:t>Analysis </a:t>
            </a:r>
            <a:r>
              <a:rPr sz="4800" b="1" spc="-515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4800" b="1" spc="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4800" b="1" spc="-500" dirty="0">
                <a:solidFill>
                  <a:srgbClr val="585858"/>
                </a:solidFill>
                <a:latin typeface="Verdana"/>
                <a:cs typeface="Verdana"/>
              </a:rPr>
              <a:t>Design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2035" y="4089526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" y="1809750"/>
            <a:ext cx="90989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7965" algn="l"/>
                <a:tab pos="9085580" algn="l"/>
              </a:tabLst>
            </a:pPr>
            <a:r>
              <a:rPr u="heavy" spc="-400" dirty="0" smtClean="0">
                <a:uFill>
                  <a:solidFill>
                    <a:srgbClr val="6C92C0"/>
                  </a:solidFill>
                </a:uFill>
              </a:rPr>
              <a:t> 	</a:t>
            </a:r>
            <a:r>
              <a:rPr u="heavy" spc="-580" dirty="0" smtClean="0">
                <a:uFill>
                  <a:solidFill>
                    <a:srgbClr val="6C92C0"/>
                  </a:solidFill>
                </a:uFill>
              </a:rPr>
              <a:t>Au</a:t>
            </a:r>
            <a:r>
              <a:rPr spc="-580" dirty="0" smtClean="0"/>
              <a:t>tomated</a:t>
            </a:r>
            <a:r>
              <a:rPr spc="-480" dirty="0" smtClean="0"/>
              <a:t> </a:t>
            </a:r>
            <a:r>
              <a:rPr spc="-550" dirty="0" smtClean="0"/>
              <a:t>Too</a:t>
            </a:r>
            <a:r>
              <a:rPr u="heavy" spc="-550" dirty="0" smtClean="0">
                <a:uFill>
                  <a:solidFill>
                    <a:srgbClr val="47A19F"/>
                  </a:solidFill>
                </a:uFill>
              </a:rPr>
              <a:t>ls	</a:t>
            </a:r>
            <a:endParaRPr u="heavy" spc="-550" dirty="0">
              <a:uFill>
                <a:solidFill>
                  <a:srgbClr val="47A19F"/>
                </a:solidFill>
              </a:u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0364" y="4089526"/>
            <a:ext cx="193547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0216" y="4089526"/>
            <a:ext cx="193548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0067" y="4089526"/>
            <a:ext cx="192024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9920" y="4089526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8248" y="4089526"/>
            <a:ext cx="193548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066800" y="209550"/>
            <a:ext cx="1979930" cy="990600"/>
          </a:xfrm>
          <a:prstGeom prst="wedgeRoundRectCallout">
            <a:avLst>
              <a:gd name="adj1" fmla="val -21386"/>
              <a:gd name="adj2" fmla="val 68027"/>
              <a:gd name="adj3" fmla="val 16667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  <a:cs typeface="Arial Black"/>
              </a:rPr>
              <a:t>The Outlook for CASE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0"/>
            <a:ext cx="9144000" cy="356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28600" y="1581150"/>
            <a:ext cx="88392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Clr>
                <a:schemeClr val="accent4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cs typeface="Arial Black"/>
              </a:rPr>
              <a:t>Functionality is increasing</a:t>
            </a:r>
          </a:p>
          <a:p>
            <a:pPr marL="12065">
              <a:lnSpc>
                <a:spcPct val="100000"/>
              </a:lnSpc>
              <a:tabLst>
                <a:tab pos="140970" algn="l"/>
              </a:tabLst>
            </a:pPr>
            <a:r>
              <a:rPr lang="en-US" dirty="0">
                <a:latin typeface="MS Reference Sans Serif" panose="020B0604030504040204" pitchFamily="34" charset="0"/>
                <a:cs typeface="Arial Black"/>
              </a:rPr>
              <a:t>			 </a:t>
            </a:r>
            <a:r>
              <a:rPr lang="en-US" dirty="0" smtClean="0">
                <a:latin typeface="MS Reference Sans Serif" panose="020B0604030504040204" pitchFamily="34" charset="0"/>
                <a:cs typeface="Arial Black"/>
              </a:rPr>
              <a:t>  </a:t>
            </a: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Cost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is decreasing.</a:t>
            </a:r>
          </a:p>
          <a:p>
            <a:pPr marL="12065">
              <a:lnSpc>
                <a:spcPct val="100000"/>
              </a:lnSpc>
              <a:tabLst>
                <a:tab pos="140970" algn="l"/>
              </a:tabLst>
            </a:pPr>
            <a:endParaRPr lang="en-US" dirty="0" smtClean="0">
              <a:latin typeface="MS Reference Sans Serif" panose="020B0604030504040204" pitchFamily="34" charset="0"/>
              <a:cs typeface="Arial Black"/>
            </a:endParaRPr>
          </a:p>
          <a:p>
            <a:pPr>
              <a:tabLst>
                <a:tab pos="140970" algn="l"/>
              </a:tabLst>
            </a:pPr>
            <a:endParaRPr lang="en-US" dirty="0">
              <a:latin typeface="MS Reference Sans Serif" panose="020B0604030504040204" pitchFamily="34" charset="0"/>
              <a:cs typeface="Arial Black"/>
            </a:endParaRPr>
          </a:p>
          <a:p>
            <a:pPr>
              <a:lnSpc>
                <a:spcPct val="100000"/>
              </a:lnSpc>
              <a:tabLst>
                <a:tab pos="140970" algn="l"/>
              </a:tabLst>
            </a:pPr>
            <a:endParaRPr lang="en-US" dirty="0"/>
          </a:p>
          <a:p>
            <a:pPr marL="298450" indent="-28575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cs typeface="Arial Black"/>
              </a:rPr>
              <a:t>Reverse Engineering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Arial Black"/>
              </a:rPr>
              <a:t>Tools</a:t>
            </a: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i="1" dirty="0" smtClean="0">
                <a:latin typeface="MS Reference Sans Serif" panose="020B0604030504040204" pitchFamily="34" charset="0"/>
                <a:cs typeface="Arial Black"/>
              </a:rPr>
              <a:t>   </a:t>
            </a: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Automated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tools that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read program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source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code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as input and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create graphical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and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textual representations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of 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program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design-level information.</a:t>
            </a:r>
          </a:p>
          <a:p>
            <a:pPr marL="12700" marR="5080" indent="889635">
              <a:lnSpc>
                <a:spcPct val="100000"/>
              </a:lnSpc>
            </a:pPr>
            <a:endParaRPr lang="en-US" sz="1600" i="1" dirty="0">
              <a:latin typeface="MS Reference Sans Serif" panose="020B0604030504040204" pitchFamily="34" charset="0"/>
              <a:cs typeface="Arial Black"/>
            </a:endParaRPr>
          </a:p>
          <a:p>
            <a:pPr marL="12700" marR="5080" indent="889635">
              <a:lnSpc>
                <a:spcPct val="100000"/>
              </a:lnSpc>
            </a:pPr>
            <a:endParaRPr lang="en-US" sz="1600" dirty="0">
              <a:latin typeface="MS Reference Sans Serif" panose="020B0604030504040204" pitchFamily="34" charset="0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3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2104643"/>
              <a:ext cx="902207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1991" y="2104643"/>
              <a:ext cx="431292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9457" y="2161413"/>
            <a:ext cx="308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0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43400" y="2495550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tka Text" panose="02000505000000020004" pitchFamily="2" charset="0"/>
              </a:rPr>
              <a:t>Components of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e to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573"/>
            <a:ext cx="5257800" cy="4086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638800" y="3333750"/>
            <a:ext cx="1905000" cy="99060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 CASE </a:t>
            </a:r>
            <a:r>
              <a:rPr lang="en-US" dirty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1428750"/>
            <a:ext cx="1905000" cy="99060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Classic CASE Tools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2227" y="1538986"/>
            <a:ext cx="393827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27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Upper</a:t>
            </a:r>
            <a:r>
              <a:rPr sz="2800" b="1" spc="-24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4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endParaRPr lang="en-US" sz="2800" b="1" spc="-340" dirty="0" smtClean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sz="28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5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Lower</a:t>
            </a:r>
            <a:r>
              <a:rPr sz="2800" b="1" spc="-24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4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endParaRPr lang="en-US" sz="2800" b="1" spc="-340" dirty="0" smtClean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endParaRPr sz="28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3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Cross </a:t>
            </a:r>
            <a:r>
              <a:rPr sz="2800" b="1" spc="-25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life-cycle</a:t>
            </a:r>
            <a:r>
              <a:rPr sz="2800" b="1" spc="-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4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endParaRPr sz="28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2227" y="356742"/>
            <a:ext cx="3051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chemeClr val="bg1"/>
                </a:solidFill>
              </a:rPr>
              <a:t>Components </a:t>
            </a:r>
            <a:r>
              <a:rPr sz="2400" spc="-145" dirty="0">
                <a:solidFill>
                  <a:schemeClr val="bg1"/>
                </a:solidFill>
              </a:rPr>
              <a:t>of</a:t>
            </a:r>
            <a:r>
              <a:rPr sz="2400" spc="-120" dirty="0">
                <a:solidFill>
                  <a:schemeClr val="bg1"/>
                </a:solidFill>
              </a:rPr>
              <a:t> </a:t>
            </a:r>
            <a:r>
              <a:rPr sz="2400" spc="-285" dirty="0">
                <a:solidFill>
                  <a:schemeClr val="bg1"/>
                </a:solidFill>
              </a:rPr>
              <a:t>CASE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0750" cy="830580"/>
            <a:chOff x="0" y="0"/>
            <a:chExt cx="92075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4158" y="346913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chemeClr val="bg1"/>
                </a:solidFill>
              </a:rPr>
              <a:t>CASE</a:t>
            </a:r>
            <a:r>
              <a:rPr sz="2400" spc="-220" dirty="0">
                <a:solidFill>
                  <a:schemeClr val="bg1"/>
                </a:solidFill>
              </a:rPr>
              <a:t> </a:t>
            </a:r>
            <a:r>
              <a:rPr sz="2400" spc="-245" dirty="0">
                <a:solidFill>
                  <a:schemeClr val="bg1"/>
                </a:solidFill>
              </a:rPr>
              <a:t>Supports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2855" y="246888"/>
            <a:ext cx="352425" cy="584200"/>
            <a:chOff x="752855" y="246888"/>
            <a:chExt cx="352425" cy="584200"/>
          </a:xfrm>
        </p:grpSpPr>
        <p:sp>
          <p:nvSpPr>
            <p:cNvPr id="8" name="object 8"/>
            <p:cNvSpPr/>
            <p:nvPr/>
          </p:nvSpPr>
          <p:spPr>
            <a:xfrm>
              <a:off x="911351" y="246888"/>
              <a:ext cx="193547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5" y="541020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43227" y="902208"/>
            <a:ext cx="6451092" cy="4105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7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762000" y="1200150"/>
            <a:ext cx="1841500" cy="1839595"/>
            <a:chOff x="1211580" y="1543811"/>
            <a:chExt cx="1841500" cy="1839595"/>
          </a:xfrm>
        </p:grpSpPr>
        <p:sp>
          <p:nvSpPr>
            <p:cNvPr id="4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627631" y="2104643"/>
              <a:ext cx="902207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221991" y="2104643"/>
              <a:ext cx="431292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7"/>
          <p:cNvSpPr txBox="1"/>
          <p:nvPr/>
        </p:nvSpPr>
        <p:spPr>
          <a:xfrm>
            <a:off x="1309877" y="1817752"/>
            <a:ext cx="7435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2602992" y="3105150"/>
            <a:ext cx="192023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0"/>
          <p:cNvGrpSpPr/>
          <p:nvPr/>
        </p:nvGrpSpPr>
        <p:grpSpPr>
          <a:xfrm>
            <a:off x="2409443" y="2448306"/>
            <a:ext cx="352425" cy="584200"/>
            <a:chOff x="2859023" y="2791967"/>
            <a:chExt cx="352425" cy="584200"/>
          </a:xfrm>
        </p:grpSpPr>
        <p:sp>
          <p:nvSpPr>
            <p:cNvPr id="12" name="object 11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67200" y="2343150"/>
            <a:ext cx="21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CASE Tools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90500"/>
            <a:ext cx="8572500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277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1950"/>
            <a:ext cx="7716485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4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978" y="346913"/>
            <a:ext cx="537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3334" y="1421333"/>
            <a:ext cx="7427266" cy="2670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430530" algn="l"/>
              </a:tabLst>
            </a:pPr>
            <a:r>
              <a:rPr sz="2000" dirty="0">
                <a:solidFill>
                  <a:schemeClr val="bg1"/>
                </a:solidFill>
                <a:latin typeface="Bahnschrift SemiBold" panose="020B0502040204020203" pitchFamily="34" charset="0"/>
                <a:cs typeface="MV Boli" panose="02000500030200090000" pitchFamily="2" charset="0"/>
              </a:rPr>
              <a:t>Two Purposes</a:t>
            </a:r>
            <a:r>
              <a:rPr sz="20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MV Boli" panose="02000500030200090000" pitchFamily="2" charset="0"/>
              </a:rPr>
              <a:t>:</a:t>
            </a:r>
            <a:endParaRPr lang="en-US" sz="2000" dirty="0" smtClean="0">
              <a:solidFill>
                <a:schemeClr val="bg1"/>
              </a:solidFill>
              <a:latin typeface="Bahnschrift SemiBold" panose="020B0502040204020203" pitchFamily="34" charset="0"/>
              <a:cs typeface="MV Boli" panose="02000500030200090000" pitchFamily="2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430530" algn="l"/>
              </a:tabLst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  <a:cs typeface="MV Boli" panose="02000500030200090000" pitchFamily="2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430530" algn="l"/>
              </a:tabLst>
            </a:pPr>
            <a:endParaRPr sz="2000" dirty="0">
              <a:solidFill>
                <a:schemeClr val="bg1"/>
              </a:solidFill>
              <a:latin typeface="Bahnschrift SemiBold" panose="020B0502040204020203" pitchFamily="34" charset="0"/>
              <a:cs typeface="MV Boli" panose="02000500030200090000" pitchFamily="2" charset="0"/>
            </a:endParaRPr>
          </a:p>
          <a:p>
            <a:pPr marL="12700" marR="27940" lvl="1" indent="4476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11200" algn="l"/>
              </a:tabLst>
            </a:pPr>
            <a:r>
              <a:rPr sz="2000" spc="-23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Create, </a:t>
            </a:r>
            <a:r>
              <a:rPr sz="2000" spc="-1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modify </a:t>
            </a:r>
            <a:r>
              <a:rPr sz="2000" spc="-19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</a:t>
            </a:r>
            <a:r>
              <a:rPr sz="2000" spc="-2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 </a:t>
            </a:r>
            <a:r>
              <a:rPr sz="2000" spc="-204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prototypes </a:t>
            </a:r>
            <a:r>
              <a:rPr sz="2000" spc="-18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of  </a:t>
            </a:r>
            <a:r>
              <a:rPr sz="2000" spc="-21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computer </a:t>
            </a:r>
            <a:r>
              <a:rPr sz="2000" spc="-22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display </a:t>
            </a:r>
            <a:r>
              <a:rPr sz="2000" spc="-22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forms </a:t>
            </a:r>
            <a:r>
              <a:rPr sz="2000" spc="-19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sz="2000" spc="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000" spc="-204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reports</a:t>
            </a:r>
            <a:endParaRPr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>
              <a:lnSpc>
                <a:spcPct val="100000"/>
              </a:lnSpc>
              <a:buFont typeface="Arial Black"/>
              <a:buAutoNum type="arabicParenR"/>
            </a:pPr>
            <a:endParaRPr lang="en-US" sz="1700" dirty="0" smtClean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>
              <a:lnSpc>
                <a:spcPct val="100000"/>
              </a:lnSpc>
              <a:buFont typeface="Arial Black"/>
              <a:buAutoNum type="arabicParenR"/>
            </a:pPr>
            <a:endParaRPr lang="en-US" sz="17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>
              <a:lnSpc>
                <a:spcPct val="100000"/>
              </a:lnSpc>
              <a:buFont typeface="Arial Black"/>
              <a:buAutoNum type="arabicParenR"/>
            </a:pPr>
            <a:endParaRPr sz="17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2700" marR="5080" lvl="1" indent="4476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680720" algn="l"/>
              </a:tabLst>
            </a:pPr>
            <a:r>
              <a:rPr sz="2000" spc="-21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Identify </a:t>
            </a:r>
            <a:r>
              <a:rPr sz="2000" spc="-27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which </a:t>
            </a:r>
            <a:r>
              <a:rPr sz="2000" spc="-22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</a:t>
            </a:r>
            <a:r>
              <a:rPr sz="2000" spc="-26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items </a:t>
            </a:r>
            <a:r>
              <a:rPr sz="2000" spc="-18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 </a:t>
            </a:r>
            <a:r>
              <a:rPr sz="2000" spc="-22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display </a:t>
            </a:r>
            <a:r>
              <a:rPr sz="2000" spc="-15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  </a:t>
            </a:r>
            <a:r>
              <a:rPr sz="2000" spc="-26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collect </a:t>
            </a:r>
            <a:r>
              <a:rPr sz="2000" spc="-16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</a:t>
            </a:r>
            <a:r>
              <a:rPr sz="2000" spc="-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each </a:t>
            </a:r>
            <a:r>
              <a:rPr sz="2000" spc="-17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form </a:t>
            </a:r>
            <a:r>
              <a:rPr sz="2000" spc="-15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</a:t>
            </a:r>
            <a:r>
              <a:rPr sz="2000" spc="-39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000" spc="-175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report</a:t>
            </a:r>
            <a:endParaRPr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178312" y="100202"/>
            <a:ext cx="5222488" cy="866395"/>
          </a:xfrm>
          <a:prstGeom prst="flowChartProcess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CASE Form &amp; Report Generator Tools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8395" y="2765552"/>
            <a:ext cx="2650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828801" y="1557654"/>
            <a:ext cx="6249668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5565" marR="5080" algn="l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chemeClr val="bg1"/>
                </a:solidFill>
                <a:latin typeface="Sitka Text" panose="02000505000000020004" pitchFamily="2" charset="0"/>
              </a:rPr>
              <a:t>Difference </a:t>
            </a:r>
            <a:r>
              <a:rPr sz="2400" spc="-215" dirty="0" smtClean="0">
                <a:solidFill>
                  <a:schemeClr val="bg1"/>
                </a:solidFill>
                <a:latin typeface="Sitka Text" panose="02000505000000020004" pitchFamily="2" charset="0"/>
              </a:rPr>
              <a:t>between</a:t>
            </a:r>
            <a:r>
              <a:rPr lang="en-US" sz="2400" spc="-215" dirty="0" smtClean="0">
                <a:solidFill>
                  <a:schemeClr val="bg1"/>
                </a:solidFill>
                <a:latin typeface="Sitka Text" panose="02000505000000020004" pitchFamily="2" charset="0"/>
              </a:rPr>
              <a:t/>
            </a:r>
            <a:br>
              <a:rPr lang="en-US" sz="2400" spc="-215" dirty="0" smtClean="0">
                <a:solidFill>
                  <a:schemeClr val="bg1"/>
                </a:solidFill>
                <a:latin typeface="Sitka Text" panose="02000505000000020004" pitchFamily="2" charset="0"/>
              </a:rPr>
            </a:br>
            <a:r>
              <a:rPr sz="2400" spc="-215" dirty="0" smtClean="0">
                <a:solidFill>
                  <a:schemeClr val="bg1"/>
                </a:solidFill>
                <a:latin typeface="Sitka Text" panose="02000505000000020004" pitchFamily="2" charset="0"/>
              </a:rPr>
              <a:t> </a:t>
            </a:r>
            <a:r>
              <a:rPr lang="en-US" sz="2400" spc="-215" dirty="0" smtClean="0">
                <a:solidFill>
                  <a:schemeClr val="bg1"/>
                </a:solidFill>
                <a:latin typeface="Sitka Text" panose="02000505000000020004" pitchFamily="2" charset="0"/>
              </a:rPr>
              <a:t/>
            </a:r>
            <a:br>
              <a:rPr lang="en-US" sz="2400" spc="-215" dirty="0" smtClean="0">
                <a:solidFill>
                  <a:schemeClr val="bg1"/>
                </a:solidFill>
                <a:latin typeface="Sitka Text" panose="02000505000000020004" pitchFamily="2" charset="0"/>
              </a:rPr>
            </a:br>
            <a:r>
              <a:rPr sz="2400" spc="-215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CASE-Based </a:t>
            </a:r>
            <a:r>
              <a:rPr sz="2400" spc="-23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Systems  </a:t>
            </a:r>
            <a:r>
              <a:rPr sz="2400" spc="-18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Development</a:t>
            </a:r>
            <a:r>
              <a:rPr sz="2400" spc="-185" dirty="0">
                <a:solidFill>
                  <a:srgbClr val="FFC000"/>
                </a:solidFill>
                <a:latin typeface="Sitka Text" panose="02000505000000020004" pitchFamily="2" charset="0"/>
              </a:rPr>
              <a:t> </a:t>
            </a:r>
            <a:r>
              <a:rPr lang="en-US" sz="2400" spc="-185" dirty="0" smtClean="0">
                <a:solidFill>
                  <a:schemeClr val="bg1"/>
                </a:solidFill>
                <a:latin typeface="Sitka Text" panose="02000505000000020004" pitchFamily="2" charset="0"/>
              </a:rPr>
              <a:t/>
            </a:r>
            <a:br>
              <a:rPr lang="en-US" sz="2400" spc="-185" dirty="0" smtClean="0">
                <a:solidFill>
                  <a:schemeClr val="bg1"/>
                </a:solidFill>
                <a:latin typeface="Sitka Text" panose="02000505000000020004" pitchFamily="2" charset="0"/>
              </a:rPr>
            </a:br>
            <a:r>
              <a:rPr lang="en-US" sz="2400" spc="-185" dirty="0" smtClean="0">
                <a:solidFill>
                  <a:schemeClr val="bg1"/>
                </a:solidFill>
                <a:latin typeface="Sitka Text" panose="02000505000000020004" pitchFamily="2" charset="0"/>
              </a:rPr>
              <a:t>			</a:t>
            </a:r>
            <a:r>
              <a:rPr sz="2400" spc="-195" dirty="0" smtClean="0">
                <a:solidFill>
                  <a:schemeClr val="bg1"/>
                </a:solidFill>
                <a:latin typeface="Sitka Text" panose="02000505000000020004" pitchFamily="2" charset="0"/>
              </a:rPr>
              <a:t>and </a:t>
            </a:r>
            <a:r>
              <a:rPr lang="en-US" sz="2400" spc="-195" dirty="0" smtClean="0">
                <a:solidFill>
                  <a:schemeClr val="bg1"/>
                </a:solidFill>
                <a:latin typeface="Sitka Text" panose="02000505000000020004" pitchFamily="2" charset="0"/>
              </a:rPr>
              <a:t/>
            </a:r>
            <a:br>
              <a:rPr lang="en-US" sz="2400" spc="-195" dirty="0" smtClean="0">
                <a:solidFill>
                  <a:schemeClr val="bg1"/>
                </a:solidFill>
                <a:latin typeface="Sitka Text" panose="02000505000000020004" pitchFamily="2" charset="0"/>
              </a:rPr>
            </a:br>
            <a:r>
              <a:rPr sz="2400" spc="-16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Traditional </a:t>
            </a:r>
            <a:r>
              <a:rPr sz="2400" spc="-23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Systems  </a:t>
            </a:r>
            <a:r>
              <a:rPr sz="2400" spc="-185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Development</a:t>
            </a:r>
          </a:p>
        </p:txBody>
      </p:sp>
      <p:grpSp>
        <p:nvGrpSpPr>
          <p:cNvPr id="19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20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1627631" y="2104643"/>
              <a:ext cx="902207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/>
            <p:cNvSpPr/>
            <p:nvPr/>
          </p:nvSpPr>
          <p:spPr>
            <a:xfrm>
              <a:off x="2221991" y="2104643"/>
              <a:ext cx="431292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7"/>
          <p:cNvSpPr txBox="1"/>
          <p:nvPr/>
        </p:nvSpPr>
        <p:spPr>
          <a:xfrm>
            <a:off x="1759457" y="2161413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9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10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27" name="object 11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2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9460" y="2386683"/>
            <a:ext cx="713740" cy="715010"/>
            <a:chOff x="1662683" y="2450592"/>
            <a:chExt cx="713740" cy="715010"/>
          </a:xfrm>
        </p:grpSpPr>
        <p:sp>
          <p:nvSpPr>
            <p:cNvPr id="3" name="object 3"/>
            <p:cNvSpPr/>
            <p:nvPr/>
          </p:nvSpPr>
          <p:spPr>
            <a:xfrm>
              <a:off x="2182367" y="2941320"/>
              <a:ext cx="144780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62683" y="2450592"/>
              <a:ext cx="713740" cy="715010"/>
            </a:xfrm>
            <a:custGeom>
              <a:avLst/>
              <a:gdLst/>
              <a:ahLst/>
              <a:cxnLst/>
              <a:rect l="l" t="t" r="r" b="b"/>
              <a:pathLst>
                <a:path w="713739" h="715010">
                  <a:moveTo>
                    <a:pt x="356616" y="0"/>
                  </a:moveTo>
                  <a:lnTo>
                    <a:pt x="308220" y="3262"/>
                  </a:lnTo>
                  <a:lnTo>
                    <a:pt x="261805" y="12767"/>
                  </a:lnTo>
                  <a:lnTo>
                    <a:pt x="217795" y="28086"/>
                  </a:lnTo>
                  <a:lnTo>
                    <a:pt x="176614" y="48796"/>
                  </a:lnTo>
                  <a:lnTo>
                    <a:pt x="138688" y="74469"/>
                  </a:lnTo>
                  <a:lnTo>
                    <a:pt x="104441" y="104679"/>
                  </a:lnTo>
                  <a:lnTo>
                    <a:pt x="74298" y="139001"/>
                  </a:lnTo>
                  <a:lnTo>
                    <a:pt x="48683" y="177009"/>
                  </a:lnTo>
                  <a:lnTo>
                    <a:pt x="28021" y="218277"/>
                  </a:lnTo>
                  <a:lnTo>
                    <a:pt x="12737" y="262378"/>
                  </a:lnTo>
                  <a:lnTo>
                    <a:pt x="3255" y="308887"/>
                  </a:lnTo>
                  <a:lnTo>
                    <a:pt x="0" y="357377"/>
                  </a:lnTo>
                  <a:lnTo>
                    <a:pt x="3255" y="405868"/>
                  </a:lnTo>
                  <a:lnTo>
                    <a:pt x="12737" y="452377"/>
                  </a:lnTo>
                  <a:lnTo>
                    <a:pt x="28021" y="496478"/>
                  </a:lnTo>
                  <a:lnTo>
                    <a:pt x="48683" y="537746"/>
                  </a:lnTo>
                  <a:lnTo>
                    <a:pt x="74298" y="575754"/>
                  </a:lnTo>
                  <a:lnTo>
                    <a:pt x="104441" y="610076"/>
                  </a:lnTo>
                  <a:lnTo>
                    <a:pt x="138688" y="640286"/>
                  </a:lnTo>
                  <a:lnTo>
                    <a:pt x="176614" y="665959"/>
                  </a:lnTo>
                  <a:lnTo>
                    <a:pt x="217795" y="686669"/>
                  </a:lnTo>
                  <a:lnTo>
                    <a:pt x="261805" y="701988"/>
                  </a:lnTo>
                  <a:lnTo>
                    <a:pt x="308220" y="711493"/>
                  </a:lnTo>
                  <a:lnTo>
                    <a:pt x="356616" y="714756"/>
                  </a:lnTo>
                  <a:lnTo>
                    <a:pt x="405011" y="711493"/>
                  </a:lnTo>
                  <a:lnTo>
                    <a:pt x="451426" y="701988"/>
                  </a:lnTo>
                  <a:lnTo>
                    <a:pt x="495436" y="686669"/>
                  </a:lnTo>
                  <a:lnTo>
                    <a:pt x="536617" y="665959"/>
                  </a:lnTo>
                  <a:lnTo>
                    <a:pt x="574543" y="640286"/>
                  </a:lnTo>
                  <a:lnTo>
                    <a:pt x="608790" y="610076"/>
                  </a:lnTo>
                  <a:lnTo>
                    <a:pt x="638933" y="575754"/>
                  </a:lnTo>
                  <a:lnTo>
                    <a:pt x="664548" y="537746"/>
                  </a:lnTo>
                  <a:lnTo>
                    <a:pt x="685210" y="496478"/>
                  </a:lnTo>
                  <a:lnTo>
                    <a:pt x="700494" y="452377"/>
                  </a:lnTo>
                  <a:lnTo>
                    <a:pt x="709976" y="405868"/>
                  </a:lnTo>
                  <a:lnTo>
                    <a:pt x="713232" y="357377"/>
                  </a:lnTo>
                  <a:lnTo>
                    <a:pt x="709976" y="308887"/>
                  </a:lnTo>
                  <a:lnTo>
                    <a:pt x="700494" y="262378"/>
                  </a:lnTo>
                  <a:lnTo>
                    <a:pt x="685210" y="218277"/>
                  </a:lnTo>
                  <a:lnTo>
                    <a:pt x="664548" y="177009"/>
                  </a:lnTo>
                  <a:lnTo>
                    <a:pt x="638933" y="139001"/>
                  </a:lnTo>
                  <a:lnTo>
                    <a:pt x="608790" y="104679"/>
                  </a:lnTo>
                  <a:lnTo>
                    <a:pt x="574543" y="74469"/>
                  </a:lnTo>
                  <a:lnTo>
                    <a:pt x="536617" y="48796"/>
                  </a:lnTo>
                  <a:lnTo>
                    <a:pt x="495436" y="28086"/>
                  </a:lnTo>
                  <a:lnTo>
                    <a:pt x="451426" y="12767"/>
                  </a:lnTo>
                  <a:lnTo>
                    <a:pt x="405011" y="326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08888" y="2417543"/>
            <a:ext cx="229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chemeClr val="bg1"/>
                </a:solidFill>
                <a:latin typeface="Verdana"/>
                <a:cs typeface="Verdana"/>
              </a:rPr>
              <a:t>01</a:t>
            </a: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0" y="3156627"/>
            <a:ext cx="1031875" cy="26994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194" y="3146166"/>
            <a:ext cx="1495425" cy="520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Quang</a:t>
            </a:r>
            <a:r>
              <a:rPr lang="en-US" sz="1200" spc="-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Huy</a:t>
            </a:r>
            <a:endParaRPr lang="en-US" sz="1200" spc="-1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1801040106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6667" y="3188404"/>
            <a:ext cx="1300555" cy="44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14300"/>
              </a:lnSpc>
              <a:spcBef>
                <a:spcPts val="95"/>
              </a:spcBef>
            </a:pPr>
            <a:r>
              <a:rPr lang="en-US" sz="1200" spc="-5" dirty="0" err="1" smtClean="0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1200" spc="-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5" dirty="0" err="1" smtClean="0">
                <a:solidFill>
                  <a:schemeClr val="bg1"/>
                </a:solidFill>
                <a:latin typeface="Arial"/>
                <a:cs typeface="Arial"/>
              </a:rPr>
              <a:t>Thị</a:t>
            </a:r>
            <a:r>
              <a:rPr lang="en-US" sz="1200" spc="-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5" dirty="0" err="1" smtClean="0">
                <a:solidFill>
                  <a:schemeClr val="bg1"/>
                </a:solidFill>
                <a:latin typeface="Arial"/>
                <a:cs typeface="Arial"/>
              </a:rPr>
              <a:t>Ngà</a:t>
            </a:r>
            <a:endParaRPr lang="en-US" sz="1200" spc="-5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51435" marR="5080" indent="-39370" algn="ctr">
              <a:lnSpc>
                <a:spcPct val="114300"/>
              </a:lnSpc>
              <a:spcBef>
                <a:spcPts val="95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1801040159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013" y="3146166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1200" spc="-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Thị</a:t>
            </a:r>
            <a:r>
              <a:rPr lang="en-US" sz="1200" spc="-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Thảo</a:t>
            </a:r>
            <a:endParaRPr lang="en-US" sz="1200" spc="-1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1801040209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51073" y="971499"/>
            <a:ext cx="313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solidFill>
                  <a:schemeClr val="bg1"/>
                </a:solidFill>
              </a:rPr>
              <a:t>Group</a:t>
            </a:r>
            <a:r>
              <a:rPr sz="3200" spc="-245" dirty="0">
                <a:solidFill>
                  <a:schemeClr val="bg1"/>
                </a:solidFill>
              </a:rPr>
              <a:t> </a:t>
            </a:r>
            <a:r>
              <a:rPr sz="3200" spc="-330" dirty="0">
                <a:solidFill>
                  <a:schemeClr val="bg1"/>
                </a:solidFill>
              </a:rPr>
              <a:t>Members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1414" y="2407151"/>
            <a:ext cx="713740" cy="715010"/>
          </a:xfrm>
          <a:custGeom>
            <a:avLst/>
            <a:gdLst/>
            <a:ahLst/>
            <a:cxnLst/>
            <a:rect l="l" t="t" r="r" b="b"/>
            <a:pathLst>
              <a:path w="713739" h="715010">
                <a:moveTo>
                  <a:pt x="356615" y="0"/>
                </a:moveTo>
                <a:lnTo>
                  <a:pt x="308220" y="3262"/>
                </a:lnTo>
                <a:lnTo>
                  <a:pt x="261805" y="12767"/>
                </a:lnTo>
                <a:lnTo>
                  <a:pt x="217795" y="28086"/>
                </a:lnTo>
                <a:lnTo>
                  <a:pt x="176614" y="48796"/>
                </a:lnTo>
                <a:lnTo>
                  <a:pt x="138688" y="74469"/>
                </a:lnTo>
                <a:lnTo>
                  <a:pt x="104441" y="104679"/>
                </a:lnTo>
                <a:lnTo>
                  <a:pt x="74298" y="139001"/>
                </a:lnTo>
                <a:lnTo>
                  <a:pt x="48683" y="177009"/>
                </a:lnTo>
                <a:lnTo>
                  <a:pt x="28021" y="218277"/>
                </a:lnTo>
                <a:lnTo>
                  <a:pt x="12737" y="262378"/>
                </a:lnTo>
                <a:lnTo>
                  <a:pt x="3255" y="308887"/>
                </a:lnTo>
                <a:lnTo>
                  <a:pt x="0" y="357377"/>
                </a:lnTo>
                <a:lnTo>
                  <a:pt x="3255" y="405868"/>
                </a:lnTo>
                <a:lnTo>
                  <a:pt x="12737" y="452377"/>
                </a:lnTo>
                <a:lnTo>
                  <a:pt x="28021" y="496478"/>
                </a:lnTo>
                <a:lnTo>
                  <a:pt x="48683" y="537746"/>
                </a:lnTo>
                <a:lnTo>
                  <a:pt x="74298" y="575754"/>
                </a:lnTo>
                <a:lnTo>
                  <a:pt x="104441" y="610076"/>
                </a:lnTo>
                <a:lnTo>
                  <a:pt x="138688" y="640286"/>
                </a:lnTo>
                <a:lnTo>
                  <a:pt x="176614" y="665959"/>
                </a:lnTo>
                <a:lnTo>
                  <a:pt x="217795" y="686669"/>
                </a:lnTo>
                <a:lnTo>
                  <a:pt x="261805" y="701988"/>
                </a:lnTo>
                <a:lnTo>
                  <a:pt x="308220" y="711493"/>
                </a:lnTo>
                <a:lnTo>
                  <a:pt x="356615" y="714756"/>
                </a:lnTo>
                <a:lnTo>
                  <a:pt x="405011" y="711493"/>
                </a:lnTo>
                <a:lnTo>
                  <a:pt x="451426" y="701988"/>
                </a:lnTo>
                <a:lnTo>
                  <a:pt x="495436" y="686669"/>
                </a:lnTo>
                <a:lnTo>
                  <a:pt x="536617" y="665959"/>
                </a:lnTo>
                <a:lnTo>
                  <a:pt x="574543" y="640286"/>
                </a:lnTo>
                <a:lnTo>
                  <a:pt x="608790" y="610076"/>
                </a:lnTo>
                <a:lnTo>
                  <a:pt x="638933" y="575754"/>
                </a:lnTo>
                <a:lnTo>
                  <a:pt x="664548" y="537746"/>
                </a:lnTo>
                <a:lnTo>
                  <a:pt x="685210" y="496478"/>
                </a:lnTo>
                <a:lnTo>
                  <a:pt x="700494" y="452377"/>
                </a:lnTo>
                <a:lnTo>
                  <a:pt x="709976" y="405868"/>
                </a:lnTo>
                <a:lnTo>
                  <a:pt x="713232" y="357377"/>
                </a:lnTo>
                <a:lnTo>
                  <a:pt x="709976" y="308887"/>
                </a:lnTo>
                <a:lnTo>
                  <a:pt x="700494" y="262378"/>
                </a:lnTo>
                <a:lnTo>
                  <a:pt x="685210" y="218277"/>
                </a:lnTo>
                <a:lnTo>
                  <a:pt x="664548" y="177009"/>
                </a:lnTo>
                <a:lnTo>
                  <a:pt x="638933" y="139001"/>
                </a:lnTo>
                <a:lnTo>
                  <a:pt x="608790" y="104679"/>
                </a:lnTo>
                <a:lnTo>
                  <a:pt x="574543" y="74469"/>
                </a:lnTo>
                <a:lnTo>
                  <a:pt x="536617" y="48796"/>
                </a:lnTo>
                <a:lnTo>
                  <a:pt x="495436" y="28086"/>
                </a:lnTo>
                <a:lnTo>
                  <a:pt x="451426" y="12767"/>
                </a:lnTo>
                <a:lnTo>
                  <a:pt x="405011" y="3262"/>
                </a:lnTo>
                <a:lnTo>
                  <a:pt x="356615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2587" y="2491734"/>
            <a:ext cx="229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chemeClr val="bg1"/>
                </a:solidFill>
                <a:latin typeface="Verdana"/>
                <a:cs typeface="Verdana"/>
              </a:rPr>
              <a:t>02</a:t>
            </a: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61692" y="2895931"/>
            <a:ext cx="143256" cy="143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95533" y="23821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57378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8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6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6640" y="2466764"/>
            <a:ext cx="229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chemeClr val="bg1"/>
                </a:solidFill>
                <a:latin typeface="Verdana"/>
                <a:cs typeface="Verdana"/>
              </a:rPr>
              <a:t>03</a:t>
            </a: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1794" y="2912534"/>
            <a:ext cx="144779" cy="14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24246" y="24137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6944" y="2498948"/>
            <a:ext cx="229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>
                <a:solidFill>
                  <a:schemeClr val="bg1"/>
                </a:solidFill>
                <a:latin typeface="Verdana"/>
                <a:cs typeface="Verdana"/>
              </a:rPr>
              <a:t>04</a:t>
            </a: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60695" y="2963946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32155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1801040015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7426556" y="243448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7669254" y="2519649"/>
            <a:ext cx="229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 smtClean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1400" b="1" spc="-195" dirty="0">
                <a:solidFill>
                  <a:schemeClr val="bg1"/>
                </a:solidFill>
                <a:latin typeface="Verdana"/>
                <a:cs typeface="Verdana"/>
              </a:rPr>
              <a:t>5</a:t>
            </a: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7963005" y="2984647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6975516" y="3161084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1200" spc="-10" dirty="0" smtClean="0">
                <a:solidFill>
                  <a:schemeClr val="bg1"/>
                </a:solidFill>
                <a:latin typeface="Arial"/>
                <a:cs typeface="Arial"/>
              </a:rPr>
              <a:t> Thu </a:t>
            </a:r>
            <a:r>
              <a:rPr lang="en-US" sz="1200" spc="-10" dirty="0" err="1" smtClean="0">
                <a:solidFill>
                  <a:schemeClr val="bg1"/>
                </a:solidFill>
                <a:latin typeface="Arial"/>
                <a:cs typeface="Arial"/>
              </a:rPr>
              <a:t>Trang</a:t>
            </a:r>
            <a:endParaRPr lang="en-US" sz="1200" spc="-1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1801040226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530" y="452374"/>
            <a:ext cx="419989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-265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Weaknesses </a:t>
            </a:r>
            <a:r>
              <a:rPr sz="2000" spc="-114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of </a:t>
            </a:r>
            <a:r>
              <a:rPr sz="2000" spc="-180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Traditional</a:t>
            </a:r>
            <a:r>
              <a:rPr sz="2000" spc="-45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 </a:t>
            </a:r>
            <a:r>
              <a:rPr sz="2000" spc="-260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Systems</a:t>
            </a:r>
            <a:endParaRPr sz="2000" dirty="0">
              <a:solidFill>
                <a:schemeClr val="bg1">
                  <a:lumMod val="95000"/>
                </a:schemeClr>
              </a:solidFill>
              <a:latin typeface="OCR A Std" panose="020F0609000104060307" pitchFamily="49" charset="0"/>
            </a:endParaRPr>
          </a:p>
          <a:p>
            <a:pPr marR="6985" algn="r">
              <a:lnSpc>
                <a:spcPct val="100000"/>
              </a:lnSpc>
            </a:pPr>
            <a:r>
              <a:rPr sz="2000" spc="-229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Deve</a:t>
            </a:r>
            <a:r>
              <a:rPr sz="2000" spc="-120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l</a:t>
            </a:r>
            <a:r>
              <a:rPr sz="2000" spc="-204" dirty="0">
                <a:solidFill>
                  <a:schemeClr val="bg1">
                    <a:lumMod val="95000"/>
                  </a:schemeClr>
                </a:solidFill>
                <a:latin typeface="OCR A Std" panose="020F0609000104060307" pitchFamily="49" charset="0"/>
              </a:rPr>
              <a:t>opment</a:t>
            </a:r>
            <a:endParaRPr sz="2000" dirty="0">
              <a:solidFill>
                <a:schemeClr val="bg1">
                  <a:lumMod val="95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44830" y="2104214"/>
            <a:ext cx="2327275" cy="1955800"/>
            <a:chOff x="451104" y="2069592"/>
            <a:chExt cx="2327275" cy="1955800"/>
          </a:xfr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grpSpPr>
        <p:sp>
          <p:nvSpPr>
            <p:cNvPr id="10" name="object 10"/>
            <p:cNvSpPr/>
            <p:nvPr/>
          </p:nvSpPr>
          <p:spPr>
            <a:xfrm>
              <a:off x="457200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1991106" y="0"/>
                  </a:moveTo>
                  <a:lnTo>
                    <a:pt x="323850" y="0"/>
                  </a:lnTo>
                  <a:lnTo>
                    <a:pt x="275994" y="3512"/>
                  </a:lnTo>
                  <a:lnTo>
                    <a:pt x="230319" y="13714"/>
                  </a:lnTo>
                  <a:lnTo>
                    <a:pt x="187324" y="30106"/>
                  </a:lnTo>
                  <a:lnTo>
                    <a:pt x="147511" y="52184"/>
                  </a:lnTo>
                  <a:lnTo>
                    <a:pt x="111381" y="79448"/>
                  </a:lnTo>
                  <a:lnTo>
                    <a:pt x="79436" y="111397"/>
                  </a:lnTo>
                  <a:lnTo>
                    <a:pt x="52175" y="147528"/>
                  </a:lnTo>
                  <a:lnTo>
                    <a:pt x="30099" y="187340"/>
                  </a:lnTo>
                  <a:lnTo>
                    <a:pt x="13711" y="230332"/>
                  </a:lnTo>
                  <a:lnTo>
                    <a:pt x="3511" y="276003"/>
                  </a:lnTo>
                  <a:lnTo>
                    <a:pt x="0" y="323850"/>
                  </a:lnTo>
                  <a:lnTo>
                    <a:pt x="0" y="1619250"/>
                  </a:lnTo>
                  <a:lnTo>
                    <a:pt x="3511" y="1667105"/>
                  </a:lnTo>
                  <a:lnTo>
                    <a:pt x="13711" y="1712780"/>
                  </a:lnTo>
                  <a:lnTo>
                    <a:pt x="30099" y="1755775"/>
                  </a:lnTo>
                  <a:lnTo>
                    <a:pt x="52175" y="1795588"/>
                  </a:lnTo>
                  <a:lnTo>
                    <a:pt x="79436" y="1831718"/>
                  </a:lnTo>
                  <a:lnTo>
                    <a:pt x="111381" y="1863663"/>
                  </a:lnTo>
                  <a:lnTo>
                    <a:pt x="147511" y="1890924"/>
                  </a:lnTo>
                  <a:lnTo>
                    <a:pt x="187324" y="1913000"/>
                  </a:lnTo>
                  <a:lnTo>
                    <a:pt x="230319" y="1929388"/>
                  </a:lnTo>
                  <a:lnTo>
                    <a:pt x="275994" y="1939588"/>
                  </a:lnTo>
                  <a:lnTo>
                    <a:pt x="323850" y="1943100"/>
                  </a:lnTo>
                  <a:lnTo>
                    <a:pt x="1991106" y="1943100"/>
                  </a:lnTo>
                  <a:lnTo>
                    <a:pt x="2038952" y="1939588"/>
                  </a:lnTo>
                  <a:lnTo>
                    <a:pt x="2084623" y="1929388"/>
                  </a:lnTo>
                  <a:lnTo>
                    <a:pt x="2127615" y="1913000"/>
                  </a:lnTo>
                  <a:lnTo>
                    <a:pt x="2167427" y="1890924"/>
                  </a:lnTo>
                  <a:lnTo>
                    <a:pt x="2203558" y="1863663"/>
                  </a:lnTo>
                  <a:lnTo>
                    <a:pt x="2235507" y="1831718"/>
                  </a:lnTo>
                  <a:lnTo>
                    <a:pt x="2262771" y="1795588"/>
                  </a:lnTo>
                  <a:lnTo>
                    <a:pt x="2284849" y="1755775"/>
                  </a:lnTo>
                  <a:lnTo>
                    <a:pt x="2301241" y="1712780"/>
                  </a:lnTo>
                  <a:lnTo>
                    <a:pt x="2311443" y="1667105"/>
                  </a:lnTo>
                  <a:lnTo>
                    <a:pt x="2314956" y="1619250"/>
                  </a:lnTo>
                  <a:lnTo>
                    <a:pt x="2314956" y="323850"/>
                  </a:lnTo>
                  <a:lnTo>
                    <a:pt x="2311443" y="276003"/>
                  </a:lnTo>
                  <a:lnTo>
                    <a:pt x="2301241" y="230332"/>
                  </a:lnTo>
                  <a:lnTo>
                    <a:pt x="2284849" y="187340"/>
                  </a:lnTo>
                  <a:lnTo>
                    <a:pt x="2262771" y="147528"/>
                  </a:lnTo>
                  <a:lnTo>
                    <a:pt x="2235507" y="111397"/>
                  </a:lnTo>
                  <a:lnTo>
                    <a:pt x="2203558" y="79448"/>
                  </a:lnTo>
                  <a:lnTo>
                    <a:pt x="2167427" y="52184"/>
                  </a:lnTo>
                  <a:lnTo>
                    <a:pt x="2127615" y="30106"/>
                  </a:lnTo>
                  <a:lnTo>
                    <a:pt x="2084623" y="13714"/>
                  </a:lnTo>
                  <a:lnTo>
                    <a:pt x="2038952" y="3512"/>
                  </a:lnTo>
                  <a:lnTo>
                    <a:pt x="199110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0" y="323850"/>
                  </a:moveTo>
                  <a:lnTo>
                    <a:pt x="3511" y="276003"/>
                  </a:lnTo>
                  <a:lnTo>
                    <a:pt x="13711" y="230332"/>
                  </a:lnTo>
                  <a:lnTo>
                    <a:pt x="30099" y="187340"/>
                  </a:lnTo>
                  <a:lnTo>
                    <a:pt x="52175" y="147528"/>
                  </a:lnTo>
                  <a:lnTo>
                    <a:pt x="79436" y="111397"/>
                  </a:lnTo>
                  <a:lnTo>
                    <a:pt x="111381" y="79448"/>
                  </a:lnTo>
                  <a:lnTo>
                    <a:pt x="147511" y="52184"/>
                  </a:lnTo>
                  <a:lnTo>
                    <a:pt x="187324" y="30106"/>
                  </a:lnTo>
                  <a:lnTo>
                    <a:pt x="230319" y="13714"/>
                  </a:lnTo>
                  <a:lnTo>
                    <a:pt x="275994" y="3512"/>
                  </a:lnTo>
                  <a:lnTo>
                    <a:pt x="323850" y="0"/>
                  </a:lnTo>
                  <a:lnTo>
                    <a:pt x="1991106" y="0"/>
                  </a:lnTo>
                  <a:lnTo>
                    <a:pt x="2038952" y="3512"/>
                  </a:lnTo>
                  <a:lnTo>
                    <a:pt x="2084623" y="13714"/>
                  </a:lnTo>
                  <a:lnTo>
                    <a:pt x="2127615" y="30106"/>
                  </a:lnTo>
                  <a:lnTo>
                    <a:pt x="2167427" y="52184"/>
                  </a:lnTo>
                  <a:lnTo>
                    <a:pt x="2203558" y="79448"/>
                  </a:lnTo>
                  <a:lnTo>
                    <a:pt x="2235507" y="111397"/>
                  </a:lnTo>
                  <a:lnTo>
                    <a:pt x="2262771" y="147528"/>
                  </a:lnTo>
                  <a:lnTo>
                    <a:pt x="2284849" y="187340"/>
                  </a:lnTo>
                  <a:lnTo>
                    <a:pt x="2301241" y="230332"/>
                  </a:lnTo>
                  <a:lnTo>
                    <a:pt x="2311443" y="276003"/>
                  </a:lnTo>
                  <a:lnTo>
                    <a:pt x="2314956" y="323850"/>
                  </a:lnTo>
                  <a:lnTo>
                    <a:pt x="2314956" y="1619250"/>
                  </a:lnTo>
                  <a:lnTo>
                    <a:pt x="2311443" y="1667105"/>
                  </a:lnTo>
                  <a:lnTo>
                    <a:pt x="2301241" y="1712780"/>
                  </a:lnTo>
                  <a:lnTo>
                    <a:pt x="2284849" y="1755775"/>
                  </a:lnTo>
                  <a:lnTo>
                    <a:pt x="2262771" y="1795588"/>
                  </a:lnTo>
                  <a:lnTo>
                    <a:pt x="2235507" y="1831718"/>
                  </a:lnTo>
                  <a:lnTo>
                    <a:pt x="2203558" y="1863663"/>
                  </a:lnTo>
                  <a:lnTo>
                    <a:pt x="2167427" y="1890924"/>
                  </a:lnTo>
                  <a:lnTo>
                    <a:pt x="2127615" y="1913000"/>
                  </a:lnTo>
                  <a:lnTo>
                    <a:pt x="2084623" y="1929388"/>
                  </a:lnTo>
                  <a:lnTo>
                    <a:pt x="2038952" y="1939588"/>
                  </a:lnTo>
                  <a:lnTo>
                    <a:pt x="1991106" y="1943100"/>
                  </a:lnTo>
                  <a:lnTo>
                    <a:pt x="323850" y="1943100"/>
                  </a:lnTo>
                  <a:lnTo>
                    <a:pt x="275994" y="1939588"/>
                  </a:lnTo>
                  <a:lnTo>
                    <a:pt x="230319" y="1929388"/>
                  </a:lnTo>
                  <a:lnTo>
                    <a:pt x="187324" y="1913000"/>
                  </a:lnTo>
                  <a:lnTo>
                    <a:pt x="147511" y="1890924"/>
                  </a:lnTo>
                  <a:lnTo>
                    <a:pt x="111381" y="1863663"/>
                  </a:lnTo>
                  <a:lnTo>
                    <a:pt x="79436" y="1831718"/>
                  </a:lnTo>
                  <a:lnTo>
                    <a:pt x="52175" y="1795588"/>
                  </a:lnTo>
                  <a:lnTo>
                    <a:pt x="30099" y="1755775"/>
                  </a:lnTo>
                  <a:lnTo>
                    <a:pt x="13711" y="1712780"/>
                  </a:lnTo>
                  <a:lnTo>
                    <a:pt x="3511" y="1667105"/>
                  </a:lnTo>
                  <a:lnTo>
                    <a:pt x="0" y="1619250"/>
                  </a:lnTo>
                  <a:lnTo>
                    <a:pt x="0" y="323850"/>
                  </a:lnTo>
                  <a:close/>
                </a:path>
              </a:pathLst>
            </a:custGeom>
            <a:grpFill/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4587" y="2665476"/>
              <a:ext cx="1496568" cy="40081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7072" y="2878836"/>
              <a:ext cx="1371600" cy="40081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8512" y="3092196"/>
              <a:ext cx="1138427" cy="40081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398520" y="2069592"/>
            <a:ext cx="2327275" cy="1955800"/>
            <a:chOff x="3398520" y="2069592"/>
            <a:chExt cx="2327275" cy="1955800"/>
          </a:xfr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7" name="object 17"/>
            <p:cNvSpPr/>
            <p:nvPr/>
          </p:nvSpPr>
          <p:spPr>
            <a:xfrm>
              <a:off x="3404616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1991106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50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1991106" y="1943100"/>
                  </a:lnTo>
                  <a:lnTo>
                    <a:pt x="2038952" y="1939588"/>
                  </a:lnTo>
                  <a:lnTo>
                    <a:pt x="2084623" y="1929388"/>
                  </a:lnTo>
                  <a:lnTo>
                    <a:pt x="2127615" y="1913000"/>
                  </a:lnTo>
                  <a:lnTo>
                    <a:pt x="2167427" y="1890924"/>
                  </a:lnTo>
                  <a:lnTo>
                    <a:pt x="2203558" y="1863663"/>
                  </a:lnTo>
                  <a:lnTo>
                    <a:pt x="2235507" y="1831718"/>
                  </a:lnTo>
                  <a:lnTo>
                    <a:pt x="2262771" y="1795588"/>
                  </a:lnTo>
                  <a:lnTo>
                    <a:pt x="2284849" y="1755775"/>
                  </a:lnTo>
                  <a:lnTo>
                    <a:pt x="2301241" y="1712780"/>
                  </a:lnTo>
                  <a:lnTo>
                    <a:pt x="2311443" y="1667105"/>
                  </a:lnTo>
                  <a:lnTo>
                    <a:pt x="2314956" y="1619250"/>
                  </a:lnTo>
                  <a:lnTo>
                    <a:pt x="2314956" y="323850"/>
                  </a:lnTo>
                  <a:lnTo>
                    <a:pt x="2311443" y="276003"/>
                  </a:lnTo>
                  <a:lnTo>
                    <a:pt x="2301241" y="230332"/>
                  </a:lnTo>
                  <a:lnTo>
                    <a:pt x="2284849" y="187340"/>
                  </a:lnTo>
                  <a:lnTo>
                    <a:pt x="2262771" y="147528"/>
                  </a:lnTo>
                  <a:lnTo>
                    <a:pt x="2235507" y="111397"/>
                  </a:lnTo>
                  <a:lnTo>
                    <a:pt x="2203558" y="79448"/>
                  </a:lnTo>
                  <a:lnTo>
                    <a:pt x="2167427" y="52184"/>
                  </a:lnTo>
                  <a:lnTo>
                    <a:pt x="2127615" y="30106"/>
                  </a:lnTo>
                  <a:lnTo>
                    <a:pt x="2084623" y="13714"/>
                  </a:lnTo>
                  <a:lnTo>
                    <a:pt x="2038952" y="3512"/>
                  </a:lnTo>
                  <a:lnTo>
                    <a:pt x="199110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4616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1991106" y="0"/>
                  </a:lnTo>
                  <a:lnTo>
                    <a:pt x="2038952" y="3512"/>
                  </a:lnTo>
                  <a:lnTo>
                    <a:pt x="2084623" y="13714"/>
                  </a:lnTo>
                  <a:lnTo>
                    <a:pt x="2127615" y="30106"/>
                  </a:lnTo>
                  <a:lnTo>
                    <a:pt x="2167427" y="52184"/>
                  </a:lnTo>
                  <a:lnTo>
                    <a:pt x="2203558" y="79448"/>
                  </a:lnTo>
                  <a:lnTo>
                    <a:pt x="2235507" y="111397"/>
                  </a:lnTo>
                  <a:lnTo>
                    <a:pt x="2262771" y="147528"/>
                  </a:lnTo>
                  <a:lnTo>
                    <a:pt x="2284849" y="187340"/>
                  </a:lnTo>
                  <a:lnTo>
                    <a:pt x="2301241" y="230332"/>
                  </a:lnTo>
                  <a:lnTo>
                    <a:pt x="2311443" y="276003"/>
                  </a:lnTo>
                  <a:lnTo>
                    <a:pt x="2314956" y="323850"/>
                  </a:lnTo>
                  <a:lnTo>
                    <a:pt x="2314956" y="1619250"/>
                  </a:lnTo>
                  <a:lnTo>
                    <a:pt x="2311443" y="1667105"/>
                  </a:lnTo>
                  <a:lnTo>
                    <a:pt x="2301241" y="1712780"/>
                  </a:lnTo>
                  <a:lnTo>
                    <a:pt x="2284849" y="1755775"/>
                  </a:lnTo>
                  <a:lnTo>
                    <a:pt x="2262771" y="1795588"/>
                  </a:lnTo>
                  <a:lnTo>
                    <a:pt x="2235507" y="1831718"/>
                  </a:lnTo>
                  <a:lnTo>
                    <a:pt x="2203558" y="1863663"/>
                  </a:lnTo>
                  <a:lnTo>
                    <a:pt x="2167427" y="1890924"/>
                  </a:lnTo>
                  <a:lnTo>
                    <a:pt x="2127615" y="1913000"/>
                  </a:lnTo>
                  <a:lnTo>
                    <a:pt x="2084623" y="1929388"/>
                  </a:lnTo>
                  <a:lnTo>
                    <a:pt x="2038952" y="1939588"/>
                  </a:lnTo>
                  <a:lnTo>
                    <a:pt x="1991106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50"/>
                  </a:lnTo>
                  <a:lnTo>
                    <a:pt x="0" y="323850"/>
                  </a:lnTo>
                  <a:close/>
                </a:path>
              </a:pathLst>
            </a:custGeom>
            <a:grpFill/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16782" y="2813050"/>
            <a:ext cx="16916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00000"/>
              </a:lnSpc>
              <a:spcBef>
                <a:spcPts val="100"/>
              </a:spcBef>
            </a:pPr>
            <a:r>
              <a:rPr sz="1600" spc="-145" dirty="0">
                <a:latin typeface="Comic Sans MS" panose="030F0702030302020204" pitchFamily="66" charset="0"/>
                <a:cs typeface="Arial Black"/>
              </a:rPr>
              <a:t>Documentation </a:t>
            </a:r>
            <a:r>
              <a:rPr sz="1600" spc="-155" dirty="0">
                <a:latin typeface="Comic Sans MS" panose="030F0702030302020204" pitchFamily="66" charset="0"/>
                <a:cs typeface="Arial Black"/>
              </a:rPr>
              <a:t>after  </a:t>
            </a:r>
            <a:r>
              <a:rPr sz="1600" spc="-135" dirty="0">
                <a:latin typeface="Comic Sans MS" panose="030F0702030302020204" pitchFamily="66" charset="0"/>
                <a:cs typeface="Arial Black"/>
              </a:rPr>
              <a:t>coding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47459" y="2069592"/>
            <a:ext cx="2327275" cy="1955800"/>
            <a:chOff x="6347459" y="2069592"/>
            <a:chExt cx="2327275" cy="1955800"/>
          </a:xfr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grpSpPr>
        <p:sp>
          <p:nvSpPr>
            <p:cNvPr id="21" name="object 21"/>
            <p:cNvSpPr/>
            <p:nvPr/>
          </p:nvSpPr>
          <p:spPr>
            <a:xfrm>
              <a:off x="6353555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09" h="1943100">
                  <a:moveTo>
                    <a:pt x="1991105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50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1991105" y="1943100"/>
                  </a:lnTo>
                  <a:lnTo>
                    <a:pt x="2038952" y="1939588"/>
                  </a:lnTo>
                  <a:lnTo>
                    <a:pt x="2084623" y="1929388"/>
                  </a:lnTo>
                  <a:lnTo>
                    <a:pt x="2127615" y="1913000"/>
                  </a:lnTo>
                  <a:lnTo>
                    <a:pt x="2167427" y="1890924"/>
                  </a:lnTo>
                  <a:lnTo>
                    <a:pt x="2203558" y="1863663"/>
                  </a:lnTo>
                  <a:lnTo>
                    <a:pt x="2235507" y="1831718"/>
                  </a:lnTo>
                  <a:lnTo>
                    <a:pt x="2262771" y="1795588"/>
                  </a:lnTo>
                  <a:lnTo>
                    <a:pt x="2284849" y="1755775"/>
                  </a:lnTo>
                  <a:lnTo>
                    <a:pt x="2301241" y="1712780"/>
                  </a:lnTo>
                  <a:lnTo>
                    <a:pt x="2311443" y="1667105"/>
                  </a:lnTo>
                  <a:lnTo>
                    <a:pt x="2314955" y="1619250"/>
                  </a:lnTo>
                  <a:lnTo>
                    <a:pt x="2314955" y="323850"/>
                  </a:lnTo>
                  <a:lnTo>
                    <a:pt x="2311443" y="276003"/>
                  </a:lnTo>
                  <a:lnTo>
                    <a:pt x="2301241" y="230332"/>
                  </a:lnTo>
                  <a:lnTo>
                    <a:pt x="2284849" y="187340"/>
                  </a:lnTo>
                  <a:lnTo>
                    <a:pt x="2262771" y="147528"/>
                  </a:lnTo>
                  <a:lnTo>
                    <a:pt x="2235507" y="111397"/>
                  </a:lnTo>
                  <a:lnTo>
                    <a:pt x="2203558" y="79448"/>
                  </a:lnTo>
                  <a:lnTo>
                    <a:pt x="2167427" y="52184"/>
                  </a:lnTo>
                  <a:lnTo>
                    <a:pt x="2127615" y="30106"/>
                  </a:lnTo>
                  <a:lnTo>
                    <a:pt x="2084623" y="13714"/>
                  </a:lnTo>
                  <a:lnTo>
                    <a:pt x="2038952" y="3512"/>
                  </a:lnTo>
                  <a:lnTo>
                    <a:pt x="19911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3555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09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1991105" y="0"/>
                  </a:lnTo>
                  <a:lnTo>
                    <a:pt x="2038952" y="3512"/>
                  </a:lnTo>
                  <a:lnTo>
                    <a:pt x="2084623" y="13714"/>
                  </a:lnTo>
                  <a:lnTo>
                    <a:pt x="2127615" y="30106"/>
                  </a:lnTo>
                  <a:lnTo>
                    <a:pt x="2167427" y="52184"/>
                  </a:lnTo>
                  <a:lnTo>
                    <a:pt x="2203558" y="79448"/>
                  </a:lnTo>
                  <a:lnTo>
                    <a:pt x="2235507" y="111397"/>
                  </a:lnTo>
                  <a:lnTo>
                    <a:pt x="2262771" y="147528"/>
                  </a:lnTo>
                  <a:lnTo>
                    <a:pt x="2284849" y="187340"/>
                  </a:lnTo>
                  <a:lnTo>
                    <a:pt x="2301241" y="230332"/>
                  </a:lnTo>
                  <a:lnTo>
                    <a:pt x="2311443" y="276003"/>
                  </a:lnTo>
                  <a:lnTo>
                    <a:pt x="2314955" y="323850"/>
                  </a:lnTo>
                  <a:lnTo>
                    <a:pt x="2314955" y="1619250"/>
                  </a:lnTo>
                  <a:lnTo>
                    <a:pt x="2311443" y="1667105"/>
                  </a:lnTo>
                  <a:lnTo>
                    <a:pt x="2301241" y="1712780"/>
                  </a:lnTo>
                  <a:lnTo>
                    <a:pt x="2284849" y="1755775"/>
                  </a:lnTo>
                  <a:lnTo>
                    <a:pt x="2262771" y="1795588"/>
                  </a:lnTo>
                  <a:lnTo>
                    <a:pt x="2235507" y="1831718"/>
                  </a:lnTo>
                  <a:lnTo>
                    <a:pt x="2203558" y="1863663"/>
                  </a:lnTo>
                  <a:lnTo>
                    <a:pt x="2167427" y="1890924"/>
                  </a:lnTo>
                  <a:lnTo>
                    <a:pt x="2127615" y="1913000"/>
                  </a:lnTo>
                  <a:lnTo>
                    <a:pt x="2084623" y="1929388"/>
                  </a:lnTo>
                  <a:lnTo>
                    <a:pt x="2038952" y="1939588"/>
                  </a:lnTo>
                  <a:lnTo>
                    <a:pt x="1991105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50"/>
                  </a:lnTo>
                  <a:lnTo>
                    <a:pt x="0" y="323850"/>
                  </a:lnTo>
                  <a:close/>
                </a:path>
              </a:pathLst>
            </a:custGeom>
            <a:grpFill/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4669" y="2813050"/>
            <a:ext cx="12515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Comic Sans MS" panose="030F0702030302020204" pitchFamily="66" charset="0"/>
                <a:cs typeface="Arial Black"/>
              </a:rPr>
              <a:t>Out-of-date  </a:t>
            </a:r>
            <a:r>
              <a:rPr sz="1600" spc="-140" dirty="0">
                <a:latin typeface="Comic Sans MS" panose="030F0702030302020204" pitchFamily="66" charset="0"/>
                <a:cs typeface="Arial Black"/>
              </a:rPr>
              <a:t>doc</a:t>
            </a:r>
            <a:r>
              <a:rPr sz="1600" spc="-135" dirty="0">
                <a:latin typeface="Comic Sans MS" panose="030F0702030302020204" pitchFamily="66" charset="0"/>
                <a:cs typeface="Arial Black"/>
              </a:rPr>
              <a:t>u</a:t>
            </a:r>
            <a:r>
              <a:rPr sz="1600" spc="-160" dirty="0">
                <a:latin typeface="Comic Sans MS" panose="030F0702030302020204" pitchFamily="66" charset="0"/>
                <a:cs typeface="Arial Black"/>
              </a:rPr>
              <a:t>me</a:t>
            </a:r>
            <a:r>
              <a:rPr sz="1600" spc="-125" dirty="0">
                <a:latin typeface="Comic Sans MS" panose="030F0702030302020204" pitchFamily="66" charset="0"/>
                <a:cs typeface="Arial Black"/>
              </a:rPr>
              <a:t>n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95" dirty="0">
                <a:latin typeface="Comic Sans MS" panose="030F0702030302020204" pitchFamily="66" charset="0"/>
                <a:cs typeface="Arial Black"/>
              </a:rPr>
              <a:t>a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20" dirty="0">
                <a:latin typeface="Comic Sans MS" panose="030F0702030302020204" pitchFamily="66" charset="0"/>
                <a:cs typeface="Arial Black"/>
              </a:rPr>
              <a:t>ion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228" y="2653537"/>
            <a:ext cx="1725793" cy="856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>
                <a:latin typeface="Comic Sans MS" panose="030F0702030302020204" pitchFamily="66" charset="0"/>
                <a:cs typeface="Arial Black"/>
              </a:rPr>
              <a:t>No </a:t>
            </a:r>
            <a:r>
              <a:rPr lang="en-US" sz="1600" spc="-125" dirty="0" smtClean="0">
                <a:latin typeface="Comic Sans MS" panose="030F0702030302020204" pitchFamily="66" charset="0"/>
                <a:cs typeface="Arial Black"/>
              </a:rPr>
              <a:t>support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125" dirty="0" smtClean="0"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1600" spc="-114" dirty="0">
                <a:latin typeface="Comic Sans MS" panose="030F0702030302020204" pitchFamily="66" charset="0"/>
                <a:cs typeface="Arial Black"/>
              </a:rPr>
              <a:t>for  </a:t>
            </a:r>
            <a:r>
              <a:rPr lang="en-US" sz="1600" spc="-145" dirty="0">
                <a:latin typeface="Comic Sans MS" panose="030F0702030302020204" pitchFamily="66" charset="0"/>
                <a:cs typeface="Arial Black"/>
              </a:rPr>
              <a:t>integration </a:t>
            </a:r>
            <a:r>
              <a:rPr lang="en-US" sz="1600" spc="-125" dirty="0">
                <a:latin typeface="Comic Sans MS" panose="030F0702030302020204" pitchFamily="66" charset="0"/>
                <a:cs typeface="Arial Black"/>
              </a:rPr>
              <a:t>of </a:t>
            </a:r>
            <a:endParaRPr lang="en-US" sz="1600" spc="-125" dirty="0" smtClean="0">
              <a:latin typeface="Comic Sans MS" panose="030F0702030302020204" pitchFamily="66" charset="0"/>
              <a:cs typeface="Arial Black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125" dirty="0" smtClean="0"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1600" spc="-160" dirty="0">
                <a:latin typeface="Comic Sans MS" panose="030F0702030302020204" pitchFamily="66" charset="0"/>
                <a:cs typeface="Arial Black"/>
              </a:rPr>
              <a:t>documents</a:t>
            </a:r>
            <a:endParaRPr lang="en-US" sz="1600" dirty="0">
              <a:latin typeface="Comic Sans MS" panose="030F0702030302020204" pitchFamily="66" charset="0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420" y="194944"/>
            <a:ext cx="44411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5"/>
              </a:spcBef>
              <a:tabLst>
                <a:tab pos="4176395" algn="l"/>
              </a:tabLst>
            </a:pPr>
            <a:r>
              <a:rPr sz="2000" dirty="0">
                <a:solidFill>
                  <a:srgbClr val="47A19F"/>
                </a:solidFill>
              </a:rPr>
              <a:t>	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78560" y="1919236"/>
            <a:ext cx="1295400" cy="632736"/>
            <a:chOff x="320040" y="1481327"/>
            <a:chExt cx="2437130" cy="1460500"/>
          </a:xfrm>
        </p:grpSpPr>
        <p:sp>
          <p:nvSpPr>
            <p:cNvPr id="10" name="object 10"/>
            <p:cNvSpPr/>
            <p:nvPr/>
          </p:nvSpPr>
          <p:spPr>
            <a:xfrm>
              <a:off x="326136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71" y="4904"/>
                  </a:lnTo>
                  <a:lnTo>
                    <a:pt x="147377" y="18968"/>
                  </a:lnTo>
                  <a:lnTo>
                    <a:pt x="106389" y="41221"/>
                  </a:lnTo>
                  <a:lnTo>
                    <a:pt x="70677" y="70691"/>
                  </a:lnTo>
                  <a:lnTo>
                    <a:pt x="41211" y="106405"/>
                  </a:lnTo>
                  <a:lnTo>
                    <a:pt x="18963" y="147393"/>
                  </a:lnTo>
                  <a:lnTo>
                    <a:pt x="4902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2" y="1255117"/>
                  </a:lnTo>
                  <a:lnTo>
                    <a:pt x="18963" y="1300406"/>
                  </a:lnTo>
                  <a:lnTo>
                    <a:pt x="41211" y="1341394"/>
                  </a:lnTo>
                  <a:lnTo>
                    <a:pt x="70677" y="1377108"/>
                  </a:lnTo>
                  <a:lnTo>
                    <a:pt x="106389" y="1406578"/>
                  </a:lnTo>
                  <a:lnTo>
                    <a:pt x="147377" y="1428831"/>
                  </a:lnTo>
                  <a:lnTo>
                    <a:pt x="192671" y="1442895"/>
                  </a:lnTo>
                  <a:lnTo>
                    <a:pt x="241300" y="1447800"/>
                  </a:lnTo>
                  <a:lnTo>
                    <a:pt x="2183384" y="1447800"/>
                  </a:lnTo>
                  <a:lnTo>
                    <a:pt x="2232001" y="1442895"/>
                  </a:lnTo>
                  <a:lnTo>
                    <a:pt x="2277290" y="1428831"/>
                  </a:lnTo>
                  <a:lnTo>
                    <a:pt x="2318278" y="1406578"/>
                  </a:lnTo>
                  <a:lnTo>
                    <a:pt x="2353992" y="1377108"/>
                  </a:lnTo>
                  <a:lnTo>
                    <a:pt x="2383462" y="1341394"/>
                  </a:lnTo>
                  <a:lnTo>
                    <a:pt x="2405715" y="1300406"/>
                  </a:lnTo>
                  <a:lnTo>
                    <a:pt x="2419779" y="1255117"/>
                  </a:lnTo>
                  <a:lnTo>
                    <a:pt x="2424684" y="1206500"/>
                  </a:lnTo>
                  <a:lnTo>
                    <a:pt x="2424684" y="241300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136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300"/>
                  </a:moveTo>
                  <a:lnTo>
                    <a:pt x="4902" y="192682"/>
                  </a:lnTo>
                  <a:lnTo>
                    <a:pt x="18963" y="147393"/>
                  </a:lnTo>
                  <a:lnTo>
                    <a:pt x="41211" y="106405"/>
                  </a:lnTo>
                  <a:lnTo>
                    <a:pt x="70677" y="70691"/>
                  </a:lnTo>
                  <a:lnTo>
                    <a:pt x="106389" y="41221"/>
                  </a:lnTo>
                  <a:lnTo>
                    <a:pt x="147377" y="18968"/>
                  </a:lnTo>
                  <a:lnTo>
                    <a:pt x="192671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300"/>
                  </a:lnTo>
                  <a:lnTo>
                    <a:pt x="2424684" y="1206500"/>
                  </a:lnTo>
                  <a:lnTo>
                    <a:pt x="2419779" y="1255117"/>
                  </a:lnTo>
                  <a:lnTo>
                    <a:pt x="2405715" y="1300406"/>
                  </a:lnTo>
                  <a:lnTo>
                    <a:pt x="2383462" y="1341394"/>
                  </a:lnTo>
                  <a:lnTo>
                    <a:pt x="2353992" y="1377108"/>
                  </a:lnTo>
                  <a:lnTo>
                    <a:pt x="2318278" y="1406578"/>
                  </a:lnTo>
                  <a:lnTo>
                    <a:pt x="2277290" y="1428831"/>
                  </a:lnTo>
                  <a:lnTo>
                    <a:pt x="2232001" y="1442895"/>
                  </a:lnTo>
                  <a:lnTo>
                    <a:pt x="2183384" y="1447800"/>
                  </a:lnTo>
                  <a:lnTo>
                    <a:pt x="241300" y="1447800"/>
                  </a:lnTo>
                  <a:lnTo>
                    <a:pt x="192671" y="1442895"/>
                  </a:lnTo>
                  <a:lnTo>
                    <a:pt x="147377" y="1428831"/>
                  </a:lnTo>
                  <a:lnTo>
                    <a:pt x="106389" y="1406578"/>
                  </a:lnTo>
                  <a:lnTo>
                    <a:pt x="70677" y="1377108"/>
                  </a:lnTo>
                  <a:lnTo>
                    <a:pt x="41211" y="1341394"/>
                  </a:lnTo>
                  <a:lnTo>
                    <a:pt x="18963" y="1300406"/>
                  </a:lnTo>
                  <a:lnTo>
                    <a:pt x="4902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0721" y="2082800"/>
            <a:ext cx="775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95" dirty="0">
                <a:latin typeface="Comic Sans MS" panose="030F0702030302020204" pitchFamily="66" charset="0"/>
                <a:cs typeface="Arial Black"/>
              </a:rPr>
              <a:t>Emphasis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3889" y="1919236"/>
            <a:ext cx="1296075" cy="632736"/>
            <a:chOff x="3345179" y="1481327"/>
            <a:chExt cx="2438400" cy="1460500"/>
          </a:xfrm>
        </p:grpSpPr>
        <p:sp>
          <p:nvSpPr>
            <p:cNvPr id="14" name="object 14"/>
            <p:cNvSpPr/>
            <p:nvPr/>
          </p:nvSpPr>
          <p:spPr>
            <a:xfrm>
              <a:off x="3351275" y="1487423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2184908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2184908" y="1447800"/>
                  </a:lnTo>
                  <a:lnTo>
                    <a:pt x="2233525" y="1442895"/>
                  </a:lnTo>
                  <a:lnTo>
                    <a:pt x="2278814" y="1428831"/>
                  </a:lnTo>
                  <a:lnTo>
                    <a:pt x="2319802" y="1406578"/>
                  </a:lnTo>
                  <a:lnTo>
                    <a:pt x="2355516" y="1377108"/>
                  </a:lnTo>
                  <a:lnTo>
                    <a:pt x="2384986" y="1341394"/>
                  </a:lnTo>
                  <a:lnTo>
                    <a:pt x="2407239" y="1300406"/>
                  </a:lnTo>
                  <a:lnTo>
                    <a:pt x="2421303" y="1255117"/>
                  </a:lnTo>
                  <a:lnTo>
                    <a:pt x="2426208" y="1206500"/>
                  </a:lnTo>
                  <a:lnTo>
                    <a:pt x="2426208" y="241300"/>
                  </a:lnTo>
                  <a:lnTo>
                    <a:pt x="2421303" y="192682"/>
                  </a:lnTo>
                  <a:lnTo>
                    <a:pt x="2407239" y="147393"/>
                  </a:lnTo>
                  <a:lnTo>
                    <a:pt x="2384986" y="106405"/>
                  </a:lnTo>
                  <a:lnTo>
                    <a:pt x="2355516" y="70691"/>
                  </a:lnTo>
                  <a:lnTo>
                    <a:pt x="2319802" y="41221"/>
                  </a:lnTo>
                  <a:lnTo>
                    <a:pt x="2278814" y="18968"/>
                  </a:lnTo>
                  <a:lnTo>
                    <a:pt x="2233525" y="4904"/>
                  </a:lnTo>
                  <a:lnTo>
                    <a:pt x="2184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1275" y="1487423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4908" y="0"/>
                  </a:lnTo>
                  <a:lnTo>
                    <a:pt x="2233525" y="4904"/>
                  </a:lnTo>
                  <a:lnTo>
                    <a:pt x="2278814" y="18968"/>
                  </a:lnTo>
                  <a:lnTo>
                    <a:pt x="2319802" y="41221"/>
                  </a:lnTo>
                  <a:lnTo>
                    <a:pt x="2355516" y="70691"/>
                  </a:lnTo>
                  <a:lnTo>
                    <a:pt x="2384986" y="106405"/>
                  </a:lnTo>
                  <a:lnTo>
                    <a:pt x="2407239" y="147393"/>
                  </a:lnTo>
                  <a:lnTo>
                    <a:pt x="2421303" y="192682"/>
                  </a:lnTo>
                  <a:lnTo>
                    <a:pt x="2426208" y="241300"/>
                  </a:lnTo>
                  <a:lnTo>
                    <a:pt x="2426208" y="1206500"/>
                  </a:lnTo>
                  <a:lnTo>
                    <a:pt x="2421303" y="1255117"/>
                  </a:lnTo>
                  <a:lnTo>
                    <a:pt x="2407239" y="1300406"/>
                  </a:lnTo>
                  <a:lnTo>
                    <a:pt x="2384986" y="1341394"/>
                  </a:lnTo>
                  <a:lnTo>
                    <a:pt x="2355516" y="1377108"/>
                  </a:lnTo>
                  <a:lnTo>
                    <a:pt x="2319802" y="1406578"/>
                  </a:lnTo>
                  <a:lnTo>
                    <a:pt x="2278814" y="1428831"/>
                  </a:lnTo>
                  <a:lnTo>
                    <a:pt x="2233525" y="1442895"/>
                  </a:lnTo>
                  <a:lnTo>
                    <a:pt x="2184908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4863" y="2082800"/>
            <a:ext cx="4000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70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50" dirty="0">
                <a:latin typeface="Comic Sans MS" panose="030F0702030302020204" pitchFamily="66" charset="0"/>
                <a:cs typeface="Arial Black"/>
              </a:rPr>
              <a:t>ype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30364" y="1919236"/>
            <a:ext cx="1295400" cy="632736"/>
            <a:chOff x="6371844" y="1481327"/>
            <a:chExt cx="2437130" cy="1460500"/>
          </a:xfrm>
        </p:grpSpPr>
        <p:sp>
          <p:nvSpPr>
            <p:cNvPr id="18" name="object 18"/>
            <p:cNvSpPr/>
            <p:nvPr/>
          </p:nvSpPr>
          <p:spPr>
            <a:xfrm>
              <a:off x="6377940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2183384" y="1447800"/>
                  </a:lnTo>
                  <a:lnTo>
                    <a:pt x="2232001" y="1442895"/>
                  </a:lnTo>
                  <a:lnTo>
                    <a:pt x="2277290" y="1428831"/>
                  </a:lnTo>
                  <a:lnTo>
                    <a:pt x="2318278" y="1406578"/>
                  </a:lnTo>
                  <a:lnTo>
                    <a:pt x="2353992" y="1377108"/>
                  </a:lnTo>
                  <a:lnTo>
                    <a:pt x="2383462" y="1341394"/>
                  </a:lnTo>
                  <a:lnTo>
                    <a:pt x="2405715" y="1300406"/>
                  </a:lnTo>
                  <a:lnTo>
                    <a:pt x="2419779" y="1255117"/>
                  </a:lnTo>
                  <a:lnTo>
                    <a:pt x="2424684" y="1206500"/>
                  </a:lnTo>
                  <a:lnTo>
                    <a:pt x="2424684" y="241300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77940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300"/>
                  </a:lnTo>
                  <a:lnTo>
                    <a:pt x="2424684" y="1206500"/>
                  </a:lnTo>
                  <a:lnTo>
                    <a:pt x="2419779" y="1255117"/>
                  </a:lnTo>
                  <a:lnTo>
                    <a:pt x="2405715" y="1300406"/>
                  </a:lnTo>
                  <a:lnTo>
                    <a:pt x="2383462" y="1341394"/>
                  </a:lnTo>
                  <a:lnTo>
                    <a:pt x="2353992" y="1377108"/>
                  </a:lnTo>
                  <a:lnTo>
                    <a:pt x="2318278" y="1406578"/>
                  </a:lnTo>
                  <a:lnTo>
                    <a:pt x="2277290" y="1428831"/>
                  </a:lnTo>
                  <a:lnTo>
                    <a:pt x="2232001" y="1442895"/>
                  </a:lnTo>
                  <a:lnTo>
                    <a:pt x="2183384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84466" y="2082800"/>
            <a:ext cx="6121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latin typeface="Comic Sans MS" panose="030F0702030302020204" pitchFamily="66" charset="0"/>
                <a:cs typeface="Arial Black"/>
              </a:rPr>
              <a:t>C</a:t>
            </a:r>
            <a:r>
              <a:rPr sz="1600" spc="-110" dirty="0">
                <a:latin typeface="Comic Sans MS" panose="030F0702030302020204" pitchFamily="66" charset="0"/>
                <a:cs typeface="Arial Black"/>
              </a:rPr>
              <a:t>odi</a:t>
            </a:r>
            <a:r>
              <a:rPr sz="1600" spc="-125" dirty="0">
                <a:latin typeface="Comic Sans MS" panose="030F0702030302020204" pitchFamily="66" charset="0"/>
                <a:cs typeface="Arial Black"/>
              </a:rPr>
              <a:t>n</a:t>
            </a:r>
            <a:r>
              <a:rPr sz="1600" spc="-85" dirty="0">
                <a:latin typeface="Comic Sans MS" panose="030F0702030302020204" pitchFamily="66" charset="0"/>
                <a:cs typeface="Arial Black"/>
              </a:rPr>
              <a:t>g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30364" y="3758705"/>
            <a:ext cx="1295400" cy="632736"/>
            <a:chOff x="6371844" y="3320796"/>
            <a:chExt cx="2437130" cy="1460500"/>
          </a:xfrm>
        </p:grpSpPr>
        <p:sp>
          <p:nvSpPr>
            <p:cNvPr id="22" name="object 22"/>
            <p:cNvSpPr/>
            <p:nvPr/>
          </p:nvSpPr>
          <p:spPr>
            <a:xfrm>
              <a:off x="6377940" y="3326892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299"/>
                  </a:lnTo>
                  <a:lnTo>
                    <a:pt x="0" y="1206499"/>
                  </a:lnTo>
                  <a:lnTo>
                    <a:pt x="4904" y="1255128"/>
                  </a:lnTo>
                  <a:lnTo>
                    <a:pt x="18968" y="1300422"/>
                  </a:lnTo>
                  <a:lnTo>
                    <a:pt x="41221" y="1341410"/>
                  </a:lnTo>
                  <a:lnTo>
                    <a:pt x="70691" y="1377122"/>
                  </a:lnTo>
                  <a:lnTo>
                    <a:pt x="106405" y="1406588"/>
                  </a:lnTo>
                  <a:lnTo>
                    <a:pt x="147393" y="1428836"/>
                  </a:lnTo>
                  <a:lnTo>
                    <a:pt x="192682" y="1442897"/>
                  </a:lnTo>
                  <a:lnTo>
                    <a:pt x="241300" y="1447799"/>
                  </a:lnTo>
                  <a:lnTo>
                    <a:pt x="2183384" y="1447799"/>
                  </a:lnTo>
                  <a:lnTo>
                    <a:pt x="2232001" y="1442897"/>
                  </a:lnTo>
                  <a:lnTo>
                    <a:pt x="2277290" y="1428836"/>
                  </a:lnTo>
                  <a:lnTo>
                    <a:pt x="2318278" y="1406588"/>
                  </a:lnTo>
                  <a:lnTo>
                    <a:pt x="2353992" y="1377122"/>
                  </a:lnTo>
                  <a:lnTo>
                    <a:pt x="2383462" y="1341410"/>
                  </a:lnTo>
                  <a:lnTo>
                    <a:pt x="2405715" y="1300422"/>
                  </a:lnTo>
                  <a:lnTo>
                    <a:pt x="2419779" y="1255128"/>
                  </a:lnTo>
                  <a:lnTo>
                    <a:pt x="2424684" y="1206499"/>
                  </a:lnTo>
                  <a:lnTo>
                    <a:pt x="2424684" y="241299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7940" y="3326892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299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299"/>
                  </a:lnTo>
                  <a:lnTo>
                    <a:pt x="2424684" y="1206499"/>
                  </a:lnTo>
                  <a:lnTo>
                    <a:pt x="2419779" y="1255128"/>
                  </a:lnTo>
                  <a:lnTo>
                    <a:pt x="2405715" y="1300422"/>
                  </a:lnTo>
                  <a:lnTo>
                    <a:pt x="2383462" y="1341410"/>
                  </a:lnTo>
                  <a:lnTo>
                    <a:pt x="2353992" y="1377122"/>
                  </a:lnTo>
                  <a:lnTo>
                    <a:pt x="2318278" y="1406588"/>
                  </a:lnTo>
                  <a:lnTo>
                    <a:pt x="2277290" y="1428836"/>
                  </a:lnTo>
                  <a:lnTo>
                    <a:pt x="2232001" y="1442897"/>
                  </a:lnTo>
                  <a:lnTo>
                    <a:pt x="2183384" y="1447799"/>
                  </a:lnTo>
                  <a:lnTo>
                    <a:pt x="241300" y="1447799"/>
                  </a:lnTo>
                  <a:lnTo>
                    <a:pt x="192682" y="1442897"/>
                  </a:lnTo>
                  <a:lnTo>
                    <a:pt x="147393" y="1428836"/>
                  </a:lnTo>
                  <a:lnTo>
                    <a:pt x="106405" y="1406588"/>
                  </a:lnTo>
                  <a:lnTo>
                    <a:pt x="70691" y="1377122"/>
                  </a:lnTo>
                  <a:lnTo>
                    <a:pt x="41221" y="1341410"/>
                  </a:lnTo>
                  <a:lnTo>
                    <a:pt x="18968" y="1300422"/>
                  </a:lnTo>
                  <a:lnTo>
                    <a:pt x="4904" y="1255128"/>
                  </a:lnTo>
                  <a:lnTo>
                    <a:pt x="0" y="1206499"/>
                  </a:lnTo>
                  <a:lnTo>
                    <a:pt x="0" y="241299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31126" y="3924096"/>
            <a:ext cx="7181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Comic Sans MS" panose="030F0702030302020204" pitchFamily="66" charset="0"/>
                <a:cs typeface="Arial Black"/>
              </a:rPr>
              <a:t>Maintain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03889" y="3757180"/>
            <a:ext cx="1296075" cy="632736"/>
            <a:chOff x="3345179" y="3319271"/>
            <a:chExt cx="2438400" cy="1460500"/>
          </a:xfrm>
        </p:grpSpPr>
        <p:sp>
          <p:nvSpPr>
            <p:cNvPr id="26" name="object 26"/>
            <p:cNvSpPr/>
            <p:nvPr/>
          </p:nvSpPr>
          <p:spPr>
            <a:xfrm>
              <a:off x="3351275" y="3325367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2184908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299"/>
                  </a:lnTo>
                  <a:lnTo>
                    <a:pt x="0" y="1206499"/>
                  </a:lnTo>
                  <a:lnTo>
                    <a:pt x="4904" y="1255128"/>
                  </a:lnTo>
                  <a:lnTo>
                    <a:pt x="18968" y="1300422"/>
                  </a:lnTo>
                  <a:lnTo>
                    <a:pt x="41221" y="1341410"/>
                  </a:lnTo>
                  <a:lnTo>
                    <a:pt x="70691" y="1377122"/>
                  </a:lnTo>
                  <a:lnTo>
                    <a:pt x="106405" y="1406588"/>
                  </a:lnTo>
                  <a:lnTo>
                    <a:pt x="147393" y="1428836"/>
                  </a:lnTo>
                  <a:lnTo>
                    <a:pt x="192682" y="1442897"/>
                  </a:lnTo>
                  <a:lnTo>
                    <a:pt x="241300" y="1447799"/>
                  </a:lnTo>
                  <a:lnTo>
                    <a:pt x="2184908" y="1447799"/>
                  </a:lnTo>
                  <a:lnTo>
                    <a:pt x="2233525" y="1442897"/>
                  </a:lnTo>
                  <a:lnTo>
                    <a:pt x="2278814" y="1428836"/>
                  </a:lnTo>
                  <a:lnTo>
                    <a:pt x="2319802" y="1406588"/>
                  </a:lnTo>
                  <a:lnTo>
                    <a:pt x="2355516" y="1377122"/>
                  </a:lnTo>
                  <a:lnTo>
                    <a:pt x="2384986" y="1341410"/>
                  </a:lnTo>
                  <a:lnTo>
                    <a:pt x="2407239" y="1300422"/>
                  </a:lnTo>
                  <a:lnTo>
                    <a:pt x="2421303" y="1255128"/>
                  </a:lnTo>
                  <a:lnTo>
                    <a:pt x="2426208" y="1206499"/>
                  </a:lnTo>
                  <a:lnTo>
                    <a:pt x="2426208" y="241299"/>
                  </a:lnTo>
                  <a:lnTo>
                    <a:pt x="2421303" y="192682"/>
                  </a:lnTo>
                  <a:lnTo>
                    <a:pt x="2407239" y="147393"/>
                  </a:lnTo>
                  <a:lnTo>
                    <a:pt x="2384986" y="106405"/>
                  </a:lnTo>
                  <a:lnTo>
                    <a:pt x="2355516" y="70691"/>
                  </a:lnTo>
                  <a:lnTo>
                    <a:pt x="2319802" y="41221"/>
                  </a:lnTo>
                  <a:lnTo>
                    <a:pt x="2278814" y="18968"/>
                  </a:lnTo>
                  <a:lnTo>
                    <a:pt x="2233525" y="4904"/>
                  </a:lnTo>
                  <a:lnTo>
                    <a:pt x="2184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1275" y="3325367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0" y="241299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4908" y="0"/>
                  </a:lnTo>
                  <a:lnTo>
                    <a:pt x="2233525" y="4904"/>
                  </a:lnTo>
                  <a:lnTo>
                    <a:pt x="2278814" y="18968"/>
                  </a:lnTo>
                  <a:lnTo>
                    <a:pt x="2319802" y="41221"/>
                  </a:lnTo>
                  <a:lnTo>
                    <a:pt x="2355516" y="70691"/>
                  </a:lnTo>
                  <a:lnTo>
                    <a:pt x="2384986" y="106405"/>
                  </a:lnTo>
                  <a:lnTo>
                    <a:pt x="2407239" y="147393"/>
                  </a:lnTo>
                  <a:lnTo>
                    <a:pt x="2421303" y="192682"/>
                  </a:lnTo>
                  <a:lnTo>
                    <a:pt x="2426208" y="241299"/>
                  </a:lnTo>
                  <a:lnTo>
                    <a:pt x="2426208" y="1206499"/>
                  </a:lnTo>
                  <a:lnTo>
                    <a:pt x="2421303" y="1255128"/>
                  </a:lnTo>
                  <a:lnTo>
                    <a:pt x="2407239" y="1300422"/>
                  </a:lnTo>
                  <a:lnTo>
                    <a:pt x="2384986" y="1341410"/>
                  </a:lnTo>
                  <a:lnTo>
                    <a:pt x="2355516" y="1377122"/>
                  </a:lnTo>
                  <a:lnTo>
                    <a:pt x="2319802" y="1406588"/>
                  </a:lnTo>
                  <a:lnTo>
                    <a:pt x="2278814" y="1428836"/>
                  </a:lnTo>
                  <a:lnTo>
                    <a:pt x="2233525" y="1442897"/>
                  </a:lnTo>
                  <a:lnTo>
                    <a:pt x="2184908" y="1447799"/>
                  </a:lnTo>
                  <a:lnTo>
                    <a:pt x="241300" y="1447799"/>
                  </a:lnTo>
                  <a:lnTo>
                    <a:pt x="192682" y="1442897"/>
                  </a:lnTo>
                  <a:lnTo>
                    <a:pt x="147393" y="1428836"/>
                  </a:lnTo>
                  <a:lnTo>
                    <a:pt x="106405" y="1406588"/>
                  </a:lnTo>
                  <a:lnTo>
                    <a:pt x="70691" y="1377122"/>
                  </a:lnTo>
                  <a:lnTo>
                    <a:pt x="41221" y="1341410"/>
                  </a:lnTo>
                  <a:lnTo>
                    <a:pt x="18968" y="1300422"/>
                  </a:lnTo>
                  <a:lnTo>
                    <a:pt x="4904" y="1255128"/>
                  </a:lnTo>
                  <a:lnTo>
                    <a:pt x="0" y="1206499"/>
                  </a:lnTo>
                  <a:lnTo>
                    <a:pt x="0" y="241299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90771" y="3922267"/>
            <a:ext cx="3492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95" dirty="0">
                <a:latin typeface="Comic Sans MS" panose="030F0702030302020204" pitchFamily="66" charset="0"/>
                <a:cs typeface="Arial Black"/>
              </a:rPr>
              <a:t>a</a:t>
            </a:r>
            <a:r>
              <a:rPr sz="1600" spc="-270" dirty="0">
                <a:latin typeface="Comic Sans MS" panose="030F0702030302020204" pitchFamily="66" charset="0"/>
                <a:cs typeface="Arial Black"/>
              </a:rPr>
              <a:t>sk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8560" y="3757180"/>
            <a:ext cx="1295400" cy="632736"/>
            <a:chOff x="320040" y="3319271"/>
            <a:chExt cx="2437130" cy="1460500"/>
          </a:xfrm>
        </p:grpSpPr>
        <p:sp>
          <p:nvSpPr>
            <p:cNvPr id="30" name="object 30"/>
            <p:cNvSpPr/>
            <p:nvPr/>
          </p:nvSpPr>
          <p:spPr>
            <a:xfrm>
              <a:off x="326136" y="3325367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71" y="4904"/>
                  </a:lnTo>
                  <a:lnTo>
                    <a:pt x="147377" y="18968"/>
                  </a:lnTo>
                  <a:lnTo>
                    <a:pt x="106389" y="41221"/>
                  </a:lnTo>
                  <a:lnTo>
                    <a:pt x="70677" y="70691"/>
                  </a:lnTo>
                  <a:lnTo>
                    <a:pt x="41211" y="106405"/>
                  </a:lnTo>
                  <a:lnTo>
                    <a:pt x="18963" y="147393"/>
                  </a:lnTo>
                  <a:lnTo>
                    <a:pt x="4902" y="192682"/>
                  </a:lnTo>
                  <a:lnTo>
                    <a:pt x="0" y="241299"/>
                  </a:lnTo>
                  <a:lnTo>
                    <a:pt x="0" y="1206499"/>
                  </a:lnTo>
                  <a:lnTo>
                    <a:pt x="4902" y="1255128"/>
                  </a:lnTo>
                  <a:lnTo>
                    <a:pt x="18963" y="1300422"/>
                  </a:lnTo>
                  <a:lnTo>
                    <a:pt x="41211" y="1341410"/>
                  </a:lnTo>
                  <a:lnTo>
                    <a:pt x="70677" y="1377122"/>
                  </a:lnTo>
                  <a:lnTo>
                    <a:pt x="106389" y="1406588"/>
                  </a:lnTo>
                  <a:lnTo>
                    <a:pt x="147377" y="1428836"/>
                  </a:lnTo>
                  <a:lnTo>
                    <a:pt x="192671" y="1442897"/>
                  </a:lnTo>
                  <a:lnTo>
                    <a:pt x="241300" y="1447799"/>
                  </a:lnTo>
                  <a:lnTo>
                    <a:pt x="2183384" y="1447799"/>
                  </a:lnTo>
                  <a:lnTo>
                    <a:pt x="2232001" y="1442897"/>
                  </a:lnTo>
                  <a:lnTo>
                    <a:pt x="2277290" y="1428836"/>
                  </a:lnTo>
                  <a:lnTo>
                    <a:pt x="2318278" y="1406588"/>
                  </a:lnTo>
                  <a:lnTo>
                    <a:pt x="2353992" y="1377122"/>
                  </a:lnTo>
                  <a:lnTo>
                    <a:pt x="2383462" y="1341410"/>
                  </a:lnTo>
                  <a:lnTo>
                    <a:pt x="2405715" y="1300422"/>
                  </a:lnTo>
                  <a:lnTo>
                    <a:pt x="2419779" y="1255128"/>
                  </a:lnTo>
                  <a:lnTo>
                    <a:pt x="2424684" y="1206499"/>
                  </a:lnTo>
                  <a:lnTo>
                    <a:pt x="2424684" y="241299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6136" y="3325367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299"/>
                  </a:moveTo>
                  <a:lnTo>
                    <a:pt x="4902" y="192682"/>
                  </a:lnTo>
                  <a:lnTo>
                    <a:pt x="18963" y="147393"/>
                  </a:lnTo>
                  <a:lnTo>
                    <a:pt x="41211" y="106405"/>
                  </a:lnTo>
                  <a:lnTo>
                    <a:pt x="70677" y="70691"/>
                  </a:lnTo>
                  <a:lnTo>
                    <a:pt x="106389" y="41221"/>
                  </a:lnTo>
                  <a:lnTo>
                    <a:pt x="147377" y="18968"/>
                  </a:lnTo>
                  <a:lnTo>
                    <a:pt x="192671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299"/>
                  </a:lnTo>
                  <a:lnTo>
                    <a:pt x="2424684" y="1206499"/>
                  </a:lnTo>
                  <a:lnTo>
                    <a:pt x="2419779" y="1255128"/>
                  </a:lnTo>
                  <a:lnTo>
                    <a:pt x="2405715" y="1300422"/>
                  </a:lnTo>
                  <a:lnTo>
                    <a:pt x="2383462" y="1341410"/>
                  </a:lnTo>
                  <a:lnTo>
                    <a:pt x="2353992" y="1377122"/>
                  </a:lnTo>
                  <a:lnTo>
                    <a:pt x="2318278" y="1406588"/>
                  </a:lnTo>
                  <a:lnTo>
                    <a:pt x="2277290" y="1428836"/>
                  </a:lnTo>
                  <a:lnTo>
                    <a:pt x="2232001" y="1442897"/>
                  </a:lnTo>
                  <a:lnTo>
                    <a:pt x="2183384" y="1447799"/>
                  </a:lnTo>
                  <a:lnTo>
                    <a:pt x="241300" y="1447799"/>
                  </a:lnTo>
                  <a:lnTo>
                    <a:pt x="192671" y="1442897"/>
                  </a:lnTo>
                  <a:lnTo>
                    <a:pt x="147377" y="1428836"/>
                  </a:lnTo>
                  <a:lnTo>
                    <a:pt x="106389" y="1406588"/>
                  </a:lnTo>
                  <a:lnTo>
                    <a:pt x="70677" y="1377122"/>
                  </a:lnTo>
                  <a:lnTo>
                    <a:pt x="41211" y="1341410"/>
                  </a:lnTo>
                  <a:lnTo>
                    <a:pt x="18963" y="1300422"/>
                  </a:lnTo>
                  <a:lnTo>
                    <a:pt x="4902" y="1255128"/>
                  </a:lnTo>
                  <a:lnTo>
                    <a:pt x="0" y="1206499"/>
                  </a:lnTo>
                  <a:lnTo>
                    <a:pt x="0" y="241299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0785" y="3922267"/>
            <a:ext cx="12731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40" dirty="0">
                <a:latin typeface="Comic Sans MS" panose="030F0702030302020204" pitchFamily="66" charset="0"/>
                <a:cs typeface="Arial Black"/>
              </a:rPr>
              <a:t>Docum</a:t>
            </a:r>
            <a:r>
              <a:rPr sz="1600" spc="-155" dirty="0">
                <a:latin typeface="Comic Sans MS" panose="030F0702030302020204" pitchFamily="66" charset="0"/>
                <a:cs typeface="Arial Black"/>
              </a:rPr>
              <a:t>e</a:t>
            </a:r>
            <a:r>
              <a:rPr sz="1600" spc="-145" dirty="0">
                <a:latin typeface="Comic Sans MS" panose="030F0702030302020204" pitchFamily="66" charset="0"/>
                <a:cs typeface="Arial Black"/>
              </a:rPr>
              <a:t>n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95" dirty="0">
                <a:latin typeface="Comic Sans MS" panose="030F0702030302020204" pitchFamily="66" charset="0"/>
                <a:cs typeface="Arial Black"/>
              </a:rPr>
              <a:t>a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20" dirty="0">
                <a:latin typeface="Comic Sans MS" panose="030F0702030302020204" pitchFamily="66" charset="0"/>
                <a:cs typeface="Arial Black"/>
              </a:rPr>
              <a:t>ion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92706" y="183515"/>
            <a:ext cx="2064894" cy="788035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9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</a:t>
            </a:r>
            <a:r>
              <a:rPr lang="en-US" spc="-229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spc="-13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</a:t>
            </a:r>
            <a:r>
              <a:rPr lang="en-US" spc="-12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spc="-21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ona</a:t>
            </a:r>
            <a:r>
              <a:rPr lang="en-US" spc="-10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</a:t>
            </a:r>
            <a:r>
              <a:rPr lang="en-US" spc="-1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pc="-26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Systems</a:t>
            </a:r>
            <a:r>
              <a:rPr lang="en-US" spc="-15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pc="-229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</a:t>
            </a:r>
            <a:r>
              <a:rPr lang="en-US" spc="-12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</a:t>
            </a:r>
            <a:r>
              <a:rPr lang="en-US" spc="-21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opmen</a:t>
            </a:r>
            <a:r>
              <a:rPr lang="en-US" spc="-12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endParaRPr 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58650" y="188651"/>
            <a:ext cx="2204150" cy="782899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9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CASE-Based Systems Development</a:t>
            </a:r>
          </a:p>
        </p:txBody>
      </p:sp>
      <p:sp>
        <p:nvSpPr>
          <p:cNvPr id="38" name="Curved Left Arrow 37"/>
          <p:cNvSpPr/>
          <p:nvPr/>
        </p:nvSpPr>
        <p:spPr>
          <a:xfrm>
            <a:off x="3657600" y="276408"/>
            <a:ext cx="853821" cy="685800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810000" y="194944"/>
            <a:ext cx="1148650" cy="635635"/>
          </a:xfrm>
          <a:prstGeom prst="curvedRightArrow">
            <a:avLst/>
          </a:prstGeom>
          <a:solidFill>
            <a:schemeClr val="accent3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6800"/>
              </a:lnSpc>
              <a:spcBef>
                <a:spcPts val="100"/>
              </a:spcBef>
            </a:pPr>
            <a:r>
              <a:rPr spc="-505" dirty="0">
                <a:solidFill>
                  <a:schemeClr val="bg1">
                    <a:lumMod val="75000"/>
                  </a:schemeClr>
                </a:solidFill>
              </a:rPr>
              <a:t>THANK</a:t>
            </a:r>
          </a:p>
          <a:p>
            <a:pPr marL="3175" algn="ctr">
              <a:lnSpc>
                <a:spcPts val="6080"/>
              </a:lnSpc>
            </a:pPr>
            <a:r>
              <a:rPr sz="5400" b="0" spc="-315" dirty="0">
                <a:solidFill>
                  <a:srgbClr val="47A19F"/>
                </a:solidFill>
                <a:latin typeface="Arial"/>
                <a:cs typeface="Arial"/>
              </a:rPr>
              <a:t>YOU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3215" y="3563111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1544" y="3563111"/>
            <a:ext cx="193547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3563111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1396" y="3563111"/>
            <a:ext cx="193548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1100" y="3563111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9428" y="3563111"/>
            <a:ext cx="193548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2966" y="186918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021" y="0"/>
                </a:lnTo>
              </a:path>
            </a:pathLst>
          </a:custGeom>
          <a:ln w="25908">
            <a:solidFill>
              <a:srgbClr val="6C92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4778" y="186918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>
                <a:moveTo>
                  <a:pt x="0" y="0"/>
                </a:moveTo>
                <a:lnTo>
                  <a:pt x="1446022" y="0"/>
                </a:lnTo>
              </a:path>
            </a:pathLst>
          </a:custGeom>
          <a:ln w="25908">
            <a:solidFill>
              <a:srgbClr val="47A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3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2104643"/>
              <a:ext cx="1025652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9457" y="216141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442" y="2212339"/>
            <a:ext cx="2007235" cy="46551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spc="-180" dirty="0" smtClean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Introduction</a:t>
            </a:r>
            <a:endParaRPr sz="2400" dirty="0">
              <a:solidFill>
                <a:schemeClr val="bg1"/>
              </a:solidFill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0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0750" cy="830580"/>
            <a:chOff x="0" y="0"/>
            <a:chExt cx="92075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4158" y="346913"/>
            <a:ext cx="763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endParaRPr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2855" y="246888"/>
            <a:ext cx="352425" cy="584200"/>
            <a:chOff x="752855" y="246888"/>
            <a:chExt cx="352425" cy="584200"/>
          </a:xfrm>
        </p:grpSpPr>
        <p:sp>
          <p:nvSpPr>
            <p:cNvPr id="8" name="object 8"/>
            <p:cNvSpPr/>
            <p:nvPr/>
          </p:nvSpPr>
          <p:spPr>
            <a:xfrm>
              <a:off x="911351" y="246888"/>
              <a:ext cx="193547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5" y="541020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9200" y="1733550"/>
            <a:ext cx="7924800" cy="2809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460"/>
              </a:lnSpc>
              <a:buSzPct val="95238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i="1" dirty="0" smtClean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Automated </a:t>
            </a:r>
            <a:r>
              <a:rPr sz="2100" i="1" spc="-45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software </a:t>
            </a:r>
            <a:r>
              <a:rPr sz="2100" i="1" spc="-2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tools </a:t>
            </a:r>
            <a:r>
              <a:rPr sz="2000" spc="-23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used </a:t>
            </a:r>
            <a:r>
              <a:rPr sz="2000" spc="-18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by</a:t>
            </a:r>
            <a:r>
              <a:rPr sz="2000" spc="30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 </a:t>
            </a:r>
            <a:r>
              <a:rPr sz="2100" i="1" spc="-105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systems</a:t>
            </a:r>
            <a:endParaRPr sz="2100" dirty="0">
              <a:solidFill>
                <a:schemeClr val="bg1"/>
              </a:solidFill>
              <a:latin typeface="Comic Sans MS" panose="030F0702030302020204" pitchFamily="66" charset="0"/>
              <a:cs typeface="Arial"/>
            </a:endParaRPr>
          </a:p>
          <a:p>
            <a:pPr marL="354965">
              <a:lnSpc>
                <a:spcPts val="2400"/>
              </a:lnSpc>
            </a:pPr>
            <a:r>
              <a:rPr sz="2100" i="1" spc="-85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analysts </a:t>
            </a:r>
            <a:r>
              <a:rPr sz="2000" spc="-18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to </a:t>
            </a:r>
            <a:r>
              <a:rPr sz="2000" spc="-190" dirty="0" smtClean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develop </a:t>
            </a:r>
            <a:r>
              <a:rPr sz="2000" spc="-19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information</a:t>
            </a:r>
            <a:r>
              <a:rPr sz="2000" spc="9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 </a:t>
            </a:r>
            <a:r>
              <a:rPr sz="2000" spc="-305" dirty="0" smtClean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systems</a:t>
            </a:r>
            <a:endParaRPr lang="en-US" sz="2000" spc="-305" dirty="0" smtClean="0">
              <a:solidFill>
                <a:schemeClr val="bg1"/>
              </a:solidFill>
              <a:latin typeface="Prestige Elite Std" panose="02060509020206020304" pitchFamily="49" charset="0"/>
              <a:cs typeface="Arial Black"/>
            </a:endParaRPr>
          </a:p>
          <a:p>
            <a:pPr marL="354965">
              <a:lnSpc>
                <a:spcPts val="2400"/>
              </a:lnSpc>
            </a:pPr>
            <a:endParaRPr sz="2000" dirty="0">
              <a:solidFill>
                <a:schemeClr val="bg1"/>
              </a:solidFill>
              <a:latin typeface="Arial Black"/>
              <a:cs typeface="Arial Black"/>
            </a:endParaRPr>
          </a:p>
          <a:p>
            <a:pPr marL="355600" marR="203200" indent="-342900">
              <a:lnSpc>
                <a:spcPts val="24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4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Used </a:t>
            </a:r>
            <a:r>
              <a:rPr sz="2000" spc="-18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to </a:t>
            </a:r>
            <a:r>
              <a:rPr sz="2100" i="1" spc="5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support</a:t>
            </a:r>
            <a:r>
              <a:rPr sz="21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or</a:t>
            </a:r>
            <a:r>
              <a:rPr sz="2000" spc="-150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2100" i="1" spc="-15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automate</a:t>
            </a:r>
            <a:r>
              <a:rPr sz="2100" i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270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activities  </a:t>
            </a:r>
            <a:r>
              <a:rPr sz="2000" spc="-17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throughout </a:t>
            </a:r>
            <a:r>
              <a:rPr sz="2000" spc="-220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the </a:t>
            </a:r>
            <a:r>
              <a:rPr sz="2000" spc="-30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systems </a:t>
            </a:r>
            <a:r>
              <a:rPr sz="2000" spc="-204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development </a:t>
            </a:r>
            <a:r>
              <a:rPr sz="2000" spc="-220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life  </a:t>
            </a:r>
            <a:r>
              <a:rPr sz="2000" spc="-29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cycle</a:t>
            </a:r>
            <a:r>
              <a:rPr sz="2000" spc="-9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 </a:t>
            </a:r>
            <a:r>
              <a:rPr sz="2000" spc="-245" dirty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(SDLC</a:t>
            </a:r>
            <a:r>
              <a:rPr sz="2000" spc="-245" dirty="0" smtClean="0">
                <a:solidFill>
                  <a:schemeClr val="bg1"/>
                </a:solidFill>
                <a:latin typeface="Prestige Elite Std" panose="02060509020206020304" pitchFamily="49" charset="0"/>
                <a:cs typeface="Arial Black"/>
              </a:rPr>
              <a:t>)</a:t>
            </a:r>
            <a:endParaRPr lang="en-US" sz="2000" spc="-245" dirty="0" smtClean="0">
              <a:solidFill>
                <a:schemeClr val="bg1"/>
              </a:solidFill>
              <a:latin typeface="Prestige Elite Std" panose="02060509020206020304" pitchFamily="49" charset="0"/>
              <a:cs typeface="Arial Black"/>
            </a:endParaRPr>
          </a:p>
          <a:p>
            <a:pPr marL="355600" marR="203200" indent="-342900">
              <a:lnSpc>
                <a:spcPts val="24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solidFill>
                <a:schemeClr val="bg1"/>
              </a:solidFill>
              <a:latin typeface="Arial Black"/>
              <a:cs typeface="Arial Black"/>
            </a:endParaRPr>
          </a:p>
          <a:p>
            <a:pPr marL="355600" indent="-342900">
              <a:lnSpc>
                <a:spcPts val="22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75" dirty="0">
                <a:solidFill>
                  <a:schemeClr val="bg1"/>
                </a:solidFill>
                <a:latin typeface="Prestige Elite Std" panose="02060509020206020304" pitchFamily="49" charset="0"/>
                <a:cs typeface="Arial" panose="020B0604020202020204" pitchFamily="34" charset="0"/>
              </a:rPr>
              <a:t>Increase</a:t>
            </a:r>
            <a:r>
              <a:rPr sz="2000" spc="-114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2100" i="1" spc="-5" dirty="0" smtClean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productivity</a:t>
            </a:r>
            <a:endParaRPr lang="en-US" sz="2100" i="1" spc="-5" dirty="0" smtClean="0">
              <a:solidFill>
                <a:schemeClr val="bg1"/>
              </a:solidFill>
              <a:latin typeface="Comic Sans MS" panose="030F0702030302020204" pitchFamily="66" charset="0"/>
              <a:cs typeface="Arial"/>
            </a:endParaRPr>
          </a:p>
          <a:p>
            <a:pPr marL="355600" indent="-342900">
              <a:lnSpc>
                <a:spcPts val="22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2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10" dirty="0">
                <a:solidFill>
                  <a:schemeClr val="bg1"/>
                </a:solidFill>
                <a:latin typeface="Prestige Elite Std" panose="02060509020206020304" pitchFamily="49" charset="0"/>
                <a:cs typeface="Arial" panose="020B0604020202020204" pitchFamily="34" charset="0"/>
              </a:rPr>
              <a:t>Improve </a:t>
            </a:r>
            <a:r>
              <a:rPr sz="2000" spc="-215" dirty="0">
                <a:solidFill>
                  <a:schemeClr val="bg1"/>
                </a:solidFill>
                <a:latin typeface="Prestige Elite Std" panose="02060509020206020304" pitchFamily="49" charset="0"/>
                <a:cs typeface="Arial" panose="020B0604020202020204" pitchFamily="34" charset="0"/>
              </a:rPr>
              <a:t>overall </a:t>
            </a:r>
            <a:r>
              <a:rPr sz="2100" i="1" spc="-2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quality</a:t>
            </a:r>
            <a:r>
              <a:rPr sz="21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chemeClr val="bg1"/>
                </a:solidFill>
                <a:latin typeface="Prestige Elite Std" panose="02060509020206020304" pitchFamily="49" charset="0"/>
                <a:cs typeface="Arial" panose="020B0604020202020204" pitchFamily="34" charset="0"/>
              </a:rPr>
              <a:t>of</a:t>
            </a:r>
            <a:r>
              <a:rPr sz="2000" spc="100" dirty="0">
                <a:solidFill>
                  <a:schemeClr val="bg1"/>
                </a:solidFill>
                <a:latin typeface="Prestige Elite Std" panose="02060509020206020304" pitchFamily="49" charset="0"/>
                <a:cs typeface="Arial" panose="020B0604020202020204" pitchFamily="34" charset="0"/>
              </a:rPr>
              <a:t> </a:t>
            </a:r>
            <a:r>
              <a:rPr sz="2000" spc="-305" dirty="0">
                <a:solidFill>
                  <a:schemeClr val="bg1"/>
                </a:solidFill>
                <a:latin typeface="Prestige Elite Std" panose="02060509020206020304" pitchFamily="49" charset="0"/>
                <a:cs typeface="Arial" panose="020B0604020202020204" pitchFamily="34" charset="0"/>
              </a:rPr>
              <a:t>systems</a:t>
            </a:r>
            <a:endParaRPr sz="2000" dirty="0">
              <a:solidFill>
                <a:schemeClr val="bg1"/>
              </a:solidFill>
              <a:latin typeface="Prestige Elite Std" panose="02060509020206020304" pitchFamily="49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361950"/>
            <a:ext cx="5029200" cy="914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5605">
              <a:lnSpc>
                <a:spcPct val="100000"/>
              </a:lnSpc>
              <a:spcBef>
                <a:spcPts val="105"/>
              </a:spcBef>
            </a:pPr>
            <a:endParaRPr lang="en-US" b="1" spc="-195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395605">
              <a:lnSpc>
                <a:spcPct val="100000"/>
              </a:lnSpc>
              <a:spcBef>
                <a:spcPts val="105"/>
              </a:spcBef>
            </a:pPr>
            <a:endParaRPr lang="en-US" b="1" spc="-195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395605">
              <a:lnSpc>
                <a:spcPct val="100000"/>
              </a:lnSpc>
              <a:spcBef>
                <a:spcPts val="105"/>
              </a:spcBef>
            </a:pPr>
            <a:r>
              <a:rPr lang="en-US" b="1" spc="-195" dirty="0" smtClean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omputer-</a:t>
            </a:r>
            <a:r>
              <a:rPr lang="en-US" b="1" spc="-195" dirty="0" smtClean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ided </a:t>
            </a:r>
            <a:r>
              <a:rPr lang="en-US" b="1" spc="-22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oftware </a:t>
            </a:r>
            <a:r>
              <a:rPr lang="en-US" b="1" spc="-2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ngineering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600" dirty="0">
              <a:latin typeface="Verdana"/>
              <a:cs typeface="Verdana"/>
            </a:endParaRPr>
          </a:p>
          <a:p>
            <a:pPr algn="ctr"/>
            <a:endParaRPr lang="en-US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2227" y="202438"/>
            <a:ext cx="2752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solidFill>
                  <a:schemeClr val="bg1"/>
                </a:solidFill>
              </a:rPr>
              <a:t>Categories </a:t>
            </a:r>
            <a:r>
              <a:rPr sz="2400" spc="-140" dirty="0">
                <a:solidFill>
                  <a:schemeClr val="bg1"/>
                </a:solidFill>
              </a:rPr>
              <a:t>of </a:t>
            </a:r>
            <a:r>
              <a:rPr sz="2400" spc="-290" dirty="0">
                <a:solidFill>
                  <a:schemeClr val="bg1"/>
                </a:solidFill>
              </a:rPr>
              <a:t>CASE  </a:t>
            </a:r>
            <a:r>
              <a:rPr sz="2400" spc="-250" dirty="0">
                <a:solidFill>
                  <a:schemeClr val="bg1"/>
                </a:solidFill>
              </a:rPr>
              <a:t>Products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920496" y="1292351"/>
            <a:ext cx="8147304" cy="1827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Verdana"/>
              </a:rPr>
              <a:t>Reverse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Verdana"/>
              </a:rPr>
              <a:t>engineering: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an artificial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object                              reveal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designs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, architecture,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ode, extract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knowledge from the object.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Verdan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92443" y="2266153"/>
            <a:ext cx="1486648" cy="1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2443" y="194932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  <a:cs typeface="Verdana"/>
              </a:rPr>
              <a:t>deconstructed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7999" y="3252563"/>
            <a:ext cx="8147304" cy="1827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Verdana"/>
              </a:rPr>
              <a:t>Reengineering: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redesigning jobs, careers,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processes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 				enhance quality, service, speed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.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1079374" y="4556785"/>
            <a:ext cx="685800" cy="225933"/>
          </a:xfrm>
          <a:prstGeom prst="notchedRightArrow">
            <a:avLst>
              <a:gd name="adj1" fmla="val 56197"/>
              <a:gd name="adj2" fmla="val 50000"/>
            </a:avLst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3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2104643"/>
              <a:ext cx="902207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1991" y="2104643"/>
              <a:ext cx="431292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9457" y="2161413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442" y="2216247"/>
            <a:ext cx="3609340" cy="9541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b="1" spc="-200" dirty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The </a:t>
            </a:r>
            <a:r>
              <a:rPr sz="2800" b="1" spc="-225" dirty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Use </a:t>
            </a:r>
            <a:r>
              <a:rPr sz="2800" b="1" spc="-105" dirty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of </a:t>
            </a:r>
            <a:r>
              <a:rPr sz="2800" b="1" spc="-215" dirty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CASE </a:t>
            </a:r>
            <a:r>
              <a:rPr sz="2800" b="1" spc="-155" dirty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in</a:t>
            </a:r>
            <a:r>
              <a:rPr sz="2800" b="1" spc="90" dirty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 </a:t>
            </a:r>
            <a:r>
              <a:rPr sz="2800" b="1" spc="-180" dirty="0" smtClean="0">
                <a:solidFill>
                  <a:schemeClr val="bg1"/>
                </a:solidFill>
                <a:latin typeface="Sitka Text" panose="02000505000000020004" pitchFamily="2" charset="0"/>
                <a:cs typeface="Verdana"/>
              </a:rPr>
              <a:t>Organizations</a:t>
            </a:r>
            <a:endParaRPr sz="2800" dirty="0">
              <a:solidFill>
                <a:schemeClr val="bg1"/>
              </a:solidFill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1" name="object 11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590550"/>
            <a:ext cx="7924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Improve quality of systems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developed</a:t>
            </a:r>
          </a:p>
          <a:p>
            <a:pPr>
              <a:buClr>
                <a:schemeClr val="accent1">
                  <a:lumMod val="50000"/>
                </a:schemeClr>
              </a:buClr>
              <a:buSzPct val="69000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Increase speed of development and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design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Improve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testing process through automated  checking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Improve quality and completeness of documentation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Improve project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management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Simply program maintenance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Promote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reusability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Improve software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portability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87" y="1885950"/>
            <a:ext cx="8437245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Majority of organizations adopt CASE to improve speed and quality of systems development projects</a:t>
            </a:r>
            <a:r>
              <a:rPr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.</a:t>
            </a:r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Widespread deployment has been slower than expected</a:t>
            </a:r>
            <a:r>
              <a:rPr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.</a:t>
            </a:r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Several factors that inhibit widespread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deployment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533400" y="106490"/>
            <a:ext cx="2113533" cy="1371600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 and System Quality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385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6777329" cy="3354765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Cost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		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   CASE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tools 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one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systems analyst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on </a:t>
            </a:r>
            <a:r>
              <a:rPr lang="en-US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Investment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	Biggest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benefits of CASE come in late stages of SDLC </a:t>
            </a: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Productivity Bottlenecks</a:t>
            </a:r>
            <a:endParaRPr lang="en-US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	Difficulty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 providing tools for all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states </a:t>
            </a:r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of SDLC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60" y="57150"/>
            <a:ext cx="3581400" cy="2086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/>
          <p:cNvSpPr/>
          <p:nvPr/>
        </p:nvSpPr>
        <p:spPr>
          <a:xfrm>
            <a:off x="1018206" y="1433997"/>
            <a:ext cx="2514600" cy="5334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$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5,000 -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$15,000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244660" y="2814906"/>
            <a:ext cx="525826" cy="291226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2025460" y="2086351"/>
            <a:ext cx="304800" cy="609600"/>
          </a:xfrm>
          <a:prstGeom prst="upDown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954</Words>
  <Application>Microsoft Office PowerPoint</Application>
  <PresentationFormat>On-screen Show (16:9)</PresentationFormat>
  <Paragraphs>174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Arial</vt:lpstr>
      <vt:lpstr>Arial Black</vt:lpstr>
      <vt:lpstr>Bahnschrift SemiBold</vt:lpstr>
      <vt:lpstr>Bookman Old Style</vt:lpstr>
      <vt:lpstr>Calibri</vt:lpstr>
      <vt:lpstr>Century Gothic</vt:lpstr>
      <vt:lpstr>Comic Sans MS</vt:lpstr>
      <vt:lpstr>Consolas</vt:lpstr>
      <vt:lpstr>Jokerman</vt:lpstr>
      <vt:lpstr>MS Reference Sans Serif</vt:lpstr>
      <vt:lpstr>MV Boli</vt:lpstr>
      <vt:lpstr>OCR A Std</vt:lpstr>
      <vt:lpstr>Prestige Elite Std</vt:lpstr>
      <vt:lpstr>Sitka Text</vt:lpstr>
      <vt:lpstr>Verdana</vt:lpstr>
      <vt:lpstr>Wingdings</vt:lpstr>
      <vt:lpstr>Office Theme</vt:lpstr>
      <vt:lpstr>  Automated Tools </vt:lpstr>
      <vt:lpstr>Group Members</vt:lpstr>
      <vt:lpstr>PowerPoint Presentation</vt:lpstr>
      <vt:lpstr>CASE</vt:lpstr>
      <vt:lpstr>Categories of CASE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CASE</vt:lpstr>
      <vt:lpstr>CASE Supports</vt:lpstr>
      <vt:lpstr>PowerPoint Presentation</vt:lpstr>
      <vt:lpstr>PowerPoint Presentation</vt:lpstr>
      <vt:lpstr>PowerPoint Presentation</vt:lpstr>
      <vt:lpstr>PowerPoint Presentation</vt:lpstr>
      <vt:lpstr>Difference between   CASE-Based Systems  Development     and  Traditional Systems  Development</vt:lpstr>
      <vt:lpstr>Weaknesses of Traditional Systems Development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Tools</dc:title>
  <dc:creator>Rain</dc:creator>
  <cp:lastModifiedBy>Rain</cp:lastModifiedBy>
  <cp:revision>46</cp:revision>
  <dcterms:created xsi:type="dcterms:W3CDTF">2020-11-28T11:25:52Z</dcterms:created>
  <dcterms:modified xsi:type="dcterms:W3CDTF">2020-12-06T07:41:15Z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2020-11-28T00:00:00Z</vt:filetime>
  </property>
</Properties>
</file>