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58" r:id="rId8"/>
    <p:sldId id="265" r:id="rId9"/>
    <p:sldId id="259"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D937-63EB-4182-8141-910CD5AF0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9B48B-4149-49DF-AF26-967A76AB5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0C6BB8-FE12-40F5-A3A4-416D3561DD84}"/>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828206DA-B1BE-4210-B926-6E69BF38B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0BFC3-BB1C-440C-8104-EAB822722821}"/>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04404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F85E-AAAE-4C3E-8393-5D16CED617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1F6C5-E1DE-4025-A43B-0B59BC6C7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19A65-156A-4155-9906-49007E5EE963}"/>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73600799-913C-4901-8F99-B5A0D72D4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87371-ABE1-4DF7-B8DA-B98D16514C25}"/>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202816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7671A-38A1-4B73-BE87-C2657CD27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2B422E-94A5-4D32-BC00-A4E9138A5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FE69F-60DD-4FD0-97BF-66B1EACDA5AD}"/>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F27DE204-0299-424E-8FB6-38FB60700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8A54A-1780-443B-8A25-DA8D3F3ECD26}"/>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50615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65E-C786-4D42-89F6-E7CF04CE8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CCDD3-00C2-4AC1-A835-04F8535866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C1F31-C93D-4731-AB69-FCF61F79DE46}"/>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93D1A5D8-247C-4572-97E7-07591D1B0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DD2CA-449E-44C0-BF7D-99FD476D3490}"/>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71845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1546-BBE6-470D-AEE5-0E8D72B3D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B7EA4-3219-42DC-B631-8D9E5C606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DED79-DD56-4DF9-A043-15D2FAF729AA}"/>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B2944A50-886B-4D70-8E2E-9AE5792E3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6080D-B0CF-4B18-AE29-65578B26B364}"/>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416236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A2ED-51A1-42EB-BC1E-78C65332D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862A9-2656-4C40-91FD-F86E39CDC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51E91D-1EEC-44BF-A44C-1C7717EF3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C4F141-BDD6-4AE9-9B89-B592090CA759}"/>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6" name="Footer Placeholder 5">
            <a:extLst>
              <a:ext uri="{FF2B5EF4-FFF2-40B4-BE49-F238E27FC236}">
                <a16:creationId xmlns:a16="http://schemas.microsoft.com/office/drawing/2014/main" id="{588ABA0B-2320-4132-8F9E-C7C4F38F4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66577-3441-46AB-9071-9F733E9C99B8}"/>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17526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E1E-7ABF-4AF8-B47D-29B55CA25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DCA1F3-89EB-4068-8EDD-F2442CF53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D911A6-90F9-4E59-AF70-46CF45564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185C5-F630-48D7-B5DF-93915CA1B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04253F-12BF-4001-AD6B-8878F9395E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FF5AC-AC39-41A2-A328-CC18B3648534}"/>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8" name="Footer Placeholder 7">
            <a:extLst>
              <a:ext uri="{FF2B5EF4-FFF2-40B4-BE49-F238E27FC236}">
                <a16:creationId xmlns:a16="http://schemas.microsoft.com/office/drawing/2014/main" id="{52BBC851-8FBE-4EBA-9453-F553932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2FFAF-BB9E-4477-9D6B-81E0CE0ECF64}"/>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69532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AE25-A21A-4048-97CA-20DC9DF3B3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B13545-8636-4AC3-84B3-E33CE0EA651D}"/>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4" name="Footer Placeholder 3">
            <a:extLst>
              <a:ext uri="{FF2B5EF4-FFF2-40B4-BE49-F238E27FC236}">
                <a16:creationId xmlns:a16="http://schemas.microsoft.com/office/drawing/2014/main" id="{227AA85D-4A4A-43BA-9507-E714B037A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19094-CA68-47F7-9959-CF1BE9A77643}"/>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59666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4DBCC-A08B-44DE-B6D7-421FD423F85E}"/>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3" name="Footer Placeholder 2">
            <a:extLst>
              <a:ext uri="{FF2B5EF4-FFF2-40B4-BE49-F238E27FC236}">
                <a16:creationId xmlns:a16="http://schemas.microsoft.com/office/drawing/2014/main" id="{180F6190-36A3-4DEA-8A34-62DACA21D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D1C1B-CF52-4AD9-89B1-CBB4D70D641A}"/>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23624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96B6-A666-4A79-A2DA-76C56A401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5DA20A-1F4F-49EF-8B06-EAC3D0E39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BC520-2867-422E-A152-17EDFB21D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A81BC-5D9A-43E1-AC35-44391BBCAE63}"/>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6" name="Footer Placeholder 5">
            <a:extLst>
              <a:ext uri="{FF2B5EF4-FFF2-40B4-BE49-F238E27FC236}">
                <a16:creationId xmlns:a16="http://schemas.microsoft.com/office/drawing/2014/main" id="{E70370D9-F06B-4B4C-AF91-6C79AC5F9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1730F-7043-48DF-879D-2228D8A2D281}"/>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59655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47A2-52E0-4823-9B23-57F46666A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7719F-93DB-4B5A-A259-29BA3B4AE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B3E0D-BF37-460F-9146-F7231329B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4DE44-69F8-490D-BA63-1DD1034BEBEF}"/>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6" name="Footer Placeholder 5">
            <a:extLst>
              <a:ext uri="{FF2B5EF4-FFF2-40B4-BE49-F238E27FC236}">
                <a16:creationId xmlns:a16="http://schemas.microsoft.com/office/drawing/2014/main" id="{7FAB864F-AD81-4B7D-8638-9045D88B2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A123C-19FB-4498-82D2-EED09E2DC320}"/>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2501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E4C2F-1105-4488-A7F0-B210FF6E6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216FD2-99C1-484B-8C89-DCD56024D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4D825-D0A9-4380-8D42-7D9CF8AC8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FE865ECA-BF1C-4D84-B529-247256B19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1C82E1-B112-46B5-A691-03E41B6AE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30895-7DD1-474E-9BDE-709DE8EAD2E6}" type="slidenum">
              <a:rPr lang="en-US" smtClean="0"/>
              <a:t>‹#›</a:t>
            </a:fld>
            <a:endParaRPr lang="en-US"/>
          </a:p>
        </p:txBody>
      </p:sp>
    </p:spTree>
    <p:extLst>
      <p:ext uri="{BB962C8B-B14F-4D97-AF65-F5344CB8AC3E}">
        <p14:creationId xmlns:p14="http://schemas.microsoft.com/office/powerpoint/2010/main" val="26237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4.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A718F-9627-4911-8EA9-26A1EBFA686E}"/>
              </a:ext>
            </a:extLst>
          </p:cNvPr>
          <p:cNvSpPr>
            <a:spLocks noGrp="1"/>
          </p:cNvSpPr>
          <p:nvPr>
            <p:ph type="ctrTitle"/>
          </p:nvPr>
        </p:nvSpPr>
        <p:spPr>
          <a:xfrm>
            <a:off x="599609" y="679731"/>
            <a:ext cx="4171994" cy="3736540"/>
          </a:xfrm>
        </p:spPr>
        <p:txBody>
          <a:bodyPr>
            <a:normAutofit/>
          </a:bodyPr>
          <a:lstStyle/>
          <a:p>
            <a:pPr algn="l"/>
            <a:r>
              <a:rPr lang="en-US" sz="5100" dirty="0"/>
              <a:t>Machine Learning &amp; </a:t>
            </a:r>
            <a:br>
              <a:rPr lang="en-US" sz="5100" dirty="0"/>
            </a:br>
            <a:r>
              <a:rPr lang="en-US" sz="5100" dirty="0"/>
              <a:t>The PGAs Masters Tournament</a:t>
            </a:r>
          </a:p>
        </p:txBody>
      </p:sp>
      <p:sp>
        <p:nvSpPr>
          <p:cNvPr id="3" name="Subtitle 2">
            <a:extLst>
              <a:ext uri="{FF2B5EF4-FFF2-40B4-BE49-F238E27FC236}">
                <a16:creationId xmlns:a16="http://schemas.microsoft.com/office/drawing/2014/main" id="{CF091E76-0BB9-4F0D-8039-D569FE6A3EFA}"/>
              </a:ext>
            </a:extLst>
          </p:cNvPr>
          <p:cNvSpPr>
            <a:spLocks noGrp="1"/>
          </p:cNvSpPr>
          <p:nvPr>
            <p:ph type="subTitle" idx="1"/>
          </p:nvPr>
        </p:nvSpPr>
        <p:spPr>
          <a:xfrm>
            <a:off x="599609" y="4685288"/>
            <a:ext cx="4171994" cy="1035781"/>
          </a:xfrm>
        </p:spPr>
        <p:txBody>
          <a:bodyPr>
            <a:normAutofit/>
          </a:bodyPr>
          <a:lstStyle/>
          <a:p>
            <a:pPr algn="l"/>
            <a:endParaRPr lang="en-US" sz="1500" dirty="0"/>
          </a:p>
          <a:p>
            <a:pPr algn="l"/>
            <a:r>
              <a:rPr lang="en-US" sz="1600" dirty="0"/>
              <a:t>Jake Clauson, Monica Puffer,</a:t>
            </a:r>
          </a:p>
          <a:p>
            <a:pPr algn="l"/>
            <a:r>
              <a:rPr lang="en-US" sz="1600" dirty="0"/>
              <a:t>Krissy Santucci, Cody Sellers</a:t>
            </a:r>
          </a:p>
        </p:txBody>
      </p:sp>
      <p:grpSp>
        <p:nvGrpSpPr>
          <p:cNvPr id="17" name="Group 1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8" name="Straight Connector 1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f ball near hole">
            <a:extLst>
              <a:ext uri="{FF2B5EF4-FFF2-40B4-BE49-F238E27FC236}">
                <a16:creationId xmlns:a16="http://schemas.microsoft.com/office/drawing/2014/main" id="{A12A8E9F-09F2-4FCD-A782-E6066D60A0BC}"/>
              </a:ext>
            </a:extLst>
          </p:cNvPr>
          <p:cNvPicPr>
            <a:picLocks noChangeAspect="1"/>
          </p:cNvPicPr>
          <p:nvPr/>
        </p:nvPicPr>
        <p:blipFill rotWithShape="1">
          <a:blip r:embed="rId2">
            <a:extLst>
              <a:ext uri="{28A0092B-C50C-407E-A947-70E740481C1C}">
                <a14:useLocalDpi xmlns:a14="http://schemas.microsoft.com/office/drawing/2010/main" val="0"/>
              </a:ext>
            </a:extLst>
          </a:blip>
          <a:srcRect l="16767" r="16765" b="-1"/>
          <a:stretch/>
        </p:blipFill>
        <p:spPr>
          <a:xfrm>
            <a:off x="5640572" y="557360"/>
            <a:ext cx="5608830" cy="5632704"/>
          </a:xfrm>
          <a:prstGeom prst="rect">
            <a:avLst/>
          </a:prstGeom>
        </p:spPr>
      </p:pic>
    </p:spTree>
    <p:extLst>
      <p:ext uri="{BB962C8B-B14F-4D97-AF65-F5344CB8AC3E}">
        <p14:creationId xmlns:p14="http://schemas.microsoft.com/office/powerpoint/2010/main" val="106884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D2CC-282A-4E74-8E99-4880A1E916E4}"/>
              </a:ext>
            </a:extLst>
          </p:cNvPr>
          <p:cNvSpPr>
            <a:spLocks noGrp="1"/>
          </p:cNvSpPr>
          <p:nvPr>
            <p:ph type="title"/>
          </p:nvPr>
        </p:nvSpPr>
        <p:spPr>
          <a:ln w="28575"/>
        </p:spPr>
        <p:style>
          <a:lnRef idx="2">
            <a:schemeClr val="accent4"/>
          </a:lnRef>
          <a:fillRef idx="1">
            <a:schemeClr val="lt1"/>
          </a:fillRef>
          <a:effectRef idx="0">
            <a:schemeClr val="accent4"/>
          </a:effectRef>
          <a:fontRef idx="minor">
            <a:schemeClr val="dk1"/>
          </a:fontRef>
        </p:style>
        <p:txBody>
          <a:bodyPr/>
          <a:lstStyle/>
          <a:p>
            <a:r>
              <a:rPr lang="en-US" dirty="0"/>
              <a:t>Masters Top Performers Analysis</a:t>
            </a:r>
          </a:p>
        </p:txBody>
      </p:sp>
      <p:pic>
        <p:nvPicPr>
          <p:cNvPr id="4" name="Picture 3">
            <a:extLst>
              <a:ext uri="{FF2B5EF4-FFF2-40B4-BE49-F238E27FC236}">
                <a16:creationId xmlns:a16="http://schemas.microsoft.com/office/drawing/2014/main" id="{D9A3F3B2-AD9F-46DA-9996-4F0E6F0D9033}"/>
              </a:ext>
            </a:extLst>
          </p:cNvPr>
          <p:cNvPicPr>
            <a:picLocks noChangeAspect="1"/>
          </p:cNvPicPr>
          <p:nvPr/>
        </p:nvPicPr>
        <p:blipFill>
          <a:blip r:embed="rId2"/>
          <a:stretch>
            <a:fillRect/>
          </a:stretch>
        </p:blipFill>
        <p:spPr>
          <a:xfrm>
            <a:off x="1601403" y="2209800"/>
            <a:ext cx="8486775" cy="1219200"/>
          </a:xfrm>
          <a:prstGeom prst="rect">
            <a:avLst/>
          </a:prstGeom>
          <a:ln>
            <a:solidFill>
              <a:schemeClr val="bg1">
                <a:lumMod val="85000"/>
              </a:schemeClr>
            </a:solidFill>
          </a:ln>
        </p:spPr>
      </p:pic>
      <p:cxnSp>
        <p:nvCxnSpPr>
          <p:cNvPr id="6" name="Straight Arrow Connector 5">
            <a:extLst>
              <a:ext uri="{FF2B5EF4-FFF2-40B4-BE49-F238E27FC236}">
                <a16:creationId xmlns:a16="http://schemas.microsoft.com/office/drawing/2014/main" id="{9277B7B7-AAEC-47F0-81AA-C797FFD39865}"/>
              </a:ext>
            </a:extLst>
          </p:cNvPr>
          <p:cNvCxnSpPr/>
          <p:nvPr/>
        </p:nvCxnSpPr>
        <p:spPr>
          <a:xfrm>
            <a:off x="1254734" y="3064746"/>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7" name="Picture 6">
            <a:extLst>
              <a:ext uri="{FF2B5EF4-FFF2-40B4-BE49-F238E27FC236}">
                <a16:creationId xmlns:a16="http://schemas.microsoft.com/office/drawing/2014/main" id="{BBD430E3-27BC-4F97-AA9C-2A2BEB7338D0}"/>
              </a:ext>
            </a:extLst>
          </p:cNvPr>
          <p:cNvPicPr>
            <a:picLocks noChangeAspect="1"/>
          </p:cNvPicPr>
          <p:nvPr/>
        </p:nvPicPr>
        <p:blipFill>
          <a:blip r:embed="rId3"/>
          <a:stretch>
            <a:fillRect/>
          </a:stretch>
        </p:blipFill>
        <p:spPr>
          <a:xfrm>
            <a:off x="1601403" y="4058643"/>
            <a:ext cx="8459620" cy="945429"/>
          </a:xfrm>
          <a:prstGeom prst="rect">
            <a:avLst/>
          </a:prstGeom>
        </p:spPr>
      </p:pic>
      <p:cxnSp>
        <p:nvCxnSpPr>
          <p:cNvPr id="8" name="Straight Arrow Connector 7">
            <a:extLst>
              <a:ext uri="{FF2B5EF4-FFF2-40B4-BE49-F238E27FC236}">
                <a16:creationId xmlns:a16="http://schemas.microsoft.com/office/drawing/2014/main" id="{A6E49B3A-02B4-480B-A2B4-AA3C9A216127}"/>
              </a:ext>
            </a:extLst>
          </p:cNvPr>
          <p:cNvCxnSpPr/>
          <p:nvPr/>
        </p:nvCxnSpPr>
        <p:spPr>
          <a:xfrm>
            <a:off x="6762905" y="4613866"/>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33BFC070-6397-47D3-8A1D-6C6497923647}"/>
              </a:ext>
            </a:extLst>
          </p:cNvPr>
          <p:cNvCxnSpPr/>
          <p:nvPr/>
        </p:nvCxnSpPr>
        <p:spPr>
          <a:xfrm>
            <a:off x="2633033" y="4613866"/>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34155201-B56B-4476-AAEF-BE040D3F8483}"/>
              </a:ext>
            </a:extLst>
          </p:cNvPr>
          <p:cNvCxnSpPr/>
          <p:nvPr/>
        </p:nvCxnSpPr>
        <p:spPr>
          <a:xfrm>
            <a:off x="8683815" y="4836605"/>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 name="Graphic 4" descr="Golf clubs">
            <a:extLst>
              <a:ext uri="{FF2B5EF4-FFF2-40B4-BE49-F238E27FC236}">
                <a16:creationId xmlns:a16="http://schemas.microsoft.com/office/drawing/2014/main" id="{91648AF4-53AF-4FE6-A68E-A906D026A5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48900" y="570706"/>
            <a:ext cx="914400" cy="914400"/>
          </a:xfrm>
          <a:prstGeom prst="rect">
            <a:avLst/>
          </a:prstGeom>
        </p:spPr>
      </p:pic>
    </p:spTree>
    <p:extLst>
      <p:ext uri="{BB962C8B-B14F-4D97-AF65-F5344CB8AC3E}">
        <p14:creationId xmlns:p14="http://schemas.microsoft.com/office/powerpoint/2010/main" val="71879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3649-A9C7-473B-8568-84DAC09B5D6A}"/>
              </a:ext>
            </a:extLst>
          </p:cNvPr>
          <p:cNvSpPr>
            <a:spLocks noGrp="1"/>
          </p:cNvSpPr>
          <p:nvPr>
            <p:ph type="title"/>
          </p:nvPr>
        </p:nvSpPr>
        <p:spPr>
          <a:xfrm>
            <a:off x="838200" y="365125"/>
            <a:ext cx="10515600" cy="1090813"/>
          </a:xfrm>
          <a:ln w="28575">
            <a:solidFill>
              <a:schemeClr val="accent4">
                <a:lumMod val="60000"/>
                <a:lumOff val="40000"/>
              </a:schemeClr>
            </a:solidFill>
          </a:ln>
        </p:spPr>
        <p:txBody>
          <a:bodyPr/>
          <a:lstStyle/>
          <a:p>
            <a:r>
              <a:rPr lang="en-US" dirty="0"/>
              <a:t>Off-the-Tee: Distance or Accuracy?</a:t>
            </a:r>
          </a:p>
        </p:txBody>
      </p:sp>
      <p:pic>
        <p:nvPicPr>
          <p:cNvPr id="2050" name="Picture 2">
            <a:extLst>
              <a:ext uri="{FF2B5EF4-FFF2-40B4-BE49-F238E27FC236}">
                <a16:creationId xmlns:a16="http://schemas.microsoft.com/office/drawing/2014/main" id="{7469AB7B-39F4-4429-8158-27C5126FE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3" y="1614488"/>
            <a:ext cx="5741476" cy="4036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3D03A4F-9CAD-4094-BBD6-9C6571B46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388" y="1614487"/>
            <a:ext cx="5616018" cy="39485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35355D83-C1BE-4E01-BFBF-8571B6F2061F}"/>
              </a:ext>
            </a:extLst>
          </p:cNvPr>
          <p:cNvSpPr>
            <a:spLocks noChangeArrowheads="1"/>
          </p:cNvSpPr>
          <p:nvPr/>
        </p:nvSpPr>
        <p:spPr bwMode="auto">
          <a:xfrm>
            <a:off x="838200" y="5651212"/>
            <a:ext cx="285373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0.5997471787162839</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685B524B-8E2E-4EB8-B99E-7BBD157DD851}"/>
              </a:ext>
            </a:extLst>
          </p:cNvPr>
          <p:cNvSpPr>
            <a:spLocks noChangeArrowheads="1"/>
          </p:cNvSpPr>
          <p:nvPr/>
        </p:nvSpPr>
        <p:spPr bwMode="auto">
          <a:xfrm>
            <a:off x="6523463" y="5651212"/>
            <a:ext cx="31552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0.16971707078940673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E0A5814-5555-4EBD-98D6-47854E5256FA}"/>
              </a:ext>
            </a:extLst>
          </p:cNvPr>
          <p:cNvSpPr txBox="1"/>
          <p:nvPr/>
        </p:nvSpPr>
        <p:spPr>
          <a:xfrm>
            <a:off x="510540" y="5943600"/>
            <a:ext cx="11170920" cy="769441"/>
          </a:xfrm>
          <a:prstGeom prst="rect">
            <a:avLst/>
          </a:prstGeom>
          <a:noFill/>
          <a:ln>
            <a:solidFill>
              <a:schemeClr val="accent4"/>
            </a:solidFill>
          </a:ln>
        </p:spPr>
        <p:txBody>
          <a:bodyPr wrap="square" rtlCol="0">
            <a:spAutoFit/>
          </a:bodyPr>
          <a:lstStyle/>
          <a:p>
            <a:r>
              <a:rPr lang="en-US" sz="1100" dirty="0"/>
              <a:t>*Driving Distance – AVG: The average number of yards per measured drive. These drives are measured on two holes per round. Care is taken to select two holes which face in opposite directions to counteract the effect of wind. Drives are measured to the point at which they come to rest regardless of whether they are in the fairway or not.</a:t>
            </a:r>
          </a:p>
          <a:p>
            <a:endParaRPr lang="en-US" sz="1100" dirty="0"/>
          </a:p>
          <a:p>
            <a:r>
              <a:rPr lang="en-US" sz="1100" dirty="0"/>
              <a:t>*Driving Accuracy %: The percentage of time a tee shot comes to rest in the fairway (regardless of club)</a:t>
            </a:r>
          </a:p>
        </p:txBody>
      </p:sp>
      <p:pic>
        <p:nvPicPr>
          <p:cNvPr id="5" name="Graphic 4" descr="Golf">
            <a:extLst>
              <a:ext uri="{FF2B5EF4-FFF2-40B4-BE49-F238E27FC236}">
                <a16:creationId xmlns:a16="http://schemas.microsoft.com/office/drawing/2014/main" id="{0C7A4FEF-5A5C-4B36-BA37-DB883B843D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8489" y="453331"/>
            <a:ext cx="914400" cy="914400"/>
          </a:xfrm>
          <a:prstGeom prst="rect">
            <a:avLst/>
          </a:prstGeom>
        </p:spPr>
      </p:pic>
    </p:spTree>
    <p:extLst>
      <p:ext uri="{BB962C8B-B14F-4D97-AF65-F5344CB8AC3E}">
        <p14:creationId xmlns:p14="http://schemas.microsoft.com/office/powerpoint/2010/main" val="199988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3649-A9C7-473B-8568-84DAC09B5D6A}"/>
              </a:ext>
            </a:extLst>
          </p:cNvPr>
          <p:cNvSpPr>
            <a:spLocks noGrp="1"/>
          </p:cNvSpPr>
          <p:nvPr>
            <p:ph type="title"/>
          </p:nvPr>
        </p:nvSpPr>
        <p:spPr>
          <a:xfrm>
            <a:off x="725160" y="304223"/>
            <a:ext cx="11170920" cy="1163651"/>
          </a:xfrm>
          <a:ln w="28575">
            <a:solidFill>
              <a:schemeClr val="accent4">
                <a:lumMod val="60000"/>
                <a:lumOff val="40000"/>
              </a:schemeClr>
            </a:solidFill>
          </a:ln>
        </p:spPr>
        <p:txBody>
          <a:bodyPr/>
          <a:lstStyle/>
          <a:p>
            <a:r>
              <a:rPr lang="en-US" dirty="0"/>
              <a:t>Approach-the-Green: Go for it or lay up?</a:t>
            </a:r>
          </a:p>
        </p:txBody>
      </p:sp>
      <p:pic>
        <p:nvPicPr>
          <p:cNvPr id="3" name="Picture 2">
            <a:extLst>
              <a:ext uri="{FF2B5EF4-FFF2-40B4-BE49-F238E27FC236}">
                <a16:creationId xmlns:a16="http://schemas.microsoft.com/office/drawing/2014/main" id="{80C693A3-92AC-4924-AB35-E1F82A604CB2}"/>
              </a:ext>
            </a:extLst>
          </p:cNvPr>
          <p:cNvPicPr>
            <a:picLocks noChangeAspect="1"/>
          </p:cNvPicPr>
          <p:nvPr/>
        </p:nvPicPr>
        <p:blipFill>
          <a:blip r:embed="rId2"/>
          <a:stretch>
            <a:fillRect/>
          </a:stretch>
        </p:blipFill>
        <p:spPr>
          <a:xfrm>
            <a:off x="828129" y="1629785"/>
            <a:ext cx="5163096" cy="3599825"/>
          </a:xfrm>
          <a:prstGeom prst="rect">
            <a:avLst/>
          </a:prstGeom>
        </p:spPr>
      </p:pic>
      <p:pic>
        <p:nvPicPr>
          <p:cNvPr id="4098" name="Picture 2">
            <a:extLst>
              <a:ext uri="{FF2B5EF4-FFF2-40B4-BE49-F238E27FC236}">
                <a16:creationId xmlns:a16="http://schemas.microsoft.com/office/drawing/2014/main" id="{29C1D834-6BD8-4298-812B-50C6C4CCA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29786"/>
            <a:ext cx="5300357" cy="36955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50DBCF8-1460-43DC-9456-396872ABB441}"/>
              </a:ext>
            </a:extLst>
          </p:cNvPr>
          <p:cNvSpPr>
            <a:spLocks noChangeArrowheads="1"/>
          </p:cNvSpPr>
          <p:nvPr/>
        </p:nvSpPr>
        <p:spPr bwMode="auto">
          <a:xfrm>
            <a:off x="1219200" y="5325312"/>
            <a:ext cx="2917371"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0.26177352254680647</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29B3F6C-D18B-4E4B-9BEB-445BFCAD4F35}"/>
              </a:ext>
            </a:extLst>
          </p:cNvPr>
          <p:cNvSpPr>
            <a:spLocks noChangeArrowheads="1"/>
          </p:cNvSpPr>
          <p:nvPr/>
        </p:nvSpPr>
        <p:spPr bwMode="auto">
          <a:xfrm>
            <a:off x="7017476" y="5317947"/>
            <a:ext cx="2821577"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0.5711537401014711</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55AE611-DB60-456B-8D07-E4FA94608B33}"/>
              </a:ext>
            </a:extLst>
          </p:cNvPr>
          <p:cNvSpPr txBox="1"/>
          <p:nvPr/>
        </p:nvSpPr>
        <p:spPr>
          <a:xfrm>
            <a:off x="510540" y="5715365"/>
            <a:ext cx="11170920" cy="938719"/>
          </a:xfrm>
          <a:prstGeom prst="rect">
            <a:avLst/>
          </a:prstGeom>
          <a:noFill/>
          <a:ln>
            <a:solidFill>
              <a:schemeClr val="accent4"/>
            </a:solidFill>
          </a:ln>
        </p:spPr>
        <p:txBody>
          <a:bodyPr wrap="square" rtlCol="0">
            <a:spAutoFit/>
          </a:bodyPr>
          <a:lstStyle/>
          <a:p>
            <a:r>
              <a:rPr lang="en-US" sz="1100" dirty="0"/>
              <a:t>*Going for the Green – Hit Green % : The percent of time a player attempting to go for the green is successful. A player is assumed to be going for the green if the first shot on a par 4 or second shot on a par 5 lands on or around the green (30 yards to pin).</a:t>
            </a:r>
          </a:p>
          <a:p>
            <a:endParaRPr lang="en-US" sz="1100" dirty="0"/>
          </a:p>
          <a:p>
            <a:r>
              <a:rPr lang="en-US" sz="1100" dirty="0"/>
              <a:t>*Greens in Regulation % : The percent of time a player was able to hit the green in regulation (greens hit in regulation/holes played). Note: A green is considered hit in regulation if any portion of the ball is touching the putting surface after the GIR stroke has been taken. (The GIR stroke is determined by subtracting 2 from par (1st stroke on a par 3, 2nd on a par 4, 3rd on a par 5))</a:t>
            </a:r>
          </a:p>
        </p:txBody>
      </p:sp>
      <p:pic>
        <p:nvPicPr>
          <p:cNvPr id="9" name="Graphic 8" descr="Golf Flag In Hole">
            <a:extLst>
              <a:ext uri="{FF2B5EF4-FFF2-40B4-BE49-F238E27FC236}">
                <a16:creationId xmlns:a16="http://schemas.microsoft.com/office/drawing/2014/main" id="{7DF373B3-906D-402F-ACE7-50F8CA975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34382" y="428848"/>
            <a:ext cx="914400" cy="914400"/>
          </a:xfrm>
          <a:prstGeom prst="rect">
            <a:avLst/>
          </a:prstGeom>
        </p:spPr>
      </p:pic>
    </p:spTree>
    <p:extLst>
      <p:ext uri="{BB962C8B-B14F-4D97-AF65-F5344CB8AC3E}">
        <p14:creationId xmlns:p14="http://schemas.microsoft.com/office/powerpoint/2010/main" val="300864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3649-A9C7-473B-8568-84DAC09B5D6A}"/>
              </a:ext>
            </a:extLst>
          </p:cNvPr>
          <p:cNvSpPr>
            <a:spLocks noGrp="1"/>
          </p:cNvSpPr>
          <p:nvPr>
            <p:ph type="title"/>
          </p:nvPr>
        </p:nvSpPr>
        <p:spPr>
          <a:xfrm>
            <a:off x="838200" y="365125"/>
            <a:ext cx="11170920" cy="1119981"/>
          </a:xfrm>
          <a:ln w="28575">
            <a:solidFill>
              <a:schemeClr val="accent4">
                <a:lumMod val="60000"/>
                <a:lumOff val="40000"/>
              </a:schemeClr>
            </a:solidFill>
          </a:ln>
        </p:spPr>
        <p:txBody>
          <a:bodyPr/>
          <a:lstStyle/>
          <a:p>
            <a:r>
              <a:rPr lang="en-US" dirty="0"/>
              <a:t>Putting: Aggressive vs. Risk Averse</a:t>
            </a:r>
          </a:p>
        </p:txBody>
      </p:sp>
      <p:sp>
        <p:nvSpPr>
          <p:cNvPr id="6" name="TextBox 5">
            <a:extLst>
              <a:ext uri="{FF2B5EF4-FFF2-40B4-BE49-F238E27FC236}">
                <a16:creationId xmlns:a16="http://schemas.microsoft.com/office/drawing/2014/main" id="{455AE611-DB60-456B-8D07-E4FA94608B33}"/>
              </a:ext>
            </a:extLst>
          </p:cNvPr>
          <p:cNvSpPr txBox="1"/>
          <p:nvPr/>
        </p:nvSpPr>
        <p:spPr>
          <a:xfrm>
            <a:off x="358140" y="5887361"/>
            <a:ext cx="11475720" cy="692497"/>
          </a:xfrm>
          <a:prstGeom prst="rect">
            <a:avLst/>
          </a:prstGeom>
          <a:noFill/>
          <a:ln w="19050">
            <a:solidFill>
              <a:schemeClr val="accent4"/>
            </a:solidFill>
          </a:ln>
        </p:spPr>
        <p:txBody>
          <a:bodyPr wrap="square" rtlCol="0">
            <a:spAutoFit/>
          </a:bodyPr>
          <a:lstStyle/>
          <a:p>
            <a:r>
              <a:rPr lang="en-US" sz="1300" dirty="0"/>
              <a:t>*Birdie or Better %: The percent of time a player makes birdie or better after hitting the green in regulation.</a:t>
            </a:r>
          </a:p>
          <a:p>
            <a:endParaRPr lang="en-US" sz="1300" dirty="0"/>
          </a:p>
          <a:p>
            <a:r>
              <a:rPr lang="en-US" sz="1300" dirty="0"/>
              <a:t>*3-Putt Avoidance %: The percent of time 3 or more putts were taken for a hole (total 3-putts, 4-putts, etc./ total holes played). </a:t>
            </a:r>
          </a:p>
        </p:txBody>
      </p:sp>
      <p:pic>
        <p:nvPicPr>
          <p:cNvPr id="5122" name="Picture 2">
            <a:extLst>
              <a:ext uri="{FF2B5EF4-FFF2-40B4-BE49-F238E27FC236}">
                <a16:creationId xmlns:a16="http://schemas.microsoft.com/office/drawing/2014/main" id="{7A4B4C4A-005A-4380-836A-DEA411C8B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28554"/>
            <a:ext cx="5534025" cy="3866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9754440-EACF-411B-BBDD-DC53B0B0B93C}"/>
              </a:ext>
            </a:extLst>
          </p:cNvPr>
          <p:cNvPicPr>
            <a:picLocks noChangeAspect="1"/>
          </p:cNvPicPr>
          <p:nvPr/>
        </p:nvPicPr>
        <p:blipFill>
          <a:blip r:embed="rId3"/>
          <a:stretch>
            <a:fillRect/>
          </a:stretch>
        </p:blipFill>
        <p:spPr>
          <a:xfrm>
            <a:off x="6276975" y="1701888"/>
            <a:ext cx="5534025" cy="3866132"/>
          </a:xfrm>
          <a:prstGeom prst="rect">
            <a:avLst/>
          </a:prstGeom>
        </p:spPr>
      </p:pic>
      <p:sp>
        <p:nvSpPr>
          <p:cNvPr id="8" name="Rectangle 3">
            <a:extLst>
              <a:ext uri="{FF2B5EF4-FFF2-40B4-BE49-F238E27FC236}">
                <a16:creationId xmlns:a16="http://schemas.microsoft.com/office/drawing/2014/main" id="{A1549C11-9FBE-4525-828E-0410C9C5CCB5}"/>
              </a:ext>
            </a:extLst>
          </p:cNvPr>
          <p:cNvSpPr>
            <a:spLocks noChangeArrowheads="1"/>
          </p:cNvSpPr>
          <p:nvPr/>
        </p:nvSpPr>
        <p:spPr bwMode="auto">
          <a:xfrm>
            <a:off x="619125" y="5634605"/>
            <a:ext cx="3028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0.27903353827410027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66791A5C-86C9-40BB-8C1A-F821C8240A00}"/>
              </a:ext>
            </a:extLst>
          </p:cNvPr>
          <p:cNvSpPr>
            <a:spLocks noChangeArrowheads="1"/>
          </p:cNvSpPr>
          <p:nvPr/>
        </p:nvSpPr>
        <p:spPr bwMode="auto">
          <a:xfrm>
            <a:off x="6633210" y="5558413"/>
            <a:ext cx="286702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-0.620857044847256</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Graphic 3" descr="Golf">
            <a:extLst>
              <a:ext uri="{FF2B5EF4-FFF2-40B4-BE49-F238E27FC236}">
                <a16:creationId xmlns:a16="http://schemas.microsoft.com/office/drawing/2014/main" id="{3276C079-0A0A-4C5F-B945-B4A36CF473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9460" y="467915"/>
            <a:ext cx="914400" cy="914400"/>
          </a:xfrm>
          <a:prstGeom prst="rect">
            <a:avLst/>
          </a:prstGeom>
        </p:spPr>
      </p:pic>
      <p:pic>
        <p:nvPicPr>
          <p:cNvPr id="10" name="Graphic 9" descr="Golf clubs">
            <a:extLst>
              <a:ext uri="{FF2B5EF4-FFF2-40B4-BE49-F238E27FC236}">
                <a16:creationId xmlns:a16="http://schemas.microsoft.com/office/drawing/2014/main" id="{277ABF26-384C-4185-B238-A3AE3B41EC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21780" y="5887361"/>
            <a:ext cx="664039" cy="664039"/>
          </a:xfrm>
          <a:prstGeom prst="rect">
            <a:avLst/>
          </a:prstGeom>
        </p:spPr>
      </p:pic>
    </p:spTree>
    <p:extLst>
      <p:ext uri="{BB962C8B-B14F-4D97-AF65-F5344CB8AC3E}">
        <p14:creationId xmlns:p14="http://schemas.microsoft.com/office/powerpoint/2010/main" val="138493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olf club and a ball on a tee">
            <a:extLst>
              <a:ext uri="{FF2B5EF4-FFF2-40B4-BE49-F238E27FC236}">
                <a16:creationId xmlns:a16="http://schemas.microsoft.com/office/drawing/2014/main" id="{B5E82C23-B9F9-426C-B1E1-144CC6AE6E3F}"/>
              </a:ext>
            </a:extLst>
          </p:cNvPr>
          <p:cNvPicPr>
            <a:picLocks noChangeAspect="1"/>
          </p:cNvPicPr>
          <p:nvPr/>
        </p:nvPicPr>
        <p:blipFill rotWithShape="1">
          <a:blip r:embed="rId2">
            <a:extLst>
              <a:ext uri="{28A0092B-C50C-407E-A947-70E740481C1C}">
                <a14:useLocalDpi xmlns:a14="http://schemas.microsoft.com/office/drawing/2010/main" val="0"/>
              </a:ext>
            </a:extLst>
          </a:blip>
          <a:srcRect t="14271" b="1143"/>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B6463C3-8764-4A8B-B85A-60DDC2CB163D}"/>
              </a:ext>
            </a:extLst>
          </p:cNvPr>
          <p:cNvSpPr>
            <a:spLocks noGrp="1"/>
          </p:cNvSpPr>
          <p:nvPr>
            <p:ph type="title"/>
          </p:nvPr>
        </p:nvSpPr>
        <p:spPr>
          <a:xfrm>
            <a:off x="709448" y="1913950"/>
            <a:ext cx="4204137" cy="1342754"/>
          </a:xfrm>
        </p:spPr>
        <p:txBody>
          <a:bodyPr>
            <a:normAutofit/>
          </a:bodyPr>
          <a:lstStyle/>
          <a:p>
            <a:pPr algn="ctr"/>
            <a:r>
              <a:rPr lang="en-US" sz="3600"/>
              <a:t>Goal</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C39D93-DA9B-4888-B266-CF50F89C5CDA}"/>
              </a:ext>
            </a:extLst>
          </p:cNvPr>
          <p:cNvSpPr>
            <a:spLocks noGrp="1"/>
          </p:cNvSpPr>
          <p:nvPr>
            <p:ph idx="1"/>
          </p:nvPr>
        </p:nvSpPr>
        <p:spPr>
          <a:xfrm>
            <a:off x="525516" y="3417573"/>
            <a:ext cx="4593021" cy="2619839"/>
          </a:xfrm>
        </p:spPr>
        <p:txBody>
          <a:bodyPr anchor="ctr">
            <a:normAutofit/>
          </a:bodyPr>
          <a:lstStyle/>
          <a:p>
            <a:pPr marL="0" indent="0">
              <a:buNone/>
            </a:pPr>
            <a:r>
              <a:rPr lang="en-US" sz="1800"/>
              <a:t>Create an optimized machine learning model that can predict a Golfer’s score and/or probability of placing in the top 10 at a future PGA Masters Tournament.</a:t>
            </a:r>
          </a:p>
        </p:txBody>
      </p:sp>
    </p:spTree>
    <p:extLst>
      <p:ext uri="{BB962C8B-B14F-4D97-AF65-F5344CB8AC3E}">
        <p14:creationId xmlns:p14="http://schemas.microsoft.com/office/powerpoint/2010/main" val="428943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f ball on green">
            <a:extLst>
              <a:ext uri="{FF2B5EF4-FFF2-40B4-BE49-F238E27FC236}">
                <a16:creationId xmlns:a16="http://schemas.microsoft.com/office/drawing/2014/main" id="{BAD18BDF-FE7F-4399-83BF-0E60E44A89D4}"/>
              </a:ext>
            </a:extLst>
          </p:cNvPr>
          <p:cNvPicPr>
            <a:picLocks noChangeAspect="1"/>
          </p:cNvPicPr>
          <p:nvPr/>
        </p:nvPicPr>
        <p:blipFill rotWithShape="1">
          <a:blip r:embed="rId2">
            <a:extLst>
              <a:ext uri="{28A0092B-C50C-407E-A947-70E740481C1C}">
                <a14:useLocalDpi xmlns:a14="http://schemas.microsoft.com/office/drawing/2010/main" val="0"/>
              </a:ext>
            </a:extLst>
          </a:blip>
          <a:srcRect l="28611" r="815"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58" name="Freeform: Shape 57">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22AAC0-8473-4F79-807F-02D3D6FA3FB2}"/>
              </a:ext>
            </a:extLst>
          </p:cNvPr>
          <p:cNvSpPr>
            <a:spLocks noGrp="1"/>
          </p:cNvSpPr>
          <p:nvPr>
            <p:ph type="title"/>
          </p:nvPr>
        </p:nvSpPr>
        <p:spPr>
          <a:xfrm>
            <a:off x="841248" y="365759"/>
            <a:ext cx="7769352" cy="1325880"/>
          </a:xfrm>
        </p:spPr>
        <p:txBody>
          <a:bodyPr anchor="ctr">
            <a:normAutofit/>
          </a:bodyPr>
          <a:lstStyle/>
          <a:p>
            <a:r>
              <a:rPr lang="en-US">
                <a:solidFill>
                  <a:schemeClr val="bg1"/>
                </a:solidFill>
              </a:rPr>
              <a:t>Data</a:t>
            </a:r>
          </a:p>
        </p:txBody>
      </p:sp>
      <p:sp>
        <p:nvSpPr>
          <p:cNvPr id="60" name="Freeform: Shape 59">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59DEE2-7E33-409D-971E-4206C2FAC239}"/>
              </a:ext>
            </a:extLst>
          </p:cNvPr>
          <p:cNvSpPr>
            <a:spLocks noGrp="1"/>
          </p:cNvSpPr>
          <p:nvPr>
            <p:ph idx="1"/>
          </p:nvPr>
        </p:nvSpPr>
        <p:spPr>
          <a:xfrm>
            <a:off x="841248" y="2209800"/>
            <a:ext cx="5887479" cy="4010025"/>
          </a:xfrm>
        </p:spPr>
        <p:txBody>
          <a:bodyPr anchor="t">
            <a:normAutofit/>
          </a:bodyPr>
          <a:lstStyle/>
          <a:p>
            <a:r>
              <a:rPr lang="en-US" sz="2000">
                <a:solidFill>
                  <a:srgbClr val="FFFFFF"/>
                </a:solidFill>
              </a:rPr>
              <a:t>Source: Kaggle (PGATour.com web scrape)</a:t>
            </a:r>
          </a:p>
          <a:p>
            <a:pPr marL="0" indent="0">
              <a:buNone/>
            </a:pPr>
            <a:endParaRPr lang="en-US" sz="2000">
              <a:solidFill>
                <a:srgbClr val="FFFFFF"/>
              </a:solidFill>
            </a:endParaRPr>
          </a:p>
          <a:p>
            <a:r>
              <a:rPr lang="en-US" sz="2000">
                <a:solidFill>
                  <a:srgbClr val="FFFFFF"/>
                </a:solidFill>
              </a:rPr>
              <a:t>Statistics of all players on the PGA Tour from 2010 to 2018 seasons – </a:t>
            </a:r>
            <a:r>
              <a:rPr lang="en-US" sz="2000" i="1">
                <a:solidFill>
                  <a:srgbClr val="FFFFFF"/>
                </a:solidFill>
              </a:rPr>
              <a:t>summarized by year</a:t>
            </a:r>
            <a:r>
              <a:rPr lang="en-US" sz="2000">
                <a:solidFill>
                  <a:srgbClr val="FFFFFF"/>
                </a:solidFill>
              </a:rPr>
              <a:t>.</a:t>
            </a:r>
          </a:p>
          <a:p>
            <a:pPr marL="0" indent="0">
              <a:buNone/>
            </a:pPr>
            <a:endParaRPr lang="en-US" sz="2000">
              <a:solidFill>
                <a:srgbClr val="FFFFFF"/>
              </a:solidFill>
            </a:endParaRPr>
          </a:p>
          <a:p>
            <a:pPr fontAlgn="base"/>
            <a:r>
              <a:rPr lang="en-US" sz="2000">
                <a:solidFill>
                  <a:srgbClr val="FFFFFF"/>
                </a:solidFill>
              </a:rPr>
              <a:t>Statistics can be divided into the following categories:</a:t>
            </a:r>
          </a:p>
          <a:p>
            <a:pPr lvl="1" fontAlgn="base"/>
            <a:r>
              <a:rPr lang="en-US" sz="2000">
                <a:solidFill>
                  <a:srgbClr val="FFFFFF"/>
                </a:solidFill>
              </a:rPr>
              <a:t>Off The Tee</a:t>
            </a:r>
          </a:p>
          <a:p>
            <a:pPr lvl="1" fontAlgn="base"/>
            <a:r>
              <a:rPr lang="en-US" sz="2000">
                <a:solidFill>
                  <a:srgbClr val="FFFFFF"/>
                </a:solidFill>
              </a:rPr>
              <a:t>Approach The Green</a:t>
            </a:r>
          </a:p>
          <a:p>
            <a:pPr lvl="1" fontAlgn="base"/>
            <a:r>
              <a:rPr lang="en-US" sz="2000">
                <a:solidFill>
                  <a:srgbClr val="FFFFFF"/>
                </a:solidFill>
              </a:rPr>
              <a:t>Around The Green</a:t>
            </a:r>
          </a:p>
          <a:p>
            <a:pPr lvl="1" fontAlgn="base"/>
            <a:r>
              <a:rPr lang="en-US" sz="2000">
                <a:solidFill>
                  <a:srgbClr val="FFFFFF"/>
                </a:solidFill>
              </a:rPr>
              <a:t>Putting</a:t>
            </a:r>
          </a:p>
        </p:txBody>
      </p:sp>
    </p:spTree>
    <p:extLst>
      <p:ext uri="{BB962C8B-B14F-4D97-AF65-F5344CB8AC3E}">
        <p14:creationId xmlns:p14="http://schemas.microsoft.com/office/powerpoint/2010/main" val="22662764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D67FE-2F89-43E9-BDE2-029C4A1E63DE}"/>
              </a:ext>
            </a:extLst>
          </p:cNvPr>
          <p:cNvSpPr>
            <a:spLocks noGrp="1"/>
          </p:cNvSpPr>
          <p:nvPr>
            <p:ph type="title"/>
          </p:nvPr>
        </p:nvSpPr>
        <p:spPr>
          <a:xfrm>
            <a:off x="793662" y="386930"/>
            <a:ext cx="10066122" cy="1298448"/>
          </a:xfrm>
        </p:spPr>
        <p:txBody>
          <a:bodyPr anchor="b">
            <a:normAutofit/>
          </a:bodyPr>
          <a:lstStyle/>
          <a:p>
            <a:r>
              <a:rPr lang="en-US" sz="4800"/>
              <a:t>How is Golf Played?</a:t>
            </a:r>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1C4C5A-CEEA-4C67-944A-C74F4A2CADE3}"/>
              </a:ext>
            </a:extLst>
          </p:cNvPr>
          <p:cNvSpPr>
            <a:spLocks noGrp="1"/>
          </p:cNvSpPr>
          <p:nvPr>
            <p:ph idx="1"/>
          </p:nvPr>
        </p:nvSpPr>
        <p:spPr>
          <a:xfrm>
            <a:off x="793661" y="2599509"/>
            <a:ext cx="4530898" cy="3639450"/>
          </a:xfrm>
        </p:spPr>
        <p:txBody>
          <a:bodyPr anchor="ctr">
            <a:normAutofit/>
          </a:bodyPr>
          <a:lstStyle/>
          <a:p>
            <a:r>
              <a:rPr lang="en-US" sz="1700"/>
              <a:t>Goal: get your ball from the tee (the starting point of any hole) to the green and ultimately into the hole in as </a:t>
            </a:r>
            <a:r>
              <a:rPr lang="en-US" sz="1700" i="1" u="sng"/>
              <a:t>few</a:t>
            </a:r>
            <a:r>
              <a:rPr lang="en-US" sz="1700"/>
              <a:t> shots as possible.</a:t>
            </a:r>
          </a:p>
          <a:p>
            <a:pPr marL="0" indent="0">
              <a:buNone/>
            </a:pPr>
            <a:endParaRPr lang="en-US" sz="1700"/>
          </a:p>
          <a:p>
            <a:r>
              <a:rPr lang="en-US" sz="1700"/>
              <a:t>The total number of shots a player takes to get the ball into each hole is added together.</a:t>
            </a:r>
          </a:p>
          <a:p>
            <a:endParaRPr lang="en-US" sz="1700"/>
          </a:p>
          <a:p>
            <a:r>
              <a:rPr lang="en-US" sz="1700"/>
              <a:t>Events are held over four days and the winner is the player who completes 72 holes (four rounds of 18, almost always on the same course) in the fewest number of shots (also called strokes).</a:t>
            </a:r>
          </a:p>
          <a:p>
            <a:endParaRPr lang="en-US" sz="1700"/>
          </a:p>
        </p:txBody>
      </p:sp>
      <p:pic>
        <p:nvPicPr>
          <p:cNvPr id="5" name="Picture 4" descr="Golf ball near cup on putting green outdoors">
            <a:extLst>
              <a:ext uri="{FF2B5EF4-FFF2-40B4-BE49-F238E27FC236}">
                <a16:creationId xmlns:a16="http://schemas.microsoft.com/office/drawing/2014/main" id="{1D102346-37E8-40F5-A12D-ED6B921ADDB3}"/>
              </a:ext>
            </a:extLst>
          </p:cNvPr>
          <p:cNvPicPr>
            <a:picLocks noChangeAspect="1"/>
          </p:cNvPicPr>
          <p:nvPr/>
        </p:nvPicPr>
        <p:blipFill rotWithShape="1">
          <a:blip r:embed="rId2">
            <a:extLst>
              <a:ext uri="{28A0092B-C50C-407E-A947-70E740481C1C}">
                <a14:useLocalDpi xmlns:a14="http://schemas.microsoft.com/office/drawing/2010/main" val="0"/>
              </a:ext>
            </a:extLst>
          </a:blip>
          <a:srcRect l="7443"/>
          <a:stretch/>
        </p:blipFill>
        <p:spPr>
          <a:xfrm>
            <a:off x="5911532" y="2484255"/>
            <a:ext cx="5150277" cy="3714244"/>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23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729A-2119-41CE-93CE-7EE444317C82}"/>
              </a:ext>
            </a:extLst>
          </p:cNvPr>
          <p:cNvSpPr>
            <a:spLocks noGrp="1"/>
          </p:cNvSpPr>
          <p:nvPr>
            <p:ph type="title"/>
          </p:nvPr>
        </p:nvSpPr>
        <p:spPr>
          <a:xfrm>
            <a:off x="1653363" y="365760"/>
            <a:ext cx="9367203" cy="1188720"/>
          </a:xfrm>
        </p:spPr>
        <p:txBody>
          <a:bodyPr>
            <a:normAutofit/>
          </a:bodyPr>
          <a:lstStyle/>
          <a:p>
            <a:r>
              <a:rPr lang="en-US" dirty="0"/>
              <a:t>Dependent Variable – Strokes Gained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E0C38EA-728D-4E32-82A0-C4471511C344}"/>
              </a:ext>
            </a:extLst>
          </p:cNvPr>
          <p:cNvSpPr>
            <a:spLocks noGrp="1"/>
          </p:cNvSpPr>
          <p:nvPr>
            <p:ph idx="1"/>
          </p:nvPr>
        </p:nvSpPr>
        <p:spPr>
          <a:xfrm>
            <a:off x="1653363" y="2176272"/>
            <a:ext cx="9367204" cy="4041648"/>
          </a:xfrm>
        </p:spPr>
        <p:txBody>
          <a:bodyPr anchor="t">
            <a:normAutofit/>
          </a:bodyPr>
          <a:lstStyle/>
          <a:p>
            <a:pPr marL="0" indent="0">
              <a:buNone/>
            </a:pPr>
            <a:r>
              <a:rPr lang="en-US" sz="1500" dirty="0"/>
              <a:t>Compares a player's performance to the rest of the field and isolates individual aspects of the game: </a:t>
            </a:r>
            <a:r>
              <a:rPr lang="en-US" sz="1500" i="1" dirty="0"/>
              <a:t>Off-the-Tee, Approach-the-Green, Around-the-Green, Putting.</a:t>
            </a:r>
          </a:p>
          <a:p>
            <a:pPr marL="0" indent="0">
              <a:buNone/>
            </a:pPr>
            <a:endParaRPr lang="en-US" sz="1500" dirty="0"/>
          </a:p>
          <a:p>
            <a:pPr marL="0" indent="0">
              <a:buNone/>
            </a:pPr>
            <a:r>
              <a:rPr lang="en-US" sz="1500" b="1" dirty="0"/>
              <a:t>Example: </a:t>
            </a:r>
          </a:p>
          <a:p>
            <a:pPr marL="0" indent="0">
              <a:buNone/>
            </a:pPr>
            <a:endParaRPr lang="en-US" sz="1500" dirty="0"/>
          </a:p>
          <a:p>
            <a:pPr marL="0" indent="0">
              <a:buNone/>
            </a:pPr>
            <a:r>
              <a:rPr lang="en-US" sz="1500" dirty="0"/>
              <a:t>TPC Sawgrass' 18th hole is a 446-yard, par-4. The PGA TOUR's scoring average, or baseline, on a par-4 of that length is 4.100. Fowler hit his tee shot on No. 18 in the fairway, 116 yards from the hole. The TOUR scoring average from the fairway, 116 yards from the hole, is 2.825. He gained 0.275 strokes on his tee shot. Here's how:</a:t>
            </a:r>
          </a:p>
          <a:p>
            <a:pPr marL="0" indent="0">
              <a:buNone/>
            </a:pPr>
            <a:endParaRPr lang="en-US" sz="1500" dirty="0"/>
          </a:p>
          <a:p>
            <a:pPr marL="0" indent="0">
              <a:buNone/>
            </a:pPr>
            <a:r>
              <a:rPr lang="en-US" sz="1500" dirty="0"/>
              <a:t>Baseline for tee - Baseline for second shot - 1 = strokes gained: off-the-tee</a:t>
            </a:r>
            <a:br>
              <a:rPr lang="en-US" sz="1500" dirty="0"/>
            </a:br>
            <a:r>
              <a:rPr lang="en-US" sz="1500" dirty="0"/>
              <a:t>4.100 - 2.825 = 1.275 - 1 = +</a:t>
            </a:r>
            <a:r>
              <a:rPr lang="en-US" sz="1500" b="1" dirty="0"/>
              <a:t>0.275</a:t>
            </a:r>
          </a:p>
          <a:p>
            <a:pPr marL="0" indent="0">
              <a:buNone/>
            </a:pPr>
            <a:endParaRPr lang="en-US" sz="1500" b="1" dirty="0"/>
          </a:p>
          <a:p>
            <a:pPr marL="0" indent="0">
              <a:buNone/>
            </a:pPr>
            <a:r>
              <a:rPr lang="en-US" sz="1500" b="1" dirty="0"/>
              <a:t>A positive “Stroke Gained” statistic is good!</a:t>
            </a:r>
            <a:endParaRPr lang="en-US" sz="1500" dirty="0"/>
          </a:p>
        </p:txBody>
      </p:sp>
      <p:grpSp>
        <p:nvGrpSpPr>
          <p:cNvPr id="9" name="Graphic 4" descr="Golf clubs">
            <a:extLst>
              <a:ext uri="{FF2B5EF4-FFF2-40B4-BE49-F238E27FC236}">
                <a16:creationId xmlns:a16="http://schemas.microsoft.com/office/drawing/2014/main" id="{33C43930-67F5-4E44-A45D-BB849234B67B}"/>
              </a:ext>
            </a:extLst>
          </p:cNvPr>
          <p:cNvGrpSpPr/>
          <p:nvPr/>
        </p:nvGrpSpPr>
        <p:grpSpPr>
          <a:xfrm>
            <a:off x="10329566" y="578492"/>
            <a:ext cx="657225" cy="763256"/>
            <a:chOff x="10538636" y="672255"/>
            <a:chExt cx="657225" cy="657225"/>
          </a:xfrm>
        </p:grpSpPr>
        <p:sp>
          <p:nvSpPr>
            <p:cNvPr id="11" name="Freeform: Shape 10">
              <a:extLst>
                <a:ext uri="{FF2B5EF4-FFF2-40B4-BE49-F238E27FC236}">
                  <a16:creationId xmlns:a16="http://schemas.microsoft.com/office/drawing/2014/main" id="{8847DEF6-2363-4006-8B1B-F58EBF4B4F7D}"/>
                </a:ext>
              </a:extLst>
            </p:cNvPr>
            <p:cNvSpPr/>
            <p:nvPr/>
          </p:nvSpPr>
          <p:spPr>
            <a:xfrm>
              <a:off x="10696282" y="698388"/>
              <a:ext cx="341897" cy="596861"/>
            </a:xfrm>
            <a:custGeom>
              <a:avLst/>
              <a:gdLst>
                <a:gd name="connsiteX0" fmla="*/ 339516 w 341897"/>
                <a:gd name="connsiteY0" fmla="*/ 60127 h 596861"/>
                <a:gd name="connsiteX1" fmla="*/ 299394 w 341897"/>
                <a:gd name="connsiteY1" fmla="*/ 43397 h 596861"/>
                <a:gd name="connsiteX2" fmla="*/ 299330 w 341897"/>
                <a:gd name="connsiteY2" fmla="*/ 43423 h 596861"/>
                <a:gd name="connsiteX3" fmla="*/ 225734 w 341897"/>
                <a:gd name="connsiteY3" fmla="*/ 73888 h 596861"/>
                <a:gd name="connsiteX4" fmla="*/ 225734 w 341897"/>
                <a:gd name="connsiteY4" fmla="*/ 172403 h 596861"/>
                <a:gd name="connsiteX5" fmla="*/ 191504 w 341897"/>
                <a:gd name="connsiteY5" fmla="*/ 172403 h 596861"/>
                <a:gd name="connsiteX6" fmla="*/ 191504 w 341897"/>
                <a:gd name="connsiteY6" fmla="*/ 32812 h 596861"/>
                <a:gd name="connsiteX7" fmla="*/ 117908 w 341897"/>
                <a:gd name="connsiteY7" fmla="*/ 2346 h 596861"/>
                <a:gd name="connsiteX8" fmla="*/ 77653 w 341897"/>
                <a:gd name="connsiteY8" fmla="*/ 19051 h 596861"/>
                <a:gd name="connsiteX9" fmla="*/ 94358 w 341897"/>
                <a:gd name="connsiteY9" fmla="*/ 59306 h 596861"/>
                <a:gd name="connsiteX10" fmla="*/ 164120 w 341897"/>
                <a:gd name="connsiteY10" fmla="*/ 88196 h 596861"/>
                <a:gd name="connsiteX11" fmla="*/ 164120 w 341897"/>
                <a:gd name="connsiteY11" fmla="*/ 172403 h 596861"/>
                <a:gd name="connsiteX12" fmla="*/ 116197 w 341897"/>
                <a:gd name="connsiteY12" fmla="*/ 172403 h 596861"/>
                <a:gd name="connsiteX13" fmla="*/ 116197 w 341897"/>
                <a:gd name="connsiteY13" fmla="*/ 101272 h 596861"/>
                <a:gd name="connsiteX14" fmla="*/ 42601 w 341897"/>
                <a:gd name="connsiteY14" fmla="*/ 70807 h 596861"/>
                <a:gd name="connsiteX15" fmla="*/ 2346 w 341897"/>
                <a:gd name="connsiteY15" fmla="*/ 87512 h 596861"/>
                <a:gd name="connsiteX16" fmla="*/ 19051 w 341897"/>
                <a:gd name="connsiteY16" fmla="*/ 127767 h 596861"/>
                <a:gd name="connsiteX17" fmla="*/ 88812 w 341897"/>
                <a:gd name="connsiteY17" fmla="*/ 156657 h 596861"/>
                <a:gd name="connsiteX18" fmla="*/ 88812 w 341897"/>
                <a:gd name="connsiteY18" fmla="*/ 172403 h 596861"/>
                <a:gd name="connsiteX19" fmla="*/ 47736 w 341897"/>
                <a:gd name="connsiteY19" fmla="*/ 172403 h 596861"/>
                <a:gd name="connsiteX20" fmla="*/ 47736 w 341897"/>
                <a:gd name="connsiteY20" fmla="*/ 555785 h 596861"/>
                <a:gd name="connsiteX21" fmla="*/ 167543 w 341897"/>
                <a:gd name="connsiteY21" fmla="*/ 596861 h 596861"/>
                <a:gd name="connsiteX22" fmla="*/ 287349 w 341897"/>
                <a:gd name="connsiteY22" fmla="*/ 555785 h 596861"/>
                <a:gd name="connsiteX23" fmla="*/ 287349 w 341897"/>
                <a:gd name="connsiteY23" fmla="*/ 172403 h 596861"/>
                <a:gd name="connsiteX24" fmla="*/ 253119 w 341897"/>
                <a:gd name="connsiteY24" fmla="*/ 172403 h 596861"/>
                <a:gd name="connsiteX25" fmla="*/ 253119 w 341897"/>
                <a:gd name="connsiteY25" fmla="*/ 129273 h 596861"/>
                <a:gd name="connsiteX26" fmla="*/ 322880 w 341897"/>
                <a:gd name="connsiteY26" fmla="*/ 100382 h 596861"/>
                <a:gd name="connsiteX27" fmla="*/ 339563 w 341897"/>
                <a:gd name="connsiteY27" fmla="*/ 60240 h 596861"/>
                <a:gd name="connsiteX28" fmla="*/ 339516 w 341897"/>
                <a:gd name="connsiteY28" fmla="*/ 60127 h 596861"/>
                <a:gd name="connsiteX29" fmla="*/ 239427 w 341897"/>
                <a:gd name="connsiteY29" fmla="*/ 446247 h 596861"/>
                <a:gd name="connsiteX30" fmla="*/ 167543 w 341897"/>
                <a:gd name="connsiteY30" fmla="*/ 480478 h 596861"/>
                <a:gd name="connsiteX31" fmla="*/ 95659 w 341897"/>
                <a:gd name="connsiteY31" fmla="*/ 446247 h 596861"/>
                <a:gd name="connsiteX32" fmla="*/ 95659 w 341897"/>
                <a:gd name="connsiteY32" fmla="*/ 302479 h 596861"/>
                <a:gd name="connsiteX33" fmla="*/ 239427 w 341897"/>
                <a:gd name="connsiteY33" fmla="*/ 302479 h 596861"/>
                <a:gd name="connsiteX34" fmla="*/ 273657 w 341897"/>
                <a:gd name="connsiteY34" fmla="*/ 254556 h 596861"/>
                <a:gd name="connsiteX35" fmla="*/ 61428 w 341897"/>
                <a:gd name="connsiteY35" fmla="*/ 254556 h 596861"/>
                <a:gd name="connsiteX36" fmla="*/ 61428 w 341897"/>
                <a:gd name="connsiteY36" fmla="*/ 227172 h 596861"/>
                <a:gd name="connsiteX37" fmla="*/ 273657 w 341897"/>
                <a:gd name="connsiteY37" fmla="*/ 227172 h 59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1897" h="596861">
                  <a:moveTo>
                    <a:pt x="339516" y="60127"/>
                  </a:moveTo>
                  <a:cubicBezTo>
                    <a:pt x="333057" y="44428"/>
                    <a:pt x="315093" y="36937"/>
                    <a:pt x="299394" y="43397"/>
                  </a:cubicBezTo>
                  <a:cubicBezTo>
                    <a:pt x="299372" y="43405"/>
                    <a:pt x="299351" y="43414"/>
                    <a:pt x="299330" y="43423"/>
                  </a:cubicBezTo>
                  <a:lnTo>
                    <a:pt x="225734" y="73888"/>
                  </a:lnTo>
                  <a:lnTo>
                    <a:pt x="225734" y="172403"/>
                  </a:lnTo>
                  <a:lnTo>
                    <a:pt x="191504" y="172403"/>
                  </a:lnTo>
                  <a:lnTo>
                    <a:pt x="191504" y="32812"/>
                  </a:lnTo>
                  <a:lnTo>
                    <a:pt x="117908" y="2346"/>
                  </a:lnTo>
                  <a:cubicBezTo>
                    <a:pt x="102179" y="-4157"/>
                    <a:pt x="84156" y="3322"/>
                    <a:pt x="77653" y="19051"/>
                  </a:cubicBezTo>
                  <a:cubicBezTo>
                    <a:pt x="71150" y="34780"/>
                    <a:pt x="78629" y="52803"/>
                    <a:pt x="94358" y="59306"/>
                  </a:cubicBezTo>
                  <a:lnTo>
                    <a:pt x="164120" y="88196"/>
                  </a:lnTo>
                  <a:lnTo>
                    <a:pt x="164120" y="172403"/>
                  </a:lnTo>
                  <a:lnTo>
                    <a:pt x="116197" y="172403"/>
                  </a:lnTo>
                  <a:lnTo>
                    <a:pt x="116197" y="101272"/>
                  </a:lnTo>
                  <a:lnTo>
                    <a:pt x="42601" y="70807"/>
                  </a:lnTo>
                  <a:cubicBezTo>
                    <a:pt x="26872" y="64304"/>
                    <a:pt x="8849" y="71783"/>
                    <a:pt x="2346" y="87512"/>
                  </a:cubicBezTo>
                  <a:cubicBezTo>
                    <a:pt x="-4157" y="103241"/>
                    <a:pt x="3322" y="121264"/>
                    <a:pt x="19051" y="127767"/>
                  </a:cubicBezTo>
                  <a:lnTo>
                    <a:pt x="88812" y="156657"/>
                  </a:lnTo>
                  <a:lnTo>
                    <a:pt x="88812" y="172403"/>
                  </a:lnTo>
                  <a:lnTo>
                    <a:pt x="47736" y="172403"/>
                  </a:lnTo>
                  <a:lnTo>
                    <a:pt x="47736" y="555785"/>
                  </a:lnTo>
                  <a:cubicBezTo>
                    <a:pt x="47736" y="578445"/>
                    <a:pt x="101341" y="596861"/>
                    <a:pt x="167543" y="596861"/>
                  </a:cubicBezTo>
                  <a:cubicBezTo>
                    <a:pt x="233744" y="596861"/>
                    <a:pt x="287349" y="578445"/>
                    <a:pt x="287349" y="555785"/>
                  </a:cubicBezTo>
                  <a:lnTo>
                    <a:pt x="287349" y="172403"/>
                  </a:lnTo>
                  <a:lnTo>
                    <a:pt x="253119" y="172403"/>
                  </a:lnTo>
                  <a:lnTo>
                    <a:pt x="253119" y="129273"/>
                  </a:lnTo>
                  <a:lnTo>
                    <a:pt x="322880" y="100382"/>
                  </a:lnTo>
                  <a:cubicBezTo>
                    <a:pt x="338572" y="93904"/>
                    <a:pt x="346041" y="75932"/>
                    <a:pt x="339563" y="60240"/>
                  </a:cubicBezTo>
                  <a:cubicBezTo>
                    <a:pt x="339547" y="60202"/>
                    <a:pt x="339532" y="60164"/>
                    <a:pt x="339516" y="60127"/>
                  </a:cubicBezTo>
                  <a:close/>
                  <a:moveTo>
                    <a:pt x="239427" y="446247"/>
                  </a:moveTo>
                  <a:cubicBezTo>
                    <a:pt x="239427" y="469798"/>
                    <a:pt x="202184" y="480478"/>
                    <a:pt x="167543" y="480478"/>
                  </a:cubicBezTo>
                  <a:cubicBezTo>
                    <a:pt x="132901" y="480478"/>
                    <a:pt x="95659" y="469798"/>
                    <a:pt x="95659" y="446247"/>
                  </a:cubicBezTo>
                  <a:lnTo>
                    <a:pt x="95659" y="302479"/>
                  </a:lnTo>
                  <a:lnTo>
                    <a:pt x="239427" y="302479"/>
                  </a:lnTo>
                  <a:close/>
                  <a:moveTo>
                    <a:pt x="273657" y="254556"/>
                  </a:moveTo>
                  <a:lnTo>
                    <a:pt x="61428" y="254556"/>
                  </a:lnTo>
                  <a:lnTo>
                    <a:pt x="61428" y="227172"/>
                  </a:lnTo>
                  <a:lnTo>
                    <a:pt x="273657" y="227172"/>
                  </a:lnTo>
                  <a:close/>
                </a:path>
              </a:pathLst>
            </a:custGeom>
            <a:solidFill>
              <a:srgbClr val="000000"/>
            </a:solidFill>
            <a:ln w="684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3A96893-4888-49A1-A625-6D30B2E4332B}"/>
                </a:ext>
              </a:extLst>
            </p:cNvPr>
            <p:cNvSpPr/>
            <p:nvPr/>
          </p:nvSpPr>
          <p:spPr>
            <a:xfrm>
              <a:off x="10812479" y="1021405"/>
              <a:ext cx="102691" cy="27384"/>
            </a:xfrm>
            <a:custGeom>
              <a:avLst/>
              <a:gdLst>
                <a:gd name="connsiteX0" fmla="*/ 0 w 102691"/>
                <a:gd name="connsiteY0" fmla="*/ 0 h 27384"/>
                <a:gd name="connsiteX1" fmla="*/ 102691 w 102691"/>
                <a:gd name="connsiteY1" fmla="*/ 0 h 27384"/>
                <a:gd name="connsiteX2" fmla="*/ 102691 w 102691"/>
                <a:gd name="connsiteY2" fmla="*/ 27384 h 27384"/>
                <a:gd name="connsiteX3" fmla="*/ 0 w 102691"/>
                <a:gd name="connsiteY3" fmla="*/ 27384 h 27384"/>
              </a:gdLst>
              <a:ahLst/>
              <a:cxnLst>
                <a:cxn ang="0">
                  <a:pos x="connsiteX0" y="connsiteY0"/>
                </a:cxn>
                <a:cxn ang="0">
                  <a:pos x="connsiteX1" y="connsiteY1"/>
                </a:cxn>
                <a:cxn ang="0">
                  <a:pos x="connsiteX2" y="connsiteY2"/>
                </a:cxn>
                <a:cxn ang="0">
                  <a:pos x="connsiteX3" y="connsiteY3"/>
                </a:cxn>
              </a:cxnLst>
              <a:rect l="l" t="t" r="r" b="b"/>
              <a:pathLst>
                <a:path w="102691" h="27384">
                  <a:moveTo>
                    <a:pt x="0" y="0"/>
                  </a:moveTo>
                  <a:lnTo>
                    <a:pt x="102691" y="0"/>
                  </a:lnTo>
                  <a:lnTo>
                    <a:pt x="102691" y="27384"/>
                  </a:lnTo>
                  <a:lnTo>
                    <a:pt x="0" y="27384"/>
                  </a:lnTo>
                  <a:close/>
                </a:path>
              </a:pathLst>
            </a:custGeom>
            <a:solidFill>
              <a:srgbClr val="000000"/>
            </a:solidFill>
            <a:ln w="684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6764F08-EC0D-4D74-BDA0-1BB4E28F4695}"/>
                </a:ext>
              </a:extLst>
            </p:cNvPr>
            <p:cNvSpPr/>
            <p:nvPr/>
          </p:nvSpPr>
          <p:spPr>
            <a:xfrm>
              <a:off x="10812479" y="1069328"/>
              <a:ext cx="102691" cy="88999"/>
            </a:xfrm>
            <a:custGeom>
              <a:avLst/>
              <a:gdLst>
                <a:gd name="connsiteX0" fmla="*/ 51346 w 102691"/>
                <a:gd name="connsiteY0" fmla="*/ 88999 h 88999"/>
                <a:gd name="connsiteX1" fmla="*/ 102691 w 102691"/>
                <a:gd name="connsiteY1" fmla="*/ 75307 h 88999"/>
                <a:gd name="connsiteX2" fmla="*/ 102691 w 102691"/>
                <a:gd name="connsiteY2" fmla="*/ 0 h 88999"/>
                <a:gd name="connsiteX3" fmla="*/ 0 w 102691"/>
                <a:gd name="connsiteY3" fmla="*/ 0 h 88999"/>
                <a:gd name="connsiteX4" fmla="*/ 0 w 102691"/>
                <a:gd name="connsiteY4" fmla="*/ 75307 h 88999"/>
                <a:gd name="connsiteX5" fmla="*/ 51346 w 102691"/>
                <a:gd name="connsiteY5" fmla="*/ 88999 h 8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91" h="88999">
                  <a:moveTo>
                    <a:pt x="51346" y="88999"/>
                  </a:moveTo>
                  <a:cubicBezTo>
                    <a:pt x="84070" y="88999"/>
                    <a:pt x="101459" y="79072"/>
                    <a:pt x="102691" y="75307"/>
                  </a:cubicBezTo>
                  <a:lnTo>
                    <a:pt x="102691" y="0"/>
                  </a:lnTo>
                  <a:lnTo>
                    <a:pt x="0" y="0"/>
                  </a:lnTo>
                  <a:lnTo>
                    <a:pt x="0" y="75307"/>
                  </a:lnTo>
                  <a:cubicBezTo>
                    <a:pt x="1027" y="79004"/>
                    <a:pt x="18416" y="88999"/>
                    <a:pt x="51346" y="88999"/>
                  </a:cubicBezTo>
                  <a:close/>
                </a:path>
              </a:pathLst>
            </a:custGeom>
            <a:solidFill>
              <a:srgbClr val="000000"/>
            </a:solidFill>
            <a:ln w="6846" cap="flat">
              <a:noFill/>
              <a:prstDash val="solid"/>
              <a:miter/>
            </a:ln>
          </p:spPr>
          <p:txBody>
            <a:bodyPr rtlCol="0" anchor="ctr"/>
            <a:lstStyle/>
            <a:p>
              <a:endParaRPr lang="en-US"/>
            </a:p>
          </p:txBody>
        </p:sp>
      </p:grpSp>
    </p:spTree>
    <p:extLst>
      <p:ext uri="{BB962C8B-B14F-4D97-AF65-F5344CB8AC3E}">
        <p14:creationId xmlns:p14="http://schemas.microsoft.com/office/powerpoint/2010/main" val="35896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F729A-2119-41CE-93CE-7EE444317C82}"/>
              </a:ext>
            </a:extLst>
          </p:cNvPr>
          <p:cNvSpPr>
            <a:spLocks noGrp="1"/>
          </p:cNvSpPr>
          <p:nvPr>
            <p:ph type="title"/>
          </p:nvPr>
        </p:nvSpPr>
        <p:spPr>
          <a:xfrm>
            <a:off x="7239014" y="525982"/>
            <a:ext cx="4282983" cy="1200361"/>
          </a:xfrm>
        </p:spPr>
        <p:txBody>
          <a:bodyPr anchor="b">
            <a:normAutofit/>
          </a:bodyPr>
          <a:lstStyle/>
          <a:p>
            <a:r>
              <a:rPr lang="en-US" sz="3600"/>
              <a:t>Strokes Gained - Analysis</a:t>
            </a:r>
          </a:p>
        </p:txBody>
      </p:sp>
      <p:sp>
        <p:nvSpPr>
          <p:cNvPr id="24" name="Rectangle 2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olf club and a ball on a tee">
            <a:extLst>
              <a:ext uri="{FF2B5EF4-FFF2-40B4-BE49-F238E27FC236}">
                <a16:creationId xmlns:a16="http://schemas.microsoft.com/office/drawing/2014/main" id="{EDC5D87C-5C38-4677-AA82-9EB98A8623B7}"/>
              </a:ext>
            </a:extLst>
          </p:cNvPr>
          <p:cNvPicPr>
            <a:picLocks noChangeAspect="1"/>
          </p:cNvPicPr>
          <p:nvPr/>
        </p:nvPicPr>
        <p:blipFill rotWithShape="1">
          <a:blip r:embed="rId2">
            <a:extLst>
              <a:ext uri="{28A0092B-C50C-407E-A947-70E740481C1C}">
                <a14:useLocalDpi xmlns:a14="http://schemas.microsoft.com/office/drawing/2010/main" val="0"/>
              </a:ext>
            </a:extLst>
          </a:blip>
          <a:srcRect l="14213" r="15493" b="2"/>
          <a:stretch/>
        </p:blipFill>
        <p:spPr>
          <a:xfrm>
            <a:off x="576244" y="650494"/>
            <a:ext cx="5628018" cy="5324142"/>
          </a:xfrm>
          <a:prstGeom prst="rect">
            <a:avLst/>
          </a:prstGeom>
        </p:spPr>
      </p:pic>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0C38EA-728D-4E32-82A0-C4471511C344}"/>
              </a:ext>
            </a:extLst>
          </p:cNvPr>
          <p:cNvSpPr>
            <a:spLocks noGrp="1"/>
          </p:cNvSpPr>
          <p:nvPr>
            <p:ph idx="1"/>
          </p:nvPr>
        </p:nvSpPr>
        <p:spPr>
          <a:xfrm>
            <a:off x="7239012" y="2031101"/>
            <a:ext cx="4282984" cy="3511943"/>
          </a:xfrm>
        </p:spPr>
        <p:txBody>
          <a:bodyPr anchor="ctr">
            <a:normAutofit/>
          </a:bodyPr>
          <a:lstStyle/>
          <a:p>
            <a:r>
              <a:rPr lang="en-US" sz="1800"/>
              <a:t>Is there an area of the game (Off-the-tee, putting, etc.) that Winners tend to excel at over non-winners?</a:t>
            </a:r>
          </a:p>
          <a:p>
            <a:pPr marL="0" indent="0">
              <a:buNone/>
            </a:pPr>
            <a:endParaRPr lang="en-US" sz="1800"/>
          </a:p>
          <a:p>
            <a:r>
              <a:rPr lang="en-US" sz="1800"/>
              <a:t>Are there variables within those key areas of the game that correlate to strokes gained that we can use to build a predictive model?</a:t>
            </a:r>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03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63C3-8764-4A8B-B85A-60DDC2CB163D}"/>
              </a:ext>
            </a:extLst>
          </p:cNvPr>
          <p:cNvSpPr>
            <a:spLocks noGrp="1"/>
          </p:cNvSpPr>
          <p:nvPr>
            <p:ph type="title"/>
          </p:nvPr>
        </p:nvSpPr>
        <p:spPr>
          <a:xfrm>
            <a:off x="1653363" y="365760"/>
            <a:ext cx="9367203" cy="1188720"/>
          </a:xfrm>
        </p:spPr>
        <p:txBody>
          <a:bodyPr>
            <a:normAutofit/>
          </a:bodyPr>
          <a:lstStyle/>
          <a:p>
            <a:r>
              <a:rPr lang="en-US"/>
              <a:t>Process</a:t>
            </a:r>
            <a:endParaRPr lang="en-US" dirty="0"/>
          </a:p>
        </p:txBody>
      </p:sp>
      <p:sp>
        <p:nvSpPr>
          <p:cNvPr id="19"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C39D93-DA9B-4888-B266-CF50F89C5CDA}"/>
              </a:ext>
            </a:extLst>
          </p:cNvPr>
          <p:cNvSpPr>
            <a:spLocks noGrp="1"/>
          </p:cNvSpPr>
          <p:nvPr>
            <p:ph idx="1"/>
          </p:nvPr>
        </p:nvSpPr>
        <p:spPr>
          <a:xfrm>
            <a:off x="1653363" y="2176272"/>
            <a:ext cx="9367204" cy="4041648"/>
          </a:xfrm>
        </p:spPr>
        <p:txBody>
          <a:bodyPr anchor="t">
            <a:normAutofit/>
          </a:bodyPr>
          <a:lstStyle/>
          <a:p>
            <a:pPr marL="494100" lvl="0" indent="-457200">
              <a:buAutoNum type="arabicPeriod"/>
            </a:pPr>
            <a:r>
              <a:rPr lang="en-US" sz="1900" dirty="0"/>
              <a:t>Label Top 10 golfers from each years Masters tournament.</a:t>
            </a:r>
          </a:p>
          <a:p>
            <a:pPr marL="494100" lvl="0" indent="-457200">
              <a:buAutoNum type="arabicPeriod"/>
            </a:pPr>
            <a:r>
              <a:rPr lang="en-US" sz="1900" dirty="0"/>
              <a:t>Create k-means clusters for all players based off strokes gained in four key categories:</a:t>
            </a:r>
          </a:p>
          <a:p>
            <a:pPr marL="1408500" lvl="2" indent="-457200">
              <a:buFont typeface="Arial" panose="020B0604020202020204" pitchFamily="34" charset="0"/>
              <a:buAutoNum type="arabicPeriod"/>
            </a:pPr>
            <a:r>
              <a:rPr lang="en-US" sz="1900" dirty="0"/>
              <a:t>Off-the-Tee</a:t>
            </a:r>
          </a:p>
          <a:p>
            <a:pPr marL="1408500" lvl="2" indent="-457200">
              <a:buAutoNum type="arabicPeriod"/>
            </a:pPr>
            <a:r>
              <a:rPr lang="en-US" sz="1900" dirty="0"/>
              <a:t>Approach-the-Green</a:t>
            </a:r>
          </a:p>
          <a:p>
            <a:pPr marL="1408500" lvl="2" indent="-457200">
              <a:buAutoNum type="arabicPeriod"/>
            </a:pPr>
            <a:r>
              <a:rPr lang="en-US" sz="1900" dirty="0"/>
              <a:t>Around-the-Green</a:t>
            </a:r>
          </a:p>
          <a:p>
            <a:pPr marL="1408500" lvl="2" indent="-457200">
              <a:buAutoNum type="arabicPeriod"/>
            </a:pPr>
            <a:r>
              <a:rPr lang="en-US" sz="1900" dirty="0"/>
              <a:t>Putting</a:t>
            </a:r>
          </a:p>
          <a:p>
            <a:pPr marL="494100" lvl="0" indent="-457200">
              <a:buAutoNum type="arabicPeriod"/>
            </a:pPr>
            <a:r>
              <a:rPr lang="en-US" sz="1900" dirty="0"/>
              <a:t>Observe what group Masters winners were in and what key categories they excelled in vs. non-winners.</a:t>
            </a:r>
          </a:p>
          <a:p>
            <a:pPr marL="494100" indent="-457200">
              <a:buFont typeface="Wingdings 2" charset="2"/>
              <a:buAutoNum type="arabicPeriod"/>
            </a:pPr>
            <a:r>
              <a:rPr lang="en-US" sz="1900" dirty="0"/>
              <a:t>Test sub-variables within key categories for correlation to strokes gained.</a:t>
            </a:r>
          </a:p>
          <a:p>
            <a:pPr marL="494100" indent="-457200">
              <a:buFont typeface="Wingdings 2" charset="2"/>
              <a:buAutoNum type="arabicPeriod"/>
            </a:pPr>
            <a:r>
              <a:rPr lang="en-US" sz="1900" dirty="0"/>
              <a:t>Future – build a model of 15-20 features to predict a player’s                   total score/Top 10 probability in a future Masters Tournament.</a:t>
            </a:r>
          </a:p>
        </p:txBody>
      </p:sp>
      <p:pic>
        <p:nvPicPr>
          <p:cNvPr id="5" name="Graphic 4" descr="Golf Flag In Hole">
            <a:extLst>
              <a:ext uri="{FF2B5EF4-FFF2-40B4-BE49-F238E27FC236}">
                <a16:creationId xmlns:a16="http://schemas.microsoft.com/office/drawing/2014/main" id="{57E6AC26-E4AE-4C4A-BD71-4A806EFB0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2725" y="534924"/>
            <a:ext cx="914400" cy="914400"/>
          </a:xfrm>
          <a:prstGeom prst="rect">
            <a:avLst/>
          </a:prstGeom>
        </p:spPr>
      </p:pic>
    </p:spTree>
    <p:extLst>
      <p:ext uri="{BB962C8B-B14F-4D97-AF65-F5344CB8AC3E}">
        <p14:creationId xmlns:p14="http://schemas.microsoft.com/office/powerpoint/2010/main" val="27751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D2CC-282A-4E74-8E99-4880A1E916E4}"/>
              </a:ext>
            </a:extLst>
          </p:cNvPr>
          <p:cNvSpPr>
            <a:spLocks noGrp="1"/>
          </p:cNvSpPr>
          <p:nvPr>
            <p:ph type="title"/>
          </p:nvPr>
        </p:nvSpPr>
        <p:spPr>
          <a:ln w="28575">
            <a:solidFill>
              <a:schemeClr val="accent4">
                <a:lumMod val="60000"/>
                <a:lumOff val="40000"/>
              </a:schemeClr>
            </a:solidFill>
          </a:ln>
        </p:spPr>
        <p:txBody>
          <a:bodyPr/>
          <a:lstStyle/>
          <a:p>
            <a:r>
              <a:rPr lang="en-US" dirty="0"/>
              <a:t>K-Means Cluster</a:t>
            </a:r>
          </a:p>
        </p:txBody>
      </p:sp>
      <p:pic>
        <p:nvPicPr>
          <p:cNvPr id="1026" name="Picture 2">
            <a:extLst>
              <a:ext uri="{FF2B5EF4-FFF2-40B4-BE49-F238E27FC236}">
                <a16:creationId xmlns:a16="http://schemas.microsoft.com/office/drawing/2014/main" id="{FD9DC815-9A62-4E65-A969-80E565EBF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38303"/>
            <a:ext cx="5026210" cy="3493035"/>
          </a:xfrm>
          <a:prstGeom prst="rect">
            <a:avLst/>
          </a:prstGeom>
          <a:noFill/>
          <a:ln>
            <a:solidFill>
              <a:schemeClr val="tx1">
                <a:lumMod val="65000"/>
                <a:lumOff val="3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6CC129-3061-484F-ACDC-CC5F6C18F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43" y="2238304"/>
            <a:ext cx="5026210" cy="3493035"/>
          </a:xfrm>
          <a:prstGeom prst="rect">
            <a:avLst/>
          </a:prstGeom>
          <a:noFill/>
          <a:ln>
            <a:solidFill>
              <a:schemeClr val="tx1">
                <a:lumMod val="65000"/>
                <a:lumOff val="35000"/>
              </a:schemeClr>
            </a:solidFill>
          </a:ln>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4AA7129-7B93-48F2-8D53-0BDDE80E2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8159"/>
            <a:ext cx="5026210" cy="349303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AC4A517F-F516-4763-BEE0-17F9E3BE0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43" y="2208159"/>
            <a:ext cx="5026210" cy="349303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5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8" name="Straight Connector 17">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5D2CC-282A-4E74-8E99-4880A1E916E4}"/>
              </a:ext>
            </a:extLst>
          </p:cNvPr>
          <p:cNvSpPr>
            <a:spLocks noGrp="1"/>
          </p:cNvSpPr>
          <p:nvPr>
            <p:ph type="title"/>
          </p:nvPr>
        </p:nvSpPr>
        <p:spPr>
          <a:xfrm>
            <a:off x="502289" y="5785399"/>
            <a:ext cx="9412153" cy="929750"/>
          </a:xfrm>
        </p:spPr>
        <p:txBody>
          <a:bodyPr vert="horz" lIns="91440" tIns="45720" rIns="91440" bIns="45720" rtlCol="0" anchor="b">
            <a:normAutofit/>
          </a:bodyPr>
          <a:lstStyle/>
          <a:p>
            <a:pPr algn="ctr"/>
            <a:r>
              <a:rPr lang="en-US" sz="5200" dirty="0"/>
              <a:t>K-Means – Centers and Optimal K</a:t>
            </a:r>
          </a:p>
        </p:txBody>
      </p:sp>
      <p:pic>
        <p:nvPicPr>
          <p:cNvPr id="9" name="Picture 8">
            <a:extLst>
              <a:ext uri="{FF2B5EF4-FFF2-40B4-BE49-F238E27FC236}">
                <a16:creationId xmlns:a16="http://schemas.microsoft.com/office/drawing/2014/main" id="{78F8788A-F6B2-4562-93DF-39710860B863}"/>
              </a:ext>
            </a:extLst>
          </p:cNvPr>
          <p:cNvPicPr>
            <a:picLocks noChangeAspect="1"/>
          </p:cNvPicPr>
          <p:nvPr/>
        </p:nvPicPr>
        <p:blipFill>
          <a:blip r:embed="rId2"/>
          <a:stretch>
            <a:fillRect/>
          </a:stretch>
        </p:blipFill>
        <p:spPr>
          <a:xfrm>
            <a:off x="155816" y="601150"/>
            <a:ext cx="6488265" cy="4509346"/>
          </a:xfrm>
          <a:prstGeom prst="rect">
            <a:avLst/>
          </a:prstGeom>
        </p:spPr>
      </p:pic>
      <p:pic>
        <p:nvPicPr>
          <p:cNvPr id="10" name="Picture 9">
            <a:extLst>
              <a:ext uri="{FF2B5EF4-FFF2-40B4-BE49-F238E27FC236}">
                <a16:creationId xmlns:a16="http://schemas.microsoft.com/office/drawing/2014/main" id="{1F7314C2-EB3E-406F-85AD-8F0C72A8B829}"/>
              </a:ext>
            </a:extLst>
          </p:cNvPr>
          <p:cNvPicPr>
            <a:picLocks noChangeAspect="1"/>
          </p:cNvPicPr>
          <p:nvPr/>
        </p:nvPicPr>
        <p:blipFill>
          <a:blip r:embed="rId3"/>
          <a:stretch>
            <a:fillRect/>
          </a:stretch>
        </p:blipFill>
        <p:spPr>
          <a:xfrm>
            <a:off x="6734898" y="1006999"/>
            <a:ext cx="5301286" cy="3697647"/>
          </a:xfrm>
          <a:prstGeom prst="rect">
            <a:avLst/>
          </a:prstGeom>
        </p:spPr>
      </p:pic>
      <p:pic>
        <p:nvPicPr>
          <p:cNvPr id="4" name="Graphic 3" descr="Golf Flag In Hole">
            <a:extLst>
              <a:ext uri="{FF2B5EF4-FFF2-40B4-BE49-F238E27FC236}">
                <a16:creationId xmlns:a16="http://schemas.microsoft.com/office/drawing/2014/main" id="{5024B4B2-CDBD-476F-822A-B1BB3329D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3610" y="5785399"/>
            <a:ext cx="871926" cy="871926"/>
          </a:xfrm>
          <a:prstGeom prst="rect">
            <a:avLst/>
          </a:prstGeom>
        </p:spPr>
      </p:pic>
    </p:spTree>
    <p:extLst>
      <p:ext uri="{BB962C8B-B14F-4D97-AF65-F5344CB8AC3E}">
        <p14:creationId xmlns:p14="http://schemas.microsoft.com/office/powerpoint/2010/main" val="2511695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830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Helvetica Neue</vt:lpstr>
      <vt:lpstr>Wingdings 2</vt:lpstr>
      <vt:lpstr>Office Theme</vt:lpstr>
      <vt:lpstr>Machine Learning &amp;  The PGAs Masters Tournament</vt:lpstr>
      <vt:lpstr>Goal</vt:lpstr>
      <vt:lpstr>Data</vt:lpstr>
      <vt:lpstr>How is Golf Played?</vt:lpstr>
      <vt:lpstr>Dependent Variable – Strokes Gained</vt:lpstr>
      <vt:lpstr>Strokes Gained - Analysis</vt:lpstr>
      <vt:lpstr>Process</vt:lpstr>
      <vt:lpstr>K-Means Cluster</vt:lpstr>
      <vt:lpstr>K-Means – Centers and Optimal K</vt:lpstr>
      <vt:lpstr>Masters Top Performers Analysis</vt:lpstr>
      <vt:lpstr>Off-the-Tee: Distance or Accuracy?</vt:lpstr>
      <vt:lpstr>Approach-the-Green: Go for it or lay up?</vt:lpstr>
      <vt:lpstr>Putting: Aggressive vs. Risk Averse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The PGAs Masters Tournament</dc:title>
  <dc:creator>krissy santucci</dc:creator>
  <cp:lastModifiedBy>krissy santucci</cp:lastModifiedBy>
  <cp:revision>2</cp:revision>
  <dcterms:created xsi:type="dcterms:W3CDTF">2020-05-20T18:36:04Z</dcterms:created>
  <dcterms:modified xsi:type="dcterms:W3CDTF">2020-05-20T22:17:48Z</dcterms:modified>
</cp:coreProperties>
</file>