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85" r:id="rId4"/>
    <p:sldId id="262" r:id="rId5"/>
    <p:sldId id="266" r:id="rId6"/>
    <p:sldId id="284" r:id="rId7"/>
    <p:sldId id="282" r:id="rId8"/>
    <p:sldId id="269" r:id="rId9"/>
    <p:sldId id="270" r:id="rId10"/>
    <p:sldId id="268" r:id="rId11"/>
    <p:sldId id="263" r:id="rId12"/>
    <p:sldId id="267" r:id="rId13"/>
    <p:sldId id="264" r:id="rId14"/>
    <p:sldId id="265" r:id="rId15"/>
    <p:sldId id="272" r:id="rId16"/>
    <p:sldId id="271" r:id="rId17"/>
    <p:sldId id="276" r:id="rId18"/>
    <p:sldId id="277" r:id="rId19"/>
    <p:sldId id="273" r:id="rId20"/>
    <p:sldId id="274" r:id="rId21"/>
    <p:sldId id="278" r:id="rId22"/>
    <p:sldId id="275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47CA28-9956-4D08-AADE-DB9A262B3A2A}">
          <p14:sldIdLst>
            <p14:sldId id="257"/>
            <p14:sldId id="261"/>
            <p14:sldId id="285"/>
            <p14:sldId id="262"/>
            <p14:sldId id="266"/>
            <p14:sldId id="284"/>
            <p14:sldId id="282"/>
            <p14:sldId id="269"/>
            <p14:sldId id="270"/>
          </p14:sldIdLst>
        </p14:section>
        <p14:section name="Assignee Types" id="{49C3D918-B53D-4DB2-8600-5DF2643A8DE8}">
          <p14:sldIdLst>
            <p14:sldId id="268"/>
            <p14:sldId id="263"/>
            <p14:sldId id="267"/>
            <p14:sldId id="264"/>
            <p14:sldId id="265"/>
          </p14:sldIdLst>
        </p14:section>
        <p14:section name="Patent Catagories" id="{15AAD068-FC63-4027-8D8F-35478AD26D62}">
          <p14:sldIdLst>
            <p14:sldId id="272"/>
            <p14:sldId id="271"/>
            <p14:sldId id="276"/>
            <p14:sldId id="277"/>
          </p14:sldIdLst>
        </p14:section>
        <p14:section name="Location of Origin" id="{20CD87A7-86B6-4227-A0BD-6CC6BDCD1F26}">
          <p14:sldIdLst>
            <p14:sldId id="273"/>
            <p14:sldId id="274"/>
            <p14:sldId id="278"/>
            <p14:sldId id="275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6600"/>
    <a:srgbClr val="57903F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663517944839878E-3"/>
          <c:y val="1.8712194051197156E-2"/>
          <c:w val="0.98899804752712561"/>
          <c:h val="0.8934993108089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Patents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28575" cap="rnd"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accent4"/>
                </a:outerShdw>
              </a:effectLst>
            </c:spPr>
            <c:trendlineType val="linear"/>
            <c:dispRSqr val="0"/>
            <c:dispEq val="0"/>
          </c:trendline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176192</c:v>
                </c:pt>
                <c:pt idx="1">
                  <c:v>184172</c:v>
                </c:pt>
                <c:pt idx="2">
                  <c:v>184494</c:v>
                </c:pt>
                <c:pt idx="3">
                  <c:v>190865</c:v>
                </c:pt>
                <c:pt idx="4">
                  <c:v>181413</c:v>
                </c:pt>
                <c:pt idx="5">
                  <c:v>157829</c:v>
                </c:pt>
                <c:pt idx="6">
                  <c:v>196489</c:v>
                </c:pt>
                <c:pt idx="7">
                  <c:v>182978</c:v>
                </c:pt>
                <c:pt idx="8">
                  <c:v>188726</c:v>
                </c:pt>
                <c:pt idx="9">
                  <c:v>192052</c:v>
                </c:pt>
                <c:pt idx="10">
                  <c:v>244599</c:v>
                </c:pt>
                <c:pt idx="11">
                  <c:v>248101</c:v>
                </c:pt>
                <c:pt idx="12">
                  <c:v>277285</c:v>
                </c:pt>
                <c:pt idx="13">
                  <c:v>303658</c:v>
                </c:pt>
                <c:pt idx="14">
                  <c:v>334079</c:v>
                </c:pt>
                <c:pt idx="15">
                  <c:v>326969</c:v>
                </c:pt>
                <c:pt idx="16">
                  <c:v>334674</c:v>
                </c:pt>
                <c:pt idx="17">
                  <c:v>352587</c:v>
                </c:pt>
                <c:pt idx="18">
                  <c:v>341104</c:v>
                </c:pt>
                <c:pt idx="19">
                  <c:v>300386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B-427B-B36E-39475D8D59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upDownBars>
          <c:gapWidth val="199"/>
          <c:upBars>
            <c:spPr>
              <a:solidFill>
                <a:schemeClr val="lt1">
                  <a:lumMod val="95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35000"/>
                  <a:lumOff val="65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downBars>
        </c:upDownBars>
        <c:smooth val="0"/>
        <c:axId val="1545296352"/>
        <c:axId val="1544528656"/>
      </c:lineChart>
      <c:catAx>
        <c:axId val="154529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528656"/>
        <c:crosses val="autoZero"/>
        <c:auto val="1"/>
        <c:lblAlgn val="ctr"/>
        <c:lblOffset val="100"/>
        <c:noMultiLvlLbl val="0"/>
      </c:catAx>
      <c:valAx>
        <c:axId val="1544528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5296352"/>
        <c:crosses val="autoZero"/>
        <c:crossBetween val="between"/>
      </c:valAx>
      <c:sp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Who is submitting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Where are they from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are they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inventing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We</a:t>
          </a:r>
          <a:r>
            <a:rPr lang="en-US" sz="2800" baseline="0" dirty="0"/>
            <a:t> were wondering if the boom in technological advancement in our society would reflect in the types of patents being granted. </a:t>
          </a:r>
          <a:endParaRPr lang="en-US" sz="2800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 custScaleX="118285" custScaleY="117105"/>
      <dgm:spPr>
        <a:solidFill>
          <a:schemeClr val="accent4"/>
        </a:solidFill>
      </dgm:spPr>
    </dgm:pt>
    <dgm:pt modelId="{7C175B98-93F4-4D7C-BB95-1514AB879CD5}" type="pres">
      <dgm:prSet presAssocID="{40FC4FFE-8987-4A26-B7F4-8A516F18ADAE}" presName="iconRect" presStyleLbl="node1" presStyleIdx="0" presStyleCnt="1" custScaleX="122587" custScaleY="1150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 custScaleX="281541" custScaleY="120483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200" dirty="0" err="1"/>
            <a:t>Api</a:t>
          </a:r>
          <a:endParaRPr lang="en-US" sz="3200" dirty="0"/>
        </a:p>
        <a:p>
          <a:pPr>
            <a:lnSpc>
              <a:spcPct val="100000"/>
            </a:lnSpc>
            <a:defRPr cap="all"/>
          </a:pPr>
          <a:r>
            <a:rPr lang="en-US" sz="2800" dirty="0"/>
            <a:t>https://developer.uspto.gov/api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 custScaleX="118285" custScaleY="117105"/>
      <dgm:spPr/>
    </dgm:pt>
    <dgm:pt modelId="{7C175B98-93F4-4D7C-BB95-1514AB879CD5}" type="pres">
      <dgm:prSet presAssocID="{40FC4FFE-8987-4A26-B7F4-8A516F18ADAE}" presName="iconRect" presStyleLbl="node1" presStyleIdx="0" presStyleCnt="1" custScaleX="122587" custScaleY="1150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 custScaleX="217439" custScaleY="125624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company:</a:t>
          </a:r>
        </a:p>
        <a:p>
          <a:pPr>
            <a:lnSpc>
              <a:spcPct val="100000"/>
            </a:lnSpc>
            <a:defRPr cap="all"/>
          </a:pPr>
          <a:r>
            <a:rPr lang="en-US" dirty="0" err="1"/>
            <a:t>ibm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Country: United states and japan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Computer and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communication patents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90001CA-7642-4A36-8636-1BBF19DA0F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city: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Tokyo</a:t>
          </a:r>
        </a:p>
      </dgm:t>
    </dgm:pt>
    <dgm:pt modelId="{52124844-E190-4420-A64D-C656689BC3DC}" type="parTrans" cxnId="{48F826F6-0143-4362-A6AF-AAFC9F61E7FC}">
      <dgm:prSet/>
      <dgm:spPr/>
      <dgm:t>
        <a:bodyPr/>
        <a:lstStyle/>
        <a:p>
          <a:endParaRPr lang="en-US"/>
        </a:p>
      </dgm:t>
    </dgm:pt>
    <dgm:pt modelId="{EF732AE6-0C2A-4EEF-8818-8144252F3039}" type="sibTrans" cxnId="{48F826F6-0143-4362-A6AF-AAFC9F61E7FC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 custLinFactNeighborX="53456" custLinFactNeighborY="7054"/>
      <dgm:spPr/>
    </dgm:pt>
    <dgm:pt modelId="{7C175B98-93F4-4D7C-BB95-1514AB879CD5}" type="pres">
      <dgm:prSet presAssocID="{40FC4FFE-8987-4A26-B7F4-8A516F18ADAE}" presName="iconRect" presStyleLbl="node1" presStyleIdx="0" presStyleCnt="4" custLinFactNeighborX="93546" custLinFactNeighborY="9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69141" custLinFactNeighborX="68949" custLinFactNeighborY="-3452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 custLinFactNeighborX="18670" custLinFactNeighborY="8515"/>
      <dgm:spPr/>
    </dgm:pt>
    <dgm:pt modelId="{DB4CA7C4-FCA1-4127-B20A-2A5C031A3CF4}" type="pres">
      <dgm:prSet presAssocID="{49225C73-1633-42F1-AB3B-7CB183E5F8B8}" presName="iconRect" presStyleLbl="node1" presStyleIdx="1" presStyleCnt="4" custLinFactNeighborX="33859" custLinFactNeighborY="1082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67846" custLinFactNeighborX="9335" custLinFactNeighborY="-2430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 custLinFactX="31121" custLinFactNeighborX="100000" custLinFactNeighborY="474"/>
      <dgm:spPr/>
    </dgm:pt>
    <dgm:pt modelId="{39509775-983E-4110-B989-EE2CD6514BE0}" type="pres">
      <dgm:prSet presAssocID="{1C383F32-22E8-4F62-A3E0-BDC3D5F48992}" presName="iconRect" presStyleLbl="node1" presStyleIdx="2" presStyleCnt="4" custAng="0" custScaleX="70668" custScaleY="117909" custLinFactX="100000" custLinFactNeighborX="130987" custLinFactNeighborY="-4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 custScaleY="87439" custLinFactNeighborX="-8930" custLinFactNeighborY="-42237">
        <dgm:presLayoutVars>
          <dgm:chMax val="1"/>
          <dgm:chPref val="1"/>
        </dgm:presLayoutVars>
      </dgm:prSet>
      <dgm:spPr/>
    </dgm:pt>
    <dgm:pt modelId="{F1B883D0-0B02-4EF2-9A26-4EB3BD2034A2}" type="pres">
      <dgm:prSet presAssocID="{8500F72A-2C6D-4FDF-9C1D-CA691380EB0B}" presName="sibTrans" presStyleCnt="0"/>
      <dgm:spPr/>
    </dgm:pt>
    <dgm:pt modelId="{C63FAA35-1286-42DB-B13E-40EE1E830683}" type="pres">
      <dgm:prSet presAssocID="{A90001CA-7642-4A36-8636-1BBF19DA0F98}" presName="compNode" presStyleCnt="0"/>
      <dgm:spPr/>
    </dgm:pt>
    <dgm:pt modelId="{C1F6EC1C-E12A-40CF-BB6F-E6715F573759}" type="pres">
      <dgm:prSet presAssocID="{A90001CA-7642-4A36-8636-1BBF19DA0F98}" presName="iconBgRect" presStyleLbl="bgShp" presStyleIdx="3" presStyleCnt="4" custLinFactX="-100000" custLinFactNeighborX="-107923" custLinFactNeighborY="1646"/>
      <dgm:spPr>
        <a:solidFill>
          <a:schemeClr val="accent6"/>
        </a:solidFill>
      </dgm:spPr>
    </dgm:pt>
    <dgm:pt modelId="{EF4EF754-6BAA-4109-9C7F-14D910246E99}" type="pres">
      <dgm:prSet presAssocID="{A90001CA-7642-4A36-8636-1BBF19DA0F98}" presName="iconRect" presStyleLbl="node1" presStyleIdx="3" presStyleCnt="4" custLinFactX="-164265" custLinFactNeighborX="-200000" custLinFactNeighborY="246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7AB8582-E209-4569-B613-79F450A1F451}" type="pres">
      <dgm:prSet presAssocID="{A90001CA-7642-4A36-8636-1BBF19DA0F98}" presName="spaceRect" presStyleCnt="0"/>
      <dgm:spPr/>
    </dgm:pt>
    <dgm:pt modelId="{D7AFFCF2-A303-4396-92D2-4AD20C735A4A}" type="pres">
      <dgm:prSet presAssocID="{A90001CA-7642-4A36-8636-1BBF19DA0F98}" presName="textRect" presStyleLbl="revTx" presStyleIdx="3" presStyleCnt="4" custScaleX="68446" custScaleY="85244" custLinFactNeighborX="-37231" custLinFactNeighborY="-4365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47134DC9-E6CC-4FFB-A6CA-39C330041DE8}" type="presOf" srcId="{A90001CA-7642-4A36-8636-1BBF19DA0F98}" destId="{D7AFFCF2-A303-4396-92D2-4AD20C735A4A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48F826F6-0143-4362-A6AF-AAFC9F61E7FC}" srcId="{01A66772-F185-4D58-B8BB-E9370D7A7A2B}" destId="{A90001CA-7642-4A36-8636-1BBF19DA0F98}" srcOrd="3" destOrd="0" parTransId="{52124844-E190-4420-A64D-C656689BC3DC}" sibTransId="{EF732AE6-0C2A-4EEF-8818-8144252F3039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FDF4E958-103C-4460-AB06-646DC1AA2CE2}" type="presParOf" srcId="{50B3CE7C-E10B-4E23-BD93-03664997C932}" destId="{F1B883D0-0B02-4EF2-9A26-4EB3BD2034A2}" srcOrd="5" destOrd="0" presId="urn:microsoft.com/office/officeart/2018/5/layout/IconCircleLabelList"/>
    <dgm:cxn modelId="{60DBD848-63FF-4DC1-AC0B-B2BDA8C534DC}" type="presParOf" srcId="{50B3CE7C-E10B-4E23-BD93-03664997C932}" destId="{C63FAA35-1286-42DB-B13E-40EE1E830683}" srcOrd="6" destOrd="0" presId="urn:microsoft.com/office/officeart/2018/5/layout/IconCircleLabelList"/>
    <dgm:cxn modelId="{E109C1E0-102D-4A88-BE2A-BC3124CC3C30}" type="presParOf" srcId="{C63FAA35-1286-42DB-B13E-40EE1E830683}" destId="{C1F6EC1C-E12A-40CF-BB6F-E6715F573759}" srcOrd="0" destOrd="0" presId="urn:microsoft.com/office/officeart/2018/5/layout/IconCircleLabelList"/>
    <dgm:cxn modelId="{290DFFD4-4645-4BF2-886E-5CC483C58B8D}" type="presParOf" srcId="{C63FAA35-1286-42DB-B13E-40EE1E830683}" destId="{EF4EF754-6BAA-4109-9C7F-14D910246E99}" srcOrd="1" destOrd="0" presId="urn:microsoft.com/office/officeart/2018/5/layout/IconCircleLabelList"/>
    <dgm:cxn modelId="{928A1187-2564-43E6-B15D-47E2FF655FBC}" type="presParOf" srcId="{C63FAA35-1286-42DB-B13E-40EE1E830683}" destId="{F7AB8582-E209-4569-B613-79F450A1F451}" srcOrd="2" destOrd="0" presId="urn:microsoft.com/office/officeart/2018/5/layout/IconCircleLabelList"/>
    <dgm:cxn modelId="{10D35763-0F01-4CE6-8434-9532AD5297BC}" type="presParOf" srcId="{C63FAA35-1286-42DB-B13E-40EE1E830683}" destId="{D7AFFCF2-A303-4396-92D2-4AD20C735A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3251" y="33307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0813" y="72063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1907" y="271807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Who is submitting </a:t>
          </a:r>
        </a:p>
      </dsp:txBody>
      <dsp:txXfrm>
        <a:off x="31907" y="2718070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6219" y="33307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3782" y="72063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4876" y="271807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Where are they from </a:t>
          </a:r>
        </a:p>
      </dsp:txBody>
      <dsp:txXfrm>
        <a:off x="3534876" y="2718070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19188" y="333070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06751" y="72063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37844" y="271807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What are they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inventing</a:t>
          </a:r>
        </a:p>
      </dsp:txBody>
      <dsp:txXfrm>
        <a:off x="7037844" y="271807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03612" y="94044"/>
          <a:ext cx="2597538" cy="2494443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430083" y="638461"/>
          <a:ext cx="1544596" cy="1405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34643" y="2930502"/>
          <a:ext cx="10135476" cy="163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We</a:t>
          </a:r>
          <a:r>
            <a:rPr lang="en-US" sz="2800" kern="1200" baseline="0" dirty="0"/>
            <a:t> were wondering if the boom in technological advancement in our society would reflect in the types of patents being granted. </a:t>
          </a:r>
          <a:endParaRPr lang="en-US" sz="2800" kern="1200" dirty="0"/>
        </a:p>
      </dsp:txBody>
      <dsp:txXfrm>
        <a:off x="134643" y="2930502"/>
        <a:ext cx="10135476" cy="1638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03612" y="185311"/>
          <a:ext cx="2597538" cy="249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430083" y="729710"/>
          <a:ext cx="1544596" cy="1405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88480" y="3012411"/>
          <a:ext cx="7827804" cy="145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Api</a:t>
          </a:r>
          <a:endParaRPr lang="en-US" sz="32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https://developer.uspto.gov/api</a:t>
          </a:r>
        </a:p>
      </dsp:txBody>
      <dsp:txXfrm>
        <a:off x="1288480" y="3012411"/>
        <a:ext cx="7827804" cy="1456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441933" y="790980"/>
          <a:ext cx="1255284" cy="12552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712189" y="1039038"/>
          <a:ext cx="720245" cy="720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570178" y="2100135"/>
          <a:ext cx="9837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Top company: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ibm</a:t>
          </a:r>
          <a:endParaRPr lang="en-US" sz="1200" kern="1200" dirty="0"/>
        </a:p>
      </dsp:txBody>
      <dsp:txXfrm>
        <a:off x="1570178" y="2100135"/>
        <a:ext cx="983747" cy="720000"/>
      </dsp:txXfrm>
    </dsp:sp>
    <dsp:sp modelId="{BCD8CDD9-0C56-4401-ADB1-8B48DAB2C96F}">
      <dsp:nvSpPr>
        <dsp:cNvPr id="0" name=""/>
        <dsp:cNvSpPr/>
      </dsp:nvSpPr>
      <dsp:spPr>
        <a:xfrm>
          <a:off x="3423237" y="809320"/>
          <a:ext cx="1255284" cy="1255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700262" y="1047912"/>
          <a:ext cx="720245" cy="720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10535" y="2173748"/>
          <a:ext cx="13961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Country: United states and japan</a:t>
          </a:r>
        </a:p>
      </dsp:txBody>
      <dsp:txXfrm>
        <a:off x="3310535" y="2173748"/>
        <a:ext cx="1396164" cy="720000"/>
      </dsp:txXfrm>
    </dsp:sp>
    <dsp:sp modelId="{FF93E135-77D6-48A0-8871-9BC93D705D06}">
      <dsp:nvSpPr>
        <dsp:cNvPr id="0" name=""/>
        <dsp:cNvSpPr/>
      </dsp:nvSpPr>
      <dsp:spPr>
        <a:xfrm>
          <a:off x="7252783" y="730992"/>
          <a:ext cx="1255284" cy="12552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643665" y="925143"/>
          <a:ext cx="508982" cy="849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021796" y="2112431"/>
          <a:ext cx="2057843" cy="62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Computer and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communication patents</a:t>
          </a:r>
        </a:p>
      </dsp:txBody>
      <dsp:txXfrm>
        <a:off x="5021796" y="2112431"/>
        <a:ext cx="2057843" cy="629560"/>
      </dsp:txXfrm>
    </dsp:sp>
    <dsp:sp modelId="{C1F6EC1C-E12A-40CF-BB6F-E6715F573759}">
      <dsp:nvSpPr>
        <dsp:cNvPr id="0" name=""/>
        <dsp:cNvSpPr/>
      </dsp:nvSpPr>
      <dsp:spPr>
        <a:xfrm>
          <a:off x="5414782" y="749655"/>
          <a:ext cx="1255284" cy="1255284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EF754-6BAA-4109-9C7F-14D910246E99}">
      <dsp:nvSpPr>
        <dsp:cNvPr id="0" name=""/>
        <dsp:cNvSpPr/>
      </dsp:nvSpPr>
      <dsp:spPr>
        <a:xfrm>
          <a:off x="5668726" y="1014274"/>
          <a:ext cx="720245" cy="7202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FCF2-A303-4396-92D2-4AD20C735A4A}">
      <dsp:nvSpPr>
        <dsp:cNvPr id="0" name=""/>
        <dsp:cNvSpPr/>
      </dsp:nvSpPr>
      <dsp:spPr>
        <a:xfrm>
          <a:off x="7182039" y="2114096"/>
          <a:ext cx="1408511" cy="613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Top city: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Tokyo</a:t>
          </a:r>
        </a:p>
      </dsp:txBody>
      <dsp:txXfrm>
        <a:off x="7182039" y="2114096"/>
        <a:ext cx="1408511" cy="613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" y="-47896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Patent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1" y="3796145"/>
            <a:ext cx="4947858" cy="7594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Schuyler Marin, Krissy Santucci,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Cody Sellers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24350" y="0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923" y="2051624"/>
            <a:ext cx="4903972" cy="13369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Assignee type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US AND FOREIGN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429000"/>
            <a:ext cx="5113799" cy="1453895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COMPANY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INDIVIDUAL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GOVERNMENT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B8B6C7E-408C-43F7-BAB4-37B1CAE0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642594"/>
            <a:ext cx="10565907" cy="644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kern="1200" cap="none" spc="0" baseline="0" dirty="0">
                <a:effectLst/>
                <a:latin typeface="+mj-lt"/>
                <a:ea typeface="+mn-ea"/>
                <a:cs typeface="+mn-cs"/>
              </a:rPr>
              <a:t>U.S. Companies vs. Foreign Companies</a:t>
            </a:r>
          </a:p>
        </p:txBody>
      </p:sp>
      <p:pic>
        <p:nvPicPr>
          <p:cNvPr id="29" name="Content Placeholder 28" descr="A close up of a map&#10;&#10;Description automatically generated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6" y="2130065"/>
            <a:ext cx="8528320" cy="4085341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519CE3-2E62-40F0-B5AD-231F4C72552C}"/>
              </a:ext>
            </a:extLst>
          </p:cNvPr>
          <p:cNvSpPr txBox="1"/>
          <p:nvPr/>
        </p:nvSpPr>
        <p:spPr>
          <a:xfrm>
            <a:off x="9507984" y="642594"/>
            <a:ext cx="2112179" cy="415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kern="1200" dirty="0">
                <a:latin typeface="+mn-lt"/>
                <a:ea typeface="+mn-ea"/>
                <a:cs typeface="+mn-cs"/>
              </a:rPr>
              <a:t>US and Foreign company patterns seem to be following a similar pattern in regards to patent counts for the last 20 years.</a:t>
            </a:r>
          </a:p>
        </p:txBody>
      </p:sp>
    </p:spTree>
    <p:extLst>
      <p:ext uri="{BB962C8B-B14F-4D97-AF65-F5344CB8AC3E}">
        <p14:creationId xmlns:p14="http://schemas.microsoft.com/office/powerpoint/2010/main" val="271567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4"/>
            <a:ext cx="12192000" cy="6858000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t="8276" r="4953"/>
          <a:stretch/>
        </p:blipFill>
        <p:spPr>
          <a:xfrm>
            <a:off x="511751" y="1572877"/>
            <a:ext cx="7831817" cy="4866341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390618"/>
            <a:ext cx="9854214" cy="115409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b="1" dirty="0"/>
              <a:t>Top 10</a:t>
            </a:r>
            <a:br>
              <a:rPr lang="en-US" b="1" dirty="0"/>
            </a:br>
            <a:r>
              <a:rPr lang="en-US" b="1" dirty="0"/>
              <a:t>Companies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519CE3-2E62-40F0-B5AD-231F4C72552C}"/>
              </a:ext>
            </a:extLst>
          </p:cNvPr>
          <p:cNvSpPr txBox="1"/>
          <p:nvPr/>
        </p:nvSpPr>
        <p:spPr>
          <a:xfrm>
            <a:off x="4288318" y="418781"/>
            <a:ext cx="7495309" cy="29546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International Business Machines Corporation	110266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Samsung Electronics Co., Ltd.			69310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57903F"/>
                </a:solidFill>
              </a:rPr>
              <a:t>Canon Kabushiki Kaisha				56945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Intel </a:t>
            </a:r>
            <a:r>
              <a:rPr lang="en-US" b="1" dirty="0">
                <a:ln w="0"/>
                <a:solidFill>
                  <a:srgbClr val="FFFF00"/>
                </a:solidFill>
              </a:rPr>
              <a:t>Corporation</a:t>
            </a:r>
            <a:r>
              <a:rPr lang="en-US" b="1" dirty="0">
                <a:solidFill>
                  <a:srgbClr val="FFFF00"/>
                </a:solidFill>
              </a:rPr>
              <a:t>					35001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Sony Corporation					33864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Kabushiki Kaisha Toshiba				33810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General Electric Company				29205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Hewlett-Packard Development Company, L.P.		28440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FF"/>
                </a:solidFill>
              </a:rPr>
              <a:t>Fujitsu Limited					27237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Seiko Epson Corporation				26768</a:t>
            </a:r>
          </a:p>
        </p:txBody>
      </p:sp>
    </p:spTree>
    <p:extLst>
      <p:ext uri="{BB962C8B-B14F-4D97-AF65-F5344CB8AC3E}">
        <p14:creationId xmlns:p14="http://schemas.microsoft.com/office/powerpoint/2010/main" val="244916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878F485-6BA3-4F7D-9A22-62429FCA0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8" y="642594"/>
            <a:ext cx="10201922" cy="779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+mj-lt"/>
                <a:ea typeface="+mn-ea"/>
                <a:cs typeface="+mn-cs"/>
              </a:rPr>
              <a:t>US Individuals vs. Foreign Individuals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9076" y="2064994"/>
            <a:ext cx="8510656" cy="3971640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519CE3-2E62-40F0-B5AD-231F4C72552C}"/>
              </a:ext>
            </a:extLst>
          </p:cNvPr>
          <p:cNvSpPr txBox="1"/>
          <p:nvPr/>
        </p:nvSpPr>
        <p:spPr>
          <a:xfrm>
            <a:off x="9445841" y="1504896"/>
            <a:ext cx="2147689" cy="2545918"/>
          </a:xfrm>
          <a:prstGeom prst="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 individuals file more patents than foreign </a:t>
            </a:r>
          </a:p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>
                <a:solidFill>
                  <a:schemeClr val="tx1"/>
                </a:solidFill>
              </a:rPr>
              <a:t>Both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following the </a:t>
            </a:r>
            <a:r>
              <a:rPr lang="en-US" b="1" dirty="0">
                <a:solidFill>
                  <a:schemeClr val="tx1"/>
                </a:solidFill>
              </a:rPr>
              <a:t>similar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trends over time.</a:t>
            </a:r>
          </a:p>
        </p:txBody>
      </p:sp>
    </p:spTree>
    <p:extLst>
      <p:ext uri="{BB962C8B-B14F-4D97-AF65-F5344CB8AC3E}">
        <p14:creationId xmlns:p14="http://schemas.microsoft.com/office/powerpoint/2010/main" val="36866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390618"/>
            <a:ext cx="9854214" cy="115409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US Government vs. Foreign Governments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t="9413" r="7825" b="5259"/>
          <a:stretch/>
        </p:blipFill>
        <p:spPr>
          <a:xfrm>
            <a:off x="751919" y="1884218"/>
            <a:ext cx="8510283" cy="407269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519CE3-2E62-40F0-B5AD-231F4C72552C}"/>
              </a:ext>
            </a:extLst>
          </p:cNvPr>
          <p:cNvSpPr txBox="1"/>
          <p:nvPr/>
        </p:nvSpPr>
        <p:spPr>
          <a:xfrm>
            <a:off x="9571208" y="1214852"/>
            <a:ext cx="21995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United States Government files more patents than foreign</a:t>
            </a:r>
          </a:p>
        </p:txBody>
      </p:sp>
    </p:spTree>
    <p:extLst>
      <p:ext uri="{BB962C8B-B14F-4D97-AF65-F5344CB8AC3E}">
        <p14:creationId xmlns:p14="http://schemas.microsoft.com/office/powerpoint/2010/main" val="202992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24350" y="0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44" y="2299018"/>
            <a:ext cx="4903972" cy="23298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Patent categories</a:t>
            </a:r>
          </a:p>
        </p:txBody>
      </p:sp>
    </p:spTree>
    <p:extLst>
      <p:ext uri="{BB962C8B-B14F-4D97-AF65-F5344CB8AC3E}">
        <p14:creationId xmlns:p14="http://schemas.microsoft.com/office/powerpoint/2010/main" val="39309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390618"/>
            <a:ext cx="9854214" cy="115409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Category Distribution of Patents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919" y="1934834"/>
            <a:ext cx="8896374" cy="4151641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6A4B0-319C-4048-9EFA-2283A51E5F54}"/>
              </a:ext>
            </a:extLst>
          </p:cNvPr>
          <p:cNvSpPr txBox="1"/>
          <p:nvPr/>
        </p:nvSpPr>
        <p:spPr>
          <a:xfrm>
            <a:off x="7376035" y="1431369"/>
            <a:ext cx="4158406" cy="1846659"/>
          </a:xfrm>
          <a:custGeom>
            <a:avLst/>
            <a:gdLst>
              <a:gd name="connsiteX0" fmla="*/ 0 w 4158406"/>
              <a:gd name="connsiteY0" fmla="*/ 0 h 1846659"/>
              <a:gd name="connsiteX1" fmla="*/ 510890 w 4158406"/>
              <a:gd name="connsiteY1" fmla="*/ 0 h 1846659"/>
              <a:gd name="connsiteX2" fmla="*/ 1104948 w 4158406"/>
              <a:gd name="connsiteY2" fmla="*/ 0 h 1846659"/>
              <a:gd name="connsiteX3" fmla="*/ 1615838 w 4158406"/>
              <a:gd name="connsiteY3" fmla="*/ 0 h 1846659"/>
              <a:gd name="connsiteX4" fmla="*/ 2293064 w 4158406"/>
              <a:gd name="connsiteY4" fmla="*/ 0 h 1846659"/>
              <a:gd name="connsiteX5" fmla="*/ 2762370 w 4158406"/>
              <a:gd name="connsiteY5" fmla="*/ 0 h 1846659"/>
              <a:gd name="connsiteX6" fmla="*/ 3231676 w 4158406"/>
              <a:gd name="connsiteY6" fmla="*/ 0 h 1846659"/>
              <a:gd name="connsiteX7" fmla="*/ 4158406 w 4158406"/>
              <a:gd name="connsiteY7" fmla="*/ 0 h 1846659"/>
              <a:gd name="connsiteX8" fmla="*/ 4158406 w 4158406"/>
              <a:gd name="connsiteY8" fmla="*/ 498598 h 1846659"/>
              <a:gd name="connsiteX9" fmla="*/ 4158406 w 4158406"/>
              <a:gd name="connsiteY9" fmla="*/ 997196 h 1846659"/>
              <a:gd name="connsiteX10" fmla="*/ 4158406 w 4158406"/>
              <a:gd name="connsiteY10" fmla="*/ 1403461 h 1846659"/>
              <a:gd name="connsiteX11" fmla="*/ 4158406 w 4158406"/>
              <a:gd name="connsiteY11" fmla="*/ 1846659 h 1846659"/>
              <a:gd name="connsiteX12" fmla="*/ 3647516 w 4158406"/>
              <a:gd name="connsiteY12" fmla="*/ 1846659 h 1846659"/>
              <a:gd name="connsiteX13" fmla="*/ 3136626 w 4158406"/>
              <a:gd name="connsiteY13" fmla="*/ 1846659 h 1846659"/>
              <a:gd name="connsiteX14" fmla="*/ 2500984 w 4158406"/>
              <a:gd name="connsiteY14" fmla="*/ 1846659 h 1846659"/>
              <a:gd name="connsiteX15" fmla="*/ 1948510 w 4158406"/>
              <a:gd name="connsiteY15" fmla="*/ 1846659 h 1846659"/>
              <a:gd name="connsiteX16" fmla="*/ 1271284 w 4158406"/>
              <a:gd name="connsiteY16" fmla="*/ 1846659 h 1846659"/>
              <a:gd name="connsiteX17" fmla="*/ 677226 w 4158406"/>
              <a:gd name="connsiteY17" fmla="*/ 1846659 h 1846659"/>
              <a:gd name="connsiteX18" fmla="*/ 0 w 4158406"/>
              <a:gd name="connsiteY18" fmla="*/ 1846659 h 1846659"/>
              <a:gd name="connsiteX19" fmla="*/ 0 w 4158406"/>
              <a:gd name="connsiteY19" fmla="*/ 1384994 h 1846659"/>
              <a:gd name="connsiteX20" fmla="*/ 0 w 4158406"/>
              <a:gd name="connsiteY20" fmla="*/ 923330 h 1846659"/>
              <a:gd name="connsiteX21" fmla="*/ 0 w 4158406"/>
              <a:gd name="connsiteY21" fmla="*/ 461665 h 1846659"/>
              <a:gd name="connsiteX22" fmla="*/ 0 w 4158406"/>
              <a:gd name="connsiteY22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58406" h="1846659" fill="none" extrusionOk="0">
                <a:moveTo>
                  <a:pt x="0" y="0"/>
                </a:moveTo>
                <a:cubicBezTo>
                  <a:pt x="160206" y="-56720"/>
                  <a:pt x="368240" y="27261"/>
                  <a:pt x="510890" y="0"/>
                </a:cubicBezTo>
                <a:cubicBezTo>
                  <a:pt x="653540" y="-27261"/>
                  <a:pt x="944730" y="10727"/>
                  <a:pt x="1104948" y="0"/>
                </a:cubicBezTo>
                <a:cubicBezTo>
                  <a:pt x="1265166" y="-10727"/>
                  <a:pt x="1455091" y="49611"/>
                  <a:pt x="1615838" y="0"/>
                </a:cubicBezTo>
                <a:cubicBezTo>
                  <a:pt x="1776585" y="-49611"/>
                  <a:pt x="1957428" y="35142"/>
                  <a:pt x="2293064" y="0"/>
                </a:cubicBezTo>
                <a:cubicBezTo>
                  <a:pt x="2628700" y="-35142"/>
                  <a:pt x="2624263" y="44589"/>
                  <a:pt x="2762370" y="0"/>
                </a:cubicBezTo>
                <a:cubicBezTo>
                  <a:pt x="2900477" y="-44589"/>
                  <a:pt x="3000100" y="54012"/>
                  <a:pt x="3231676" y="0"/>
                </a:cubicBezTo>
                <a:cubicBezTo>
                  <a:pt x="3463252" y="-54012"/>
                  <a:pt x="3936053" y="74700"/>
                  <a:pt x="4158406" y="0"/>
                </a:cubicBezTo>
                <a:cubicBezTo>
                  <a:pt x="4199408" y="213822"/>
                  <a:pt x="4121304" y="363574"/>
                  <a:pt x="4158406" y="498598"/>
                </a:cubicBezTo>
                <a:cubicBezTo>
                  <a:pt x="4195508" y="633622"/>
                  <a:pt x="4130115" y="834534"/>
                  <a:pt x="4158406" y="997196"/>
                </a:cubicBezTo>
                <a:cubicBezTo>
                  <a:pt x="4186697" y="1159858"/>
                  <a:pt x="4141171" y="1311318"/>
                  <a:pt x="4158406" y="1403461"/>
                </a:cubicBezTo>
                <a:cubicBezTo>
                  <a:pt x="4175641" y="1495604"/>
                  <a:pt x="4125591" y="1635028"/>
                  <a:pt x="4158406" y="1846659"/>
                </a:cubicBezTo>
                <a:cubicBezTo>
                  <a:pt x="3918356" y="1866887"/>
                  <a:pt x="3881503" y="1785521"/>
                  <a:pt x="3647516" y="1846659"/>
                </a:cubicBezTo>
                <a:cubicBezTo>
                  <a:pt x="3413529" y="1907797"/>
                  <a:pt x="3288653" y="1804097"/>
                  <a:pt x="3136626" y="1846659"/>
                </a:cubicBezTo>
                <a:cubicBezTo>
                  <a:pt x="2984599" y="1889221"/>
                  <a:pt x="2786732" y="1818457"/>
                  <a:pt x="2500984" y="1846659"/>
                </a:cubicBezTo>
                <a:cubicBezTo>
                  <a:pt x="2215236" y="1874861"/>
                  <a:pt x="2149344" y="1846491"/>
                  <a:pt x="1948510" y="1846659"/>
                </a:cubicBezTo>
                <a:cubicBezTo>
                  <a:pt x="1747676" y="1846827"/>
                  <a:pt x="1582563" y="1804326"/>
                  <a:pt x="1271284" y="1846659"/>
                </a:cubicBezTo>
                <a:cubicBezTo>
                  <a:pt x="960005" y="1888992"/>
                  <a:pt x="968795" y="1808840"/>
                  <a:pt x="677226" y="1846659"/>
                </a:cubicBezTo>
                <a:cubicBezTo>
                  <a:pt x="385657" y="1884478"/>
                  <a:pt x="187279" y="1817583"/>
                  <a:pt x="0" y="1846659"/>
                </a:cubicBezTo>
                <a:cubicBezTo>
                  <a:pt x="-37927" y="1740992"/>
                  <a:pt x="30531" y="1492781"/>
                  <a:pt x="0" y="1384994"/>
                </a:cubicBezTo>
                <a:cubicBezTo>
                  <a:pt x="-30531" y="1277208"/>
                  <a:pt x="46155" y="1051620"/>
                  <a:pt x="0" y="923330"/>
                </a:cubicBezTo>
                <a:cubicBezTo>
                  <a:pt x="-46155" y="795040"/>
                  <a:pt x="8769" y="636135"/>
                  <a:pt x="0" y="461665"/>
                </a:cubicBezTo>
                <a:cubicBezTo>
                  <a:pt x="-8769" y="287196"/>
                  <a:pt x="13250" y="152468"/>
                  <a:pt x="0" y="0"/>
                </a:cubicBezTo>
                <a:close/>
              </a:path>
              <a:path w="4158406" h="1846659" stroke="0" extrusionOk="0">
                <a:moveTo>
                  <a:pt x="0" y="0"/>
                </a:moveTo>
                <a:cubicBezTo>
                  <a:pt x="210125" y="-65139"/>
                  <a:pt x="452982" y="67509"/>
                  <a:pt x="635642" y="0"/>
                </a:cubicBezTo>
                <a:cubicBezTo>
                  <a:pt x="818302" y="-67509"/>
                  <a:pt x="990916" y="37779"/>
                  <a:pt x="1188116" y="0"/>
                </a:cubicBezTo>
                <a:cubicBezTo>
                  <a:pt x="1385316" y="-37779"/>
                  <a:pt x="1558209" y="43276"/>
                  <a:pt x="1657422" y="0"/>
                </a:cubicBezTo>
                <a:cubicBezTo>
                  <a:pt x="1756635" y="-43276"/>
                  <a:pt x="1988297" y="22229"/>
                  <a:pt x="2293064" y="0"/>
                </a:cubicBezTo>
                <a:cubicBezTo>
                  <a:pt x="2597831" y="-22229"/>
                  <a:pt x="2785595" y="56422"/>
                  <a:pt x="2970290" y="0"/>
                </a:cubicBezTo>
                <a:cubicBezTo>
                  <a:pt x="3154985" y="-56422"/>
                  <a:pt x="3266387" y="38487"/>
                  <a:pt x="3522764" y="0"/>
                </a:cubicBezTo>
                <a:cubicBezTo>
                  <a:pt x="3779141" y="-38487"/>
                  <a:pt x="3989974" y="5761"/>
                  <a:pt x="4158406" y="0"/>
                </a:cubicBezTo>
                <a:cubicBezTo>
                  <a:pt x="4211391" y="209999"/>
                  <a:pt x="4118217" y="340182"/>
                  <a:pt x="4158406" y="480131"/>
                </a:cubicBezTo>
                <a:cubicBezTo>
                  <a:pt x="4198595" y="620080"/>
                  <a:pt x="4104075" y="779664"/>
                  <a:pt x="4158406" y="978729"/>
                </a:cubicBezTo>
                <a:cubicBezTo>
                  <a:pt x="4212737" y="1177794"/>
                  <a:pt x="4058465" y="1436050"/>
                  <a:pt x="4158406" y="1846659"/>
                </a:cubicBezTo>
                <a:cubicBezTo>
                  <a:pt x="4005639" y="1893669"/>
                  <a:pt x="3826837" y="1831204"/>
                  <a:pt x="3522764" y="1846659"/>
                </a:cubicBezTo>
                <a:cubicBezTo>
                  <a:pt x="3218691" y="1862114"/>
                  <a:pt x="3196346" y="1826897"/>
                  <a:pt x="3011874" y="1846659"/>
                </a:cubicBezTo>
                <a:cubicBezTo>
                  <a:pt x="2827402" y="1866421"/>
                  <a:pt x="2604129" y="1822873"/>
                  <a:pt x="2500984" y="1846659"/>
                </a:cubicBezTo>
                <a:cubicBezTo>
                  <a:pt x="2397839" y="1870445"/>
                  <a:pt x="2105425" y="1800889"/>
                  <a:pt x="1823758" y="1846659"/>
                </a:cubicBezTo>
                <a:cubicBezTo>
                  <a:pt x="1542091" y="1892429"/>
                  <a:pt x="1492749" y="1787516"/>
                  <a:pt x="1229700" y="1846659"/>
                </a:cubicBezTo>
                <a:cubicBezTo>
                  <a:pt x="966651" y="1905802"/>
                  <a:pt x="845719" y="1814820"/>
                  <a:pt x="718810" y="1846659"/>
                </a:cubicBezTo>
                <a:cubicBezTo>
                  <a:pt x="591901" y="1878498"/>
                  <a:pt x="272213" y="1784297"/>
                  <a:pt x="0" y="1846659"/>
                </a:cubicBezTo>
                <a:cubicBezTo>
                  <a:pt x="-22568" y="1723140"/>
                  <a:pt x="17877" y="1503294"/>
                  <a:pt x="0" y="1403461"/>
                </a:cubicBezTo>
                <a:cubicBezTo>
                  <a:pt x="-17877" y="1303628"/>
                  <a:pt x="37324" y="1146702"/>
                  <a:pt x="0" y="941796"/>
                </a:cubicBezTo>
                <a:cubicBezTo>
                  <a:pt x="-37324" y="736891"/>
                  <a:pt x="49709" y="616411"/>
                  <a:pt x="0" y="498598"/>
                </a:cubicBezTo>
                <a:cubicBezTo>
                  <a:pt x="-49709" y="380785"/>
                  <a:pt x="43133" y="12226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3367582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Chemical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Computers/Communication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57903F"/>
                </a:solidFill>
              </a:rPr>
              <a:t>Drugs and Medical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Electrical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Mechanical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8281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90619"/>
            <a:ext cx="9900637" cy="6952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Categories Over Time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7669" r="7031" b="4352"/>
          <a:stretch/>
        </p:blipFill>
        <p:spPr>
          <a:xfrm>
            <a:off x="1095375" y="1252011"/>
            <a:ext cx="10191750" cy="4939240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908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675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2457"/>
            <a:ext cx="9814912" cy="8670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Sub-Category Distribution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9042" r="7474" b="10664"/>
          <a:stretch/>
        </p:blipFill>
        <p:spPr>
          <a:xfrm>
            <a:off x="606397" y="1563934"/>
            <a:ext cx="10979205" cy="4792952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6A4B0-319C-4048-9EFA-2283A51E5F54}"/>
              </a:ext>
            </a:extLst>
          </p:cNvPr>
          <p:cNvSpPr txBox="1"/>
          <p:nvPr/>
        </p:nvSpPr>
        <p:spPr>
          <a:xfrm>
            <a:off x="8320519" y="1766839"/>
            <a:ext cx="2924175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Miscellaneous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0070C0"/>
                </a:solidFill>
              </a:rPr>
              <a:t>Communications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57903F"/>
                </a:solidFill>
              </a:rPr>
              <a:t>Computer Hardware &amp; Software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FFFF00"/>
                </a:solidFill>
              </a:rPr>
              <a:t>Semiconductor Devices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FF6600"/>
                </a:solidFill>
              </a:rPr>
              <a:t>Drugs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002060"/>
                </a:solidFill>
              </a:rPr>
              <a:t>Power Systems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 Storage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92D050"/>
                </a:solidFill>
              </a:rPr>
              <a:t>Surgical &amp; Medical Instruments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FF66FF"/>
                </a:solidFill>
              </a:rPr>
              <a:t>Computer Peripherals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rgbClr val="FFC000"/>
                </a:solidFill>
              </a:rPr>
              <a:t>Electrical Devices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24350" y="0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44" y="2299018"/>
            <a:ext cx="4903972" cy="23298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Location of origin</a:t>
            </a:r>
          </a:p>
        </p:txBody>
      </p:sp>
    </p:spTree>
    <p:extLst>
      <p:ext uri="{BB962C8B-B14F-4D97-AF65-F5344CB8AC3E}">
        <p14:creationId xmlns:p14="http://schemas.microsoft.com/office/powerpoint/2010/main" val="157100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Patents Filed in the United States in the last 20 years: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70287"/>
              </p:ext>
            </p:extLst>
          </p:nvPr>
        </p:nvGraphicFramePr>
        <p:xfrm>
          <a:off x="1074198" y="2310062"/>
          <a:ext cx="10051002" cy="377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075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4857"/>
            <a:ext cx="9814912" cy="8670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Country of Origin Distribution of Patents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" t="6623" r="7061" b="2522"/>
          <a:stretch/>
        </p:blipFill>
        <p:spPr>
          <a:xfrm>
            <a:off x="911719" y="1281895"/>
            <a:ext cx="10287000" cy="5010643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6A4B0-319C-4048-9EFA-2283A51E5F54}"/>
              </a:ext>
            </a:extLst>
          </p:cNvPr>
          <p:cNvSpPr txBox="1"/>
          <p:nvPr/>
        </p:nvSpPr>
        <p:spPr>
          <a:xfrm>
            <a:off x="9283785" y="1831177"/>
            <a:ext cx="1474102" cy="29546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US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JP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57903F"/>
                </a:solidFill>
              </a:rPr>
              <a:t>DE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KR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TW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FR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CN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FF"/>
                </a:solidFill>
              </a:rPr>
              <a:t>GB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CH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4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075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409575"/>
            <a:ext cx="10820401" cy="7239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Country of Origin Over Time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9404" r="8889" b="5279"/>
          <a:stretch/>
        </p:blipFill>
        <p:spPr>
          <a:xfrm>
            <a:off x="847725" y="1272370"/>
            <a:ext cx="10496550" cy="4987312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214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075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4857"/>
            <a:ext cx="9814912" cy="8670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City Distribution of Patents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F042F11-6032-47A8-B0C6-A98F71F8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3594" y="1353678"/>
            <a:ext cx="10504812" cy="4902246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6A4B0-319C-4048-9EFA-2283A51E5F54}"/>
              </a:ext>
            </a:extLst>
          </p:cNvPr>
          <p:cNvSpPr txBox="1"/>
          <p:nvPr/>
        </p:nvSpPr>
        <p:spPr>
          <a:xfrm>
            <a:off x="9334501" y="1474949"/>
            <a:ext cx="1928212" cy="29546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Tokyo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Armonk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57903F"/>
                </a:solidFill>
              </a:rPr>
              <a:t>Osaka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Santa Clara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Houston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Seoul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Suwon-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si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San Jose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66FF"/>
                </a:solidFill>
              </a:rPr>
              <a:t>San Diego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Munich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24350" y="0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44" y="2299018"/>
            <a:ext cx="4903972" cy="23298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Some findings</a:t>
            </a:r>
          </a:p>
        </p:txBody>
      </p:sp>
    </p:spTree>
    <p:extLst>
      <p:ext uri="{BB962C8B-B14F-4D97-AF65-F5344CB8AC3E}">
        <p14:creationId xmlns:p14="http://schemas.microsoft.com/office/powerpoint/2010/main" val="85288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Patents Filed in the United States in the last 20 years are increasing.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78949"/>
              </p:ext>
            </p:extLst>
          </p:nvPr>
        </p:nvGraphicFramePr>
        <p:xfrm>
          <a:off x="1074198" y="2310062"/>
          <a:ext cx="10051002" cy="377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10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06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we’re asking….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7106"/>
              </p:ext>
            </p:extLst>
          </p:nvPr>
        </p:nvGraphicFramePr>
        <p:xfrm>
          <a:off x="720437" y="1427018"/>
          <a:ext cx="10404764" cy="466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9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D6FB5DF-8F61-4BCA-A649-332051DA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7C1AE-3DE5-40C8-A316-220D9D92159A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058400"/>
              <a:gd name="connsiteY0" fmla="*/ 0 h 1371600"/>
              <a:gd name="connsiteX1" fmla="*/ 591671 w 10058400"/>
              <a:gd name="connsiteY1" fmla="*/ 0 h 1371600"/>
              <a:gd name="connsiteX2" fmla="*/ 1384509 w 10058400"/>
              <a:gd name="connsiteY2" fmla="*/ 0 h 1371600"/>
              <a:gd name="connsiteX3" fmla="*/ 1775012 w 10058400"/>
              <a:gd name="connsiteY3" fmla="*/ 0 h 1371600"/>
              <a:gd name="connsiteX4" fmla="*/ 2366682 w 10058400"/>
              <a:gd name="connsiteY4" fmla="*/ 0 h 1371600"/>
              <a:gd name="connsiteX5" fmla="*/ 2757185 w 10058400"/>
              <a:gd name="connsiteY5" fmla="*/ 0 h 1371600"/>
              <a:gd name="connsiteX6" fmla="*/ 3147688 w 10058400"/>
              <a:gd name="connsiteY6" fmla="*/ 0 h 1371600"/>
              <a:gd name="connsiteX7" fmla="*/ 3940526 w 10058400"/>
              <a:gd name="connsiteY7" fmla="*/ 0 h 1371600"/>
              <a:gd name="connsiteX8" fmla="*/ 4532197 w 10058400"/>
              <a:gd name="connsiteY8" fmla="*/ 0 h 1371600"/>
              <a:gd name="connsiteX9" fmla="*/ 5023283 w 10058400"/>
              <a:gd name="connsiteY9" fmla="*/ 0 h 1371600"/>
              <a:gd name="connsiteX10" fmla="*/ 5514370 w 10058400"/>
              <a:gd name="connsiteY10" fmla="*/ 0 h 1371600"/>
              <a:gd name="connsiteX11" fmla="*/ 6106040 w 10058400"/>
              <a:gd name="connsiteY11" fmla="*/ 0 h 1371600"/>
              <a:gd name="connsiteX12" fmla="*/ 6798295 w 10058400"/>
              <a:gd name="connsiteY12" fmla="*/ 0 h 1371600"/>
              <a:gd name="connsiteX13" fmla="*/ 7490550 w 10058400"/>
              <a:gd name="connsiteY13" fmla="*/ 0 h 1371600"/>
              <a:gd name="connsiteX14" fmla="*/ 7881052 w 10058400"/>
              <a:gd name="connsiteY14" fmla="*/ 0 h 1371600"/>
              <a:gd name="connsiteX15" fmla="*/ 8472723 w 10058400"/>
              <a:gd name="connsiteY15" fmla="*/ 0 h 1371600"/>
              <a:gd name="connsiteX16" fmla="*/ 9164977 w 10058400"/>
              <a:gd name="connsiteY16" fmla="*/ 0 h 1371600"/>
              <a:gd name="connsiteX17" fmla="*/ 10058400 w 10058400"/>
              <a:gd name="connsiteY17" fmla="*/ 0 h 1371600"/>
              <a:gd name="connsiteX18" fmla="*/ 10058400 w 10058400"/>
              <a:gd name="connsiteY18" fmla="*/ 470916 h 1371600"/>
              <a:gd name="connsiteX19" fmla="*/ 10058400 w 10058400"/>
              <a:gd name="connsiteY19" fmla="*/ 900684 h 1371600"/>
              <a:gd name="connsiteX20" fmla="*/ 10058400 w 10058400"/>
              <a:gd name="connsiteY20" fmla="*/ 1371600 h 1371600"/>
              <a:gd name="connsiteX21" fmla="*/ 9667897 w 10058400"/>
              <a:gd name="connsiteY21" fmla="*/ 1371600 h 1371600"/>
              <a:gd name="connsiteX22" fmla="*/ 9176811 w 10058400"/>
              <a:gd name="connsiteY22" fmla="*/ 1371600 h 1371600"/>
              <a:gd name="connsiteX23" fmla="*/ 8585140 w 10058400"/>
              <a:gd name="connsiteY23" fmla="*/ 1371600 h 1371600"/>
              <a:gd name="connsiteX24" fmla="*/ 8295222 w 10058400"/>
              <a:gd name="connsiteY24" fmla="*/ 1371600 h 1371600"/>
              <a:gd name="connsiteX25" fmla="*/ 7904719 w 10058400"/>
              <a:gd name="connsiteY25" fmla="*/ 1371600 h 1371600"/>
              <a:gd name="connsiteX26" fmla="*/ 7413632 w 10058400"/>
              <a:gd name="connsiteY26" fmla="*/ 1371600 h 1371600"/>
              <a:gd name="connsiteX27" fmla="*/ 7023130 w 10058400"/>
              <a:gd name="connsiteY27" fmla="*/ 1371600 h 1371600"/>
              <a:gd name="connsiteX28" fmla="*/ 6330875 w 10058400"/>
              <a:gd name="connsiteY28" fmla="*/ 1371600 h 1371600"/>
              <a:gd name="connsiteX29" fmla="*/ 5940373 w 10058400"/>
              <a:gd name="connsiteY29" fmla="*/ 1371600 h 1371600"/>
              <a:gd name="connsiteX30" fmla="*/ 5449286 w 10058400"/>
              <a:gd name="connsiteY30" fmla="*/ 1371600 h 1371600"/>
              <a:gd name="connsiteX31" fmla="*/ 4857616 w 10058400"/>
              <a:gd name="connsiteY31" fmla="*/ 1371600 h 1371600"/>
              <a:gd name="connsiteX32" fmla="*/ 4064777 w 10058400"/>
              <a:gd name="connsiteY32" fmla="*/ 1371600 h 1371600"/>
              <a:gd name="connsiteX33" fmla="*/ 3674274 w 10058400"/>
              <a:gd name="connsiteY33" fmla="*/ 1371600 h 1371600"/>
              <a:gd name="connsiteX34" fmla="*/ 3283772 w 10058400"/>
              <a:gd name="connsiteY34" fmla="*/ 1371600 h 1371600"/>
              <a:gd name="connsiteX35" fmla="*/ 2490933 w 10058400"/>
              <a:gd name="connsiteY35" fmla="*/ 1371600 h 1371600"/>
              <a:gd name="connsiteX36" fmla="*/ 2201015 w 10058400"/>
              <a:gd name="connsiteY36" fmla="*/ 1371600 h 1371600"/>
              <a:gd name="connsiteX37" fmla="*/ 1408176 w 10058400"/>
              <a:gd name="connsiteY37" fmla="*/ 1371600 h 1371600"/>
              <a:gd name="connsiteX38" fmla="*/ 715921 w 10058400"/>
              <a:gd name="connsiteY38" fmla="*/ 1371600 h 1371600"/>
              <a:gd name="connsiteX39" fmla="*/ 0 w 10058400"/>
              <a:gd name="connsiteY39" fmla="*/ 1371600 h 1371600"/>
              <a:gd name="connsiteX40" fmla="*/ 0 w 10058400"/>
              <a:gd name="connsiteY40" fmla="*/ 886968 h 1371600"/>
              <a:gd name="connsiteX41" fmla="*/ 0 w 10058400"/>
              <a:gd name="connsiteY41" fmla="*/ 416052 h 1371600"/>
              <a:gd name="connsiteX42" fmla="*/ 0 w 10058400"/>
              <a:gd name="connsiteY4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058400" h="1371600" fill="none" extrusionOk="0">
                <a:moveTo>
                  <a:pt x="0" y="0"/>
                </a:moveTo>
                <a:cubicBezTo>
                  <a:pt x="234028" y="-32573"/>
                  <a:pt x="451674" y="14430"/>
                  <a:pt x="591671" y="0"/>
                </a:cubicBezTo>
                <a:cubicBezTo>
                  <a:pt x="731668" y="-14430"/>
                  <a:pt x="1097687" y="61847"/>
                  <a:pt x="1384509" y="0"/>
                </a:cubicBezTo>
                <a:cubicBezTo>
                  <a:pt x="1671331" y="-61847"/>
                  <a:pt x="1695877" y="8078"/>
                  <a:pt x="1775012" y="0"/>
                </a:cubicBezTo>
                <a:cubicBezTo>
                  <a:pt x="1854147" y="-8078"/>
                  <a:pt x="2086925" y="59639"/>
                  <a:pt x="2366682" y="0"/>
                </a:cubicBezTo>
                <a:cubicBezTo>
                  <a:pt x="2646439" y="-59639"/>
                  <a:pt x="2572256" y="7416"/>
                  <a:pt x="2757185" y="0"/>
                </a:cubicBezTo>
                <a:cubicBezTo>
                  <a:pt x="2942114" y="-7416"/>
                  <a:pt x="3000419" y="11674"/>
                  <a:pt x="3147688" y="0"/>
                </a:cubicBezTo>
                <a:cubicBezTo>
                  <a:pt x="3294957" y="-11674"/>
                  <a:pt x="3776952" y="63758"/>
                  <a:pt x="3940526" y="0"/>
                </a:cubicBezTo>
                <a:cubicBezTo>
                  <a:pt x="4104100" y="-63758"/>
                  <a:pt x="4247853" y="11864"/>
                  <a:pt x="4532197" y="0"/>
                </a:cubicBezTo>
                <a:cubicBezTo>
                  <a:pt x="4816541" y="-11864"/>
                  <a:pt x="4829480" y="55305"/>
                  <a:pt x="5023283" y="0"/>
                </a:cubicBezTo>
                <a:cubicBezTo>
                  <a:pt x="5217086" y="-55305"/>
                  <a:pt x="5326589" y="49856"/>
                  <a:pt x="5514370" y="0"/>
                </a:cubicBezTo>
                <a:cubicBezTo>
                  <a:pt x="5702151" y="-49856"/>
                  <a:pt x="5943154" y="30011"/>
                  <a:pt x="6106040" y="0"/>
                </a:cubicBezTo>
                <a:cubicBezTo>
                  <a:pt x="6268926" y="-30011"/>
                  <a:pt x="6631737" y="55420"/>
                  <a:pt x="6798295" y="0"/>
                </a:cubicBezTo>
                <a:cubicBezTo>
                  <a:pt x="6964854" y="-55420"/>
                  <a:pt x="7250270" y="58253"/>
                  <a:pt x="7490550" y="0"/>
                </a:cubicBezTo>
                <a:cubicBezTo>
                  <a:pt x="7730830" y="-58253"/>
                  <a:pt x="7732930" y="26046"/>
                  <a:pt x="7881052" y="0"/>
                </a:cubicBezTo>
                <a:cubicBezTo>
                  <a:pt x="8029174" y="-26046"/>
                  <a:pt x="8270642" y="22383"/>
                  <a:pt x="8472723" y="0"/>
                </a:cubicBezTo>
                <a:cubicBezTo>
                  <a:pt x="8674804" y="-22383"/>
                  <a:pt x="8901657" y="51214"/>
                  <a:pt x="9164977" y="0"/>
                </a:cubicBezTo>
                <a:cubicBezTo>
                  <a:pt x="9428297" y="-51214"/>
                  <a:pt x="9654686" y="11469"/>
                  <a:pt x="10058400" y="0"/>
                </a:cubicBezTo>
                <a:cubicBezTo>
                  <a:pt x="10107430" y="131695"/>
                  <a:pt x="10008990" y="243596"/>
                  <a:pt x="10058400" y="470916"/>
                </a:cubicBezTo>
                <a:cubicBezTo>
                  <a:pt x="10107810" y="698236"/>
                  <a:pt x="10010204" y="738108"/>
                  <a:pt x="10058400" y="900684"/>
                </a:cubicBezTo>
                <a:cubicBezTo>
                  <a:pt x="10106596" y="1063260"/>
                  <a:pt x="10041117" y="1242059"/>
                  <a:pt x="10058400" y="1371600"/>
                </a:cubicBezTo>
                <a:cubicBezTo>
                  <a:pt x="9978494" y="1390941"/>
                  <a:pt x="9826497" y="1370094"/>
                  <a:pt x="9667897" y="1371600"/>
                </a:cubicBezTo>
                <a:cubicBezTo>
                  <a:pt x="9509297" y="1373106"/>
                  <a:pt x="9310566" y="1323752"/>
                  <a:pt x="9176811" y="1371600"/>
                </a:cubicBezTo>
                <a:cubicBezTo>
                  <a:pt x="9043056" y="1419448"/>
                  <a:pt x="8707602" y="1303495"/>
                  <a:pt x="8585140" y="1371600"/>
                </a:cubicBezTo>
                <a:cubicBezTo>
                  <a:pt x="8462678" y="1439705"/>
                  <a:pt x="8368474" y="1356648"/>
                  <a:pt x="8295222" y="1371600"/>
                </a:cubicBezTo>
                <a:cubicBezTo>
                  <a:pt x="8221970" y="1386552"/>
                  <a:pt x="8006744" y="1343331"/>
                  <a:pt x="7904719" y="1371600"/>
                </a:cubicBezTo>
                <a:cubicBezTo>
                  <a:pt x="7802694" y="1399869"/>
                  <a:pt x="7569087" y="1329772"/>
                  <a:pt x="7413632" y="1371600"/>
                </a:cubicBezTo>
                <a:cubicBezTo>
                  <a:pt x="7258177" y="1413428"/>
                  <a:pt x="7202095" y="1337933"/>
                  <a:pt x="7023130" y="1371600"/>
                </a:cubicBezTo>
                <a:cubicBezTo>
                  <a:pt x="6844165" y="1405267"/>
                  <a:pt x="6578512" y="1303989"/>
                  <a:pt x="6330875" y="1371600"/>
                </a:cubicBezTo>
                <a:cubicBezTo>
                  <a:pt x="6083238" y="1439211"/>
                  <a:pt x="6029987" y="1335161"/>
                  <a:pt x="5940373" y="1371600"/>
                </a:cubicBezTo>
                <a:cubicBezTo>
                  <a:pt x="5850759" y="1408039"/>
                  <a:pt x="5667719" y="1332591"/>
                  <a:pt x="5449286" y="1371600"/>
                </a:cubicBezTo>
                <a:cubicBezTo>
                  <a:pt x="5230853" y="1410609"/>
                  <a:pt x="4985289" y="1328242"/>
                  <a:pt x="4857616" y="1371600"/>
                </a:cubicBezTo>
                <a:cubicBezTo>
                  <a:pt x="4729943" y="1414958"/>
                  <a:pt x="4391891" y="1294204"/>
                  <a:pt x="4064777" y="1371600"/>
                </a:cubicBezTo>
                <a:cubicBezTo>
                  <a:pt x="3737663" y="1448996"/>
                  <a:pt x="3772636" y="1325719"/>
                  <a:pt x="3674274" y="1371600"/>
                </a:cubicBezTo>
                <a:cubicBezTo>
                  <a:pt x="3575912" y="1417481"/>
                  <a:pt x="3460611" y="1352022"/>
                  <a:pt x="3283772" y="1371600"/>
                </a:cubicBezTo>
                <a:cubicBezTo>
                  <a:pt x="3106933" y="1391178"/>
                  <a:pt x="2763905" y="1296289"/>
                  <a:pt x="2490933" y="1371600"/>
                </a:cubicBezTo>
                <a:cubicBezTo>
                  <a:pt x="2217961" y="1446911"/>
                  <a:pt x="2307686" y="1339784"/>
                  <a:pt x="2201015" y="1371600"/>
                </a:cubicBezTo>
                <a:cubicBezTo>
                  <a:pt x="2094344" y="1403416"/>
                  <a:pt x="1570484" y="1278126"/>
                  <a:pt x="1408176" y="1371600"/>
                </a:cubicBezTo>
                <a:cubicBezTo>
                  <a:pt x="1245868" y="1465074"/>
                  <a:pt x="943573" y="1324451"/>
                  <a:pt x="715921" y="1371600"/>
                </a:cubicBezTo>
                <a:cubicBezTo>
                  <a:pt x="488270" y="1418749"/>
                  <a:pt x="208039" y="1314768"/>
                  <a:pt x="0" y="1371600"/>
                </a:cubicBezTo>
                <a:cubicBezTo>
                  <a:pt x="-34363" y="1196644"/>
                  <a:pt x="52728" y="1113930"/>
                  <a:pt x="0" y="886968"/>
                </a:cubicBezTo>
                <a:cubicBezTo>
                  <a:pt x="-52728" y="660006"/>
                  <a:pt x="15367" y="571601"/>
                  <a:pt x="0" y="416052"/>
                </a:cubicBezTo>
                <a:cubicBezTo>
                  <a:pt x="-15367" y="260503"/>
                  <a:pt x="12593" y="170237"/>
                  <a:pt x="0" y="0"/>
                </a:cubicBezTo>
                <a:close/>
              </a:path>
              <a:path w="10058400" h="1371600" stroke="0" extrusionOk="0">
                <a:moveTo>
                  <a:pt x="0" y="0"/>
                </a:moveTo>
                <a:cubicBezTo>
                  <a:pt x="165461" y="-51913"/>
                  <a:pt x="303840" y="54727"/>
                  <a:pt x="491087" y="0"/>
                </a:cubicBezTo>
                <a:cubicBezTo>
                  <a:pt x="678334" y="-54727"/>
                  <a:pt x="845546" y="366"/>
                  <a:pt x="1082757" y="0"/>
                </a:cubicBezTo>
                <a:cubicBezTo>
                  <a:pt x="1319968" y="-366"/>
                  <a:pt x="1364487" y="11593"/>
                  <a:pt x="1573844" y="0"/>
                </a:cubicBezTo>
                <a:cubicBezTo>
                  <a:pt x="1783201" y="-11593"/>
                  <a:pt x="2110433" y="70854"/>
                  <a:pt x="2266098" y="0"/>
                </a:cubicBezTo>
                <a:cubicBezTo>
                  <a:pt x="2421763" y="-70854"/>
                  <a:pt x="2811842" y="8789"/>
                  <a:pt x="2958353" y="0"/>
                </a:cubicBezTo>
                <a:cubicBezTo>
                  <a:pt x="3104864" y="-8789"/>
                  <a:pt x="3177541" y="9049"/>
                  <a:pt x="3248272" y="0"/>
                </a:cubicBezTo>
                <a:cubicBezTo>
                  <a:pt x="3319003" y="-9049"/>
                  <a:pt x="3476603" y="34216"/>
                  <a:pt x="3638774" y="0"/>
                </a:cubicBezTo>
                <a:cubicBezTo>
                  <a:pt x="3800945" y="-34216"/>
                  <a:pt x="3785160" y="26601"/>
                  <a:pt x="3928693" y="0"/>
                </a:cubicBezTo>
                <a:cubicBezTo>
                  <a:pt x="4072226" y="-26601"/>
                  <a:pt x="4339350" y="12443"/>
                  <a:pt x="4721531" y="0"/>
                </a:cubicBezTo>
                <a:cubicBezTo>
                  <a:pt x="5103712" y="-12443"/>
                  <a:pt x="4875700" y="2025"/>
                  <a:pt x="5011450" y="0"/>
                </a:cubicBezTo>
                <a:cubicBezTo>
                  <a:pt x="5147200" y="-2025"/>
                  <a:pt x="5308309" y="7254"/>
                  <a:pt x="5401952" y="0"/>
                </a:cubicBezTo>
                <a:cubicBezTo>
                  <a:pt x="5495595" y="-7254"/>
                  <a:pt x="5925839" y="65740"/>
                  <a:pt x="6194791" y="0"/>
                </a:cubicBezTo>
                <a:cubicBezTo>
                  <a:pt x="6463743" y="-65740"/>
                  <a:pt x="6594837" y="46205"/>
                  <a:pt x="6786462" y="0"/>
                </a:cubicBezTo>
                <a:cubicBezTo>
                  <a:pt x="6978087" y="-46205"/>
                  <a:pt x="7062602" y="795"/>
                  <a:pt x="7277548" y="0"/>
                </a:cubicBezTo>
                <a:cubicBezTo>
                  <a:pt x="7492494" y="-795"/>
                  <a:pt x="7643365" y="917"/>
                  <a:pt x="7768635" y="0"/>
                </a:cubicBezTo>
                <a:cubicBezTo>
                  <a:pt x="7893905" y="-917"/>
                  <a:pt x="7954391" y="11842"/>
                  <a:pt x="8058553" y="0"/>
                </a:cubicBezTo>
                <a:cubicBezTo>
                  <a:pt x="8162715" y="-11842"/>
                  <a:pt x="8422922" y="58482"/>
                  <a:pt x="8549640" y="0"/>
                </a:cubicBezTo>
                <a:cubicBezTo>
                  <a:pt x="8676358" y="-58482"/>
                  <a:pt x="8937852" y="32738"/>
                  <a:pt x="9141311" y="0"/>
                </a:cubicBezTo>
                <a:cubicBezTo>
                  <a:pt x="9344770" y="-32738"/>
                  <a:pt x="9315837" y="8983"/>
                  <a:pt x="9431229" y="0"/>
                </a:cubicBezTo>
                <a:cubicBezTo>
                  <a:pt x="9546621" y="-8983"/>
                  <a:pt x="9810892" y="24372"/>
                  <a:pt x="10058400" y="0"/>
                </a:cubicBezTo>
                <a:cubicBezTo>
                  <a:pt x="10104292" y="212928"/>
                  <a:pt x="10009089" y="269633"/>
                  <a:pt x="10058400" y="484632"/>
                </a:cubicBezTo>
                <a:cubicBezTo>
                  <a:pt x="10107711" y="699631"/>
                  <a:pt x="10033347" y="816653"/>
                  <a:pt x="10058400" y="941832"/>
                </a:cubicBezTo>
                <a:cubicBezTo>
                  <a:pt x="10083453" y="1067011"/>
                  <a:pt x="10037636" y="1187980"/>
                  <a:pt x="10058400" y="1371600"/>
                </a:cubicBezTo>
                <a:cubicBezTo>
                  <a:pt x="9721624" y="1415111"/>
                  <a:pt x="9545833" y="1314717"/>
                  <a:pt x="9265561" y="1371600"/>
                </a:cubicBezTo>
                <a:cubicBezTo>
                  <a:pt x="8985289" y="1428483"/>
                  <a:pt x="8971629" y="1354365"/>
                  <a:pt x="8875059" y="1371600"/>
                </a:cubicBezTo>
                <a:cubicBezTo>
                  <a:pt x="8778489" y="1388835"/>
                  <a:pt x="8505233" y="1337610"/>
                  <a:pt x="8283388" y="1371600"/>
                </a:cubicBezTo>
                <a:cubicBezTo>
                  <a:pt x="8061543" y="1405590"/>
                  <a:pt x="7931935" y="1303130"/>
                  <a:pt x="7691718" y="1371600"/>
                </a:cubicBezTo>
                <a:cubicBezTo>
                  <a:pt x="7451501" y="1440070"/>
                  <a:pt x="7068237" y="1321271"/>
                  <a:pt x="6898879" y="1371600"/>
                </a:cubicBezTo>
                <a:cubicBezTo>
                  <a:pt x="6729521" y="1421929"/>
                  <a:pt x="6501417" y="1351075"/>
                  <a:pt x="6206624" y="1371600"/>
                </a:cubicBezTo>
                <a:cubicBezTo>
                  <a:pt x="5911831" y="1392125"/>
                  <a:pt x="5828826" y="1356200"/>
                  <a:pt x="5514370" y="1371600"/>
                </a:cubicBezTo>
                <a:cubicBezTo>
                  <a:pt x="5199914" y="1387000"/>
                  <a:pt x="5232583" y="1343280"/>
                  <a:pt x="5023283" y="1371600"/>
                </a:cubicBezTo>
                <a:cubicBezTo>
                  <a:pt x="4813983" y="1399920"/>
                  <a:pt x="4803816" y="1361978"/>
                  <a:pt x="4632781" y="1371600"/>
                </a:cubicBezTo>
                <a:cubicBezTo>
                  <a:pt x="4461746" y="1381222"/>
                  <a:pt x="4259617" y="1324198"/>
                  <a:pt x="4041110" y="1371600"/>
                </a:cubicBezTo>
                <a:cubicBezTo>
                  <a:pt x="3822603" y="1419002"/>
                  <a:pt x="3741319" y="1300981"/>
                  <a:pt x="3449440" y="1371600"/>
                </a:cubicBezTo>
                <a:cubicBezTo>
                  <a:pt x="3157561" y="1442219"/>
                  <a:pt x="3072241" y="1359012"/>
                  <a:pt x="2757185" y="1371600"/>
                </a:cubicBezTo>
                <a:cubicBezTo>
                  <a:pt x="2442129" y="1384188"/>
                  <a:pt x="2139350" y="1358381"/>
                  <a:pt x="1964346" y="1371600"/>
                </a:cubicBezTo>
                <a:cubicBezTo>
                  <a:pt x="1789342" y="1384819"/>
                  <a:pt x="1803295" y="1362948"/>
                  <a:pt x="1674428" y="1371600"/>
                </a:cubicBezTo>
                <a:cubicBezTo>
                  <a:pt x="1545561" y="1380252"/>
                  <a:pt x="1376192" y="1364151"/>
                  <a:pt x="1183341" y="1371600"/>
                </a:cubicBezTo>
                <a:cubicBezTo>
                  <a:pt x="990490" y="1379049"/>
                  <a:pt x="891017" y="1366289"/>
                  <a:pt x="692255" y="1371600"/>
                </a:cubicBezTo>
                <a:cubicBezTo>
                  <a:pt x="493493" y="1376911"/>
                  <a:pt x="270905" y="1339116"/>
                  <a:pt x="0" y="1371600"/>
                </a:cubicBezTo>
                <a:cubicBezTo>
                  <a:pt x="-32434" y="1202888"/>
                  <a:pt x="55238" y="1041387"/>
                  <a:pt x="0" y="900684"/>
                </a:cubicBezTo>
                <a:cubicBezTo>
                  <a:pt x="-55238" y="759981"/>
                  <a:pt x="47973" y="561493"/>
                  <a:pt x="0" y="429768"/>
                </a:cubicBezTo>
                <a:cubicBezTo>
                  <a:pt x="-47973" y="298043"/>
                  <a:pt x="47913" y="17577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02879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Hypothesis and Questions to Answer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9F41-2520-4BC3-8916-07BE97B0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83292"/>
            <a:ext cx="4663440" cy="64008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9BB3-EACB-4434-9C5F-AF5889C6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792471"/>
            <a:ext cx="4663440" cy="3163825"/>
          </a:xfrm>
        </p:spPr>
        <p:txBody>
          <a:bodyPr/>
          <a:lstStyle/>
          <a:p>
            <a:r>
              <a:rPr lang="en-US" dirty="0"/>
              <a:t>Companies/Government/Individuals from the United States would make up the majority of the granted patents.</a:t>
            </a:r>
          </a:p>
          <a:p>
            <a:r>
              <a:rPr lang="en-US" dirty="0"/>
              <a:t>There will be an increase of computer technology patents after the year 2000.</a:t>
            </a:r>
          </a:p>
          <a:p>
            <a:r>
              <a:rPr lang="en-US" dirty="0"/>
              <a:t>Companies will make up the majority of the assignee types.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77DB43-104F-4EF5-AE5D-4342C1E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66663"/>
            <a:ext cx="4762916" cy="6777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AE9793-1F66-4D3F-813B-AA9430844F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Which companies filed the most patents?</a:t>
            </a:r>
          </a:p>
          <a:p>
            <a:r>
              <a:rPr lang="en-US" dirty="0"/>
              <a:t>Which countries filed for patents in the US?</a:t>
            </a:r>
          </a:p>
          <a:p>
            <a:r>
              <a:rPr lang="en-US" dirty="0"/>
              <a:t>How has the category of patent types changed over time?</a:t>
            </a:r>
          </a:p>
          <a:p>
            <a:r>
              <a:rPr lang="en-US" dirty="0"/>
              <a:t>What type of patent types are the most filed?</a:t>
            </a:r>
          </a:p>
        </p:txBody>
      </p:sp>
    </p:spTree>
    <p:extLst>
      <p:ext uri="{BB962C8B-B14F-4D97-AF65-F5344CB8AC3E}">
        <p14:creationId xmlns:p14="http://schemas.microsoft.com/office/powerpoint/2010/main" val="41438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06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Gathering from: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18"/>
              </p:ext>
            </p:extLst>
          </p:nvPr>
        </p:nvGraphicFramePr>
        <p:xfrm>
          <a:off x="720437" y="1427018"/>
          <a:ext cx="10404764" cy="465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5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D6FB5DF-8F61-4BCA-A649-332051DA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7C1AE-3DE5-40C8-A316-220D9D92159A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058400"/>
              <a:gd name="connsiteY0" fmla="*/ 0 h 1371600"/>
              <a:gd name="connsiteX1" fmla="*/ 591671 w 10058400"/>
              <a:gd name="connsiteY1" fmla="*/ 0 h 1371600"/>
              <a:gd name="connsiteX2" fmla="*/ 1384509 w 10058400"/>
              <a:gd name="connsiteY2" fmla="*/ 0 h 1371600"/>
              <a:gd name="connsiteX3" fmla="*/ 1775012 w 10058400"/>
              <a:gd name="connsiteY3" fmla="*/ 0 h 1371600"/>
              <a:gd name="connsiteX4" fmla="*/ 2366682 w 10058400"/>
              <a:gd name="connsiteY4" fmla="*/ 0 h 1371600"/>
              <a:gd name="connsiteX5" fmla="*/ 2757185 w 10058400"/>
              <a:gd name="connsiteY5" fmla="*/ 0 h 1371600"/>
              <a:gd name="connsiteX6" fmla="*/ 3147688 w 10058400"/>
              <a:gd name="connsiteY6" fmla="*/ 0 h 1371600"/>
              <a:gd name="connsiteX7" fmla="*/ 3940526 w 10058400"/>
              <a:gd name="connsiteY7" fmla="*/ 0 h 1371600"/>
              <a:gd name="connsiteX8" fmla="*/ 4532197 w 10058400"/>
              <a:gd name="connsiteY8" fmla="*/ 0 h 1371600"/>
              <a:gd name="connsiteX9" fmla="*/ 5023283 w 10058400"/>
              <a:gd name="connsiteY9" fmla="*/ 0 h 1371600"/>
              <a:gd name="connsiteX10" fmla="*/ 5514370 w 10058400"/>
              <a:gd name="connsiteY10" fmla="*/ 0 h 1371600"/>
              <a:gd name="connsiteX11" fmla="*/ 6106040 w 10058400"/>
              <a:gd name="connsiteY11" fmla="*/ 0 h 1371600"/>
              <a:gd name="connsiteX12" fmla="*/ 6798295 w 10058400"/>
              <a:gd name="connsiteY12" fmla="*/ 0 h 1371600"/>
              <a:gd name="connsiteX13" fmla="*/ 7490550 w 10058400"/>
              <a:gd name="connsiteY13" fmla="*/ 0 h 1371600"/>
              <a:gd name="connsiteX14" fmla="*/ 7881052 w 10058400"/>
              <a:gd name="connsiteY14" fmla="*/ 0 h 1371600"/>
              <a:gd name="connsiteX15" fmla="*/ 8472723 w 10058400"/>
              <a:gd name="connsiteY15" fmla="*/ 0 h 1371600"/>
              <a:gd name="connsiteX16" fmla="*/ 9164977 w 10058400"/>
              <a:gd name="connsiteY16" fmla="*/ 0 h 1371600"/>
              <a:gd name="connsiteX17" fmla="*/ 10058400 w 10058400"/>
              <a:gd name="connsiteY17" fmla="*/ 0 h 1371600"/>
              <a:gd name="connsiteX18" fmla="*/ 10058400 w 10058400"/>
              <a:gd name="connsiteY18" fmla="*/ 470916 h 1371600"/>
              <a:gd name="connsiteX19" fmla="*/ 10058400 w 10058400"/>
              <a:gd name="connsiteY19" fmla="*/ 900684 h 1371600"/>
              <a:gd name="connsiteX20" fmla="*/ 10058400 w 10058400"/>
              <a:gd name="connsiteY20" fmla="*/ 1371600 h 1371600"/>
              <a:gd name="connsiteX21" fmla="*/ 9667897 w 10058400"/>
              <a:gd name="connsiteY21" fmla="*/ 1371600 h 1371600"/>
              <a:gd name="connsiteX22" fmla="*/ 9176811 w 10058400"/>
              <a:gd name="connsiteY22" fmla="*/ 1371600 h 1371600"/>
              <a:gd name="connsiteX23" fmla="*/ 8585140 w 10058400"/>
              <a:gd name="connsiteY23" fmla="*/ 1371600 h 1371600"/>
              <a:gd name="connsiteX24" fmla="*/ 8295222 w 10058400"/>
              <a:gd name="connsiteY24" fmla="*/ 1371600 h 1371600"/>
              <a:gd name="connsiteX25" fmla="*/ 7904719 w 10058400"/>
              <a:gd name="connsiteY25" fmla="*/ 1371600 h 1371600"/>
              <a:gd name="connsiteX26" fmla="*/ 7413632 w 10058400"/>
              <a:gd name="connsiteY26" fmla="*/ 1371600 h 1371600"/>
              <a:gd name="connsiteX27" fmla="*/ 7023130 w 10058400"/>
              <a:gd name="connsiteY27" fmla="*/ 1371600 h 1371600"/>
              <a:gd name="connsiteX28" fmla="*/ 6330875 w 10058400"/>
              <a:gd name="connsiteY28" fmla="*/ 1371600 h 1371600"/>
              <a:gd name="connsiteX29" fmla="*/ 5940373 w 10058400"/>
              <a:gd name="connsiteY29" fmla="*/ 1371600 h 1371600"/>
              <a:gd name="connsiteX30" fmla="*/ 5449286 w 10058400"/>
              <a:gd name="connsiteY30" fmla="*/ 1371600 h 1371600"/>
              <a:gd name="connsiteX31" fmla="*/ 4857616 w 10058400"/>
              <a:gd name="connsiteY31" fmla="*/ 1371600 h 1371600"/>
              <a:gd name="connsiteX32" fmla="*/ 4064777 w 10058400"/>
              <a:gd name="connsiteY32" fmla="*/ 1371600 h 1371600"/>
              <a:gd name="connsiteX33" fmla="*/ 3674274 w 10058400"/>
              <a:gd name="connsiteY33" fmla="*/ 1371600 h 1371600"/>
              <a:gd name="connsiteX34" fmla="*/ 3283772 w 10058400"/>
              <a:gd name="connsiteY34" fmla="*/ 1371600 h 1371600"/>
              <a:gd name="connsiteX35" fmla="*/ 2490933 w 10058400"/>
              <a:gd name="connsiteY35" fmla="*/ 1371600 h 1371600"/>
              <a:gd name="connsiteX36" fmla="*/ 2201015 w 10058400"/>
              <a:gd name="connsiteY36" fmla="*/ 1371600 h 1371600"/>
              <a:gd name="connsiteX37" fmla="*/ 1408176 w 10058400"/>
              <a:gd name="connsiteY37" fmla="*/ 1371600 h 1371600"/>
              <a:gd name="connsiteX38" fmla="*/ 715921 w 10058400"/>
              <a:gd name="connsiteY38" fmla="*/ 1371600 h 1371600"/>
              <a:gd name="connsiteX39" fmla="*/ 0 w 10058400"/>
              <a:gd name="connsiteY39" fmla="*/ 1371600 h 1371600"/>
              <a:gd name="connsiteX40" fmla="*/ 0 w 10058400"/>
              <a:gd name="connsiteY40" fmla="*/ 886968 h 1371600"/>
              <a:gd name="connsiteX41" fmla="*/ 0 w 10058400"/>
              <a:gd name="connsiteY41" fmla="*/ 416052 h 1371600"/>
              <a:gd name="connsiteX42" fmla="*/ 0 w 10058400"/>
              <a:gd name="connsiteY4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058400" h="1371600" fill="none" extrusionOk="0">
                <a:moveTo>
                  <a:pt x="0" y="0"/>
                </a:moveTo>
                <a:cubicBezTo>
                  <a:pt x="234028" y="-32573"/>
                  <a:pt x="451674" y="14430"/>
                  <a:pt x="591671" y="0"/>
                </a:cubicBezTo>
                <a:cubicBezTo>
                  <a:pt x="731668" y="-14430"/>
                  <a:pt x="1097687" y="61847"/>
                  <a:pt x="1384509" y="0"/>
                </a:cubicBezTo>
                <a:cubicBezTo>
                  <a:pt x="1671331" y="-61847"/>
                  <a:pt x="1695877" y="8078"/>
                  <a:pt x="1775012" y="0"/>
                </a:cubicBezTo>
                <a:cubicBezTo>
                  <a:pt x="1854147" y="-8078"/>
                  <a:pt x="2086925" y="59639"/>
                  <a:pt x="2366682" y="0"/>
                </a:cubicBezTo>
                <a:cubicBezTo>
                  <a:pt x="2646439" y="-59639"/>
                  <a:pt x="2572256" y="7416"/>
                  <a:pt x="2757185" y="0"/>
                </a:cubicBezTo>
                <a:cubicBezTo>
                  <a:pt x="2942114" y="-7416"/>
                  <a:pt x="3000419" y="11674"/>
                  <a:pt x="3147688" y="0"/>
                </a:cubicBezTo>
                <a:cubicBezTo>
                  <a:pt x="3294957" y="-11674"/>
                  <a:pt x="3776952" y="63758"/>
                  <a:pt x="3940526" y="0"/>
                </a:cubicBezTo>
                <a:cubicBezTo>
                  <a:pt x="4104100" y="-63758"/>
                  <a:pt x="4247853" y="11864"/>
                  <a:pt x="4532197" y="0"/>
                </a:cubicBezTo>
                <a:cubicBezTo>
                  <a:pt x="4816541" y="-11864"/>
                  <a:pt x="4829480" y="55305"/>
                  <a:pt x="5023283" y="0"/>
                </a:cubicBezTo>
                <a:cubicBezTo>
                  <a:pt x="5217086" y="-55305"/>
                  <a:pt x="5326589" y="49856"/>
                  <a:pt x="5514370" y="0"/>
                </a:cubicBezTo>
                <a:cubicBezTo>
                  <a:pt x="5702151" y="-49856"/>
                  <a:pt x="5943154" y="30011"/>
                  <a:pt x="6106040" y="0"/>
                </a:cubicBezTo>
                <a:cubicBezTo>
                  <a:pt x="6268926" y="-30011"/>
                  <a:pt x="6631737" y="55420"/>
                  <a:pt x="6798295" y="0"/>
                </a:cubicBezTo>
                <a:cubicBezTo>
                  <a:pt x="6964854" y="-55420"/>
                  <a:pt x="7250270" y="58253"/>
                  <a:pt x="7490550" y="0"/>
                </a:cubicBezTo>
                <a:cubicBezTo>
                  <a:pt x="7730830" y="-58253"/>
                  <a:pt x="7732930" y="26046"/>
                  <a:pt x="7881052" y="0"/>
                </a:cubicBezTo>
                <a:cubicBezTo>
                  <a:pt x="8029174" y="-26046"/>
                  <a:pt x="8270642" y="22383"/>
                  <a:pt x="8472723" y="0"/>
                </a:cubicBezTo>
                <a:cubicBezTo>
                  <a:pt x="8674804" y="-22383"/>
                  <a:pt x="8901657" y="51214"/>
                  <a:pt x="9164977" y="0"/>
                </a:cubicBezTo>
                <a:cubicBezTo>
                  <a:pt x="9428297" y="-51214"/>
                  <a:pt x="9654686" y="11469"/>
                  <a:pt x="10058400" y="0"/>
                </a:cubicBezTo>
                <a:cubicBezTo>
                  <a:pt x="10107430" y="131695"/>
                  <a:pt x="10008990" y="243596"/>
                  <a:pt x="10058400" y="470916"/>
                </a:cubicBezTo>
                <a:cubicBezTo>
                  <a:pt x="10107810" y="698236"/>
                  <a:pt x="10010204" y="738108"/>
                  <a:pt x="10058400" y="900684"/>
                </a:cubicBezTo>
                <a:cubicBezTo>
                  <a:pt x="10106596" y="1063260"/>
                  <a:pt x="10041117" y="1242059"/>
                  <a:pt x="10058400" y="1371600"/>
                </a:cubicBezTo>
                <a:cubicBezTo>
                  <a:pt x="9978494" y="1390941"/>
                  <a:pt x="9826497" y="1370094"/>
                  <a:pt x="9667897" y="1371600"/>
                </a:cubicBezTo>
                <a:cubicBezTo>
                  <a:pt x="9509297" y="1373106"/>
                  <a:pt x="9310566" y="1323752"/>
                  <a:pt x="9176811" y="1371600"/>
                </a:cubicBezTo>
                <a:cubicBezTo>
                  <a:pt x="9043056" y="1419448"/>
                  <a:pt x="8707602" y="1303495"/>
                  <a:pt x="8585140" y="1371600"/>
                </a:cubicBezTo>
                <a:cubicBezTo>
                  <a:pt x="8462678" y="1439705"/>
                  <a:pt x="8368474" y="1356648"/>
                  <a:pt x="8295222" y="1371600"/>
                </a:cubicBezTo>
                <a:cubicBezTo>
                  <a:pt x="8221970" y="1386552"/>
                  <a:pt x="8006744" y="1343331"/>
                  <a:pt x="7904719" y="1371600"/>
                </a:cubicBezTo>
                <a:cubicBezTo>
                  <a:pt x="7802694" y="1399869"/>
                  <a:pt x="7569087" y="1329772"/>
                  <a:pt x="7413632" y="1371600"/>
                </a:cubicBezTo>
                <a:cubicBezTo>
                  <a:pt x="7258177" y="1413428"/>
                  <a:pt x="7202095" y="1337933"/>
                  <a:pt x="7023130" y="1371600"/>
                </a:cubicBezTo>
                <a:cubicBezTo>
                  <a:pt x="6844165" y="1405267"/>
                  <a:pt x="6578512" y="1303989"/>
                  <a:pt x="6330875" y="1371600"/>
                </a:cubicBezTo>
                <a:cubicBezTo>
                  <a:pt x="6083238" y="1439211"/>
                  <a:pt x="6029987" y="1335161"/>
                  <a:pt x="5940373" y="1371600"/>
                </a:cubicBezTo>
                <a:cubicBezTo>
                  <a:pt x="5850759" y="1408039"/>
                  <a:pt x="5667719" y="1332591"/>
                  <a:pt x="5449286" y="1371600"/>
                </a:cubicBezTo>
                <a:cubicBezTo>
                  <a:pt x="5230853" y="1410609"/>
                  <a:pt x="4985289" y="1328242"/>
                  <a:pt x="4857616" y="1371600"/>
                </a:cubicBezTo>
                <a:cubicBezTo>
                  <a:pt x="4729943" y="1414958"/>
                  <a:pt x="4391891" y="1294204"/>
                  <a:pt x="4064777" y="1371600"/>
                </a:cubicBezTo>
                <a:cubicBezTo>
                  <a:pt x="3737663" y="1448996"/>
                  <a:pt x="3772636" y="1325719"/>
                  <a:pt x="3674274" y="1371600"/>
                </a:cubicBezTo>
                <a:cubicBezTo>
                  <a:pt x="3575912" y="1417481"/>
                  <a:pt x="3460611" y="1352022"/>
                  <a:pt x="3283772" y="1371600"/>
                </a:cubicBezTo>
                <a:cubicBezTo>
                  <a:pt x="3106933" y="1391178"/>
                  <a:pt x="2763905" y="1296289"/>
                  <a:pt x="2490933" y="1371600"/>
                </a:cubicBezTo>
                <a:cubicBezTo>
                  <a:pt x="2217961" y="1446911"/>
                  <a:pt x="2307686" y="1339784"/>
                  <a:pt x="2201015" y="1371600"/>
                </a:cubicBezTo>
                <a:cubicBezTo>
                  <a:pt x="2094344" y="1403416"/>
                  <a:pt x="1570484" y="1278126"/>
                  <a:pt x="1408176" y="1371600"/>
                </a:cubicBezTo>
                <a:cubicBezTo>
                  <a:pt x="1245868" y="1465074"/>
                  <a:pt x="943573" y="1324451"/>
                  <a:pt x="715921" y="1371600"/>
                </a:cubicBezTo>
                <a:cubicBezTo>
                  <a:pt x="488270" y="1418749"/>
                  <a:pt x="208039" y="1314768"/>
                  <a:pt x="0" y="1371600"/>
                </a:cubicBezTo>
                <a:cubicBezTo>
                  <a:pt x="-34363" y="1196644"/>
                  <a:pt x="52728" y="1113930"/>
                  <a:pt x="0" y="886968"/>
                </a:cubicBezTo>
                <a:cubicBezTo>
                  <a:pt x="-52728" y="660006"/>
                  <a:pt x="15367" y="571601"/>
                  <a:pt x="0" y="416052"/>
                </a:cubicBezTo>
                <a:cubicBezTo>
                  <a:pt x="-15367" y="260503"/>
                  <a:pt x="12593" y="170237"/>
                  <a:pt x="0" y="0"/>
                </a:cubicBezTo>
                <a:close/>
              </a:path>
              <a:path w="10058400" h="1371600" stroke="0" extrusionOk="0">
                <a:moveTo>
                  <a:pt x="0" y="0"/>
                </a:moveTo>
                <a:cubicBezTo>
                  <a:pt x="165461" y="-51913"/>
                  <a:pt x="303840" y="54727"/>
                  <a:pt x="491087" y="0"/>
                </a:cubicBezTo>
                <a:cubicBezTo>
                  <a:pt x="678334" y="-54727"/>
                  <a:pt x="845546" y="366"/>
                  <a:pt x="1082757" y="0"/>
                </a:cubicBezTo>
                <a:cubicBezTo>
                  <a:pt x="1319968" y="-366"/>
                  <a:pt x="1364487" y="11593"/>
                  <a:pt x="1573844" y="0"/>
                </a:cubicBezTo>
                <a:cubicBezTo>
                  <a:pt x="1783201" y="-11593"/>
                  <a:pt x="2110433" y="70854"/>
                  <a:pt x="2266098" y="0"/>
                </a:cubicBezTo>
                <a:cubicBezTo>
                  <a:pt x="2421763" y="-70854"/>
                  <a:pt x="2811842" y="8789"/>
                  <a:pt x="2958353" y="0"/>
                </a:cubicBezTo>
                <a:cubicBezTo>
                  <a:pt x="3104864" y="-8789"/>
                  <a:pt x="3177541" y="9049"/>
                  <a:pt x="3248272" y="0"/>
                </a:cubicBezTo>
                <a:cubicBezTo>
                  <a:pt x="3319003" y="-9049"/>
                  <a:pt x="3476603" y="34216"/>
                  <a:pt x="3638774" y="0"/>
                </a:cubicBezTo>
                <a:cubicBezTo>
                  <a:pt x="3800945" y="-34216"/>
                  <a:pt x="3785160" y="26601"/>
                  <a:pt x="3928693" y="0"/>
                </a:cubicBezTo>
                <a:cubicBezTo>
                  <a:pt x="4072226" y="-26601"/>
                  <a:pt x="4339350" y="12443"/>
                  <a:pt x="4721531" y="0"/>
                </a:cubicBezTo>
                <a:cubicBezTo>
                  <a:pt x="5103712" y="-12443"/>
                  <a:pt x="4875700" y="2025"/>
                  <a:pt x="5011450" y="0"/>
                </a:cubicBezTo>
                <a:cubicBezTo>
                  <a:pt x="5147200" y="-2025"/>
                  <a:pt x="5308309" y="7254"/>
                  <a:pt x="5401952" y="0"/>
                </a:cubicBezTo>
                <a:cubicBezTo>
                  <a:pt x="5495595" y="-7254"/>
                  <a:pt x="5925839" y="65740"/>
                  <a:pt x="6194791" y="0"/>
                </a:cubicBezTo>
                <a:cubicBezTo>
                  <a:pt x="6463743" y="-65740"/>
                  <a:pt x="6594837" y="46205"/>
                  <a:pt x="6786462" y="0"/>
                </a:cubicBezTo>
                <a:cubicBezTo>
                  <a:pt x="6978087" y="-46205"/>
                  <a:pt x="7062602" y="795"/>
                  <a:pt x="7277548" y="0"/>
                </a:cubicBezTo>
                <a:cubicBezTo>
                  <a:pt x="7492494" y="-795"/>
                  <a:pt x="7643365" y="917"/>
                  <a:pt x="7768635" y="0"/>
                </a:cubicBezTo>
                <a:cubicBezTo>
                  <a:pt x="7893905" y="-917"/>
                  <a:pt x="7954391" y="11842"/>
                  <a:pt x="8058553" y="0"/>
                </a:cubicBezTo>
                <a:cubicBezTo>
                  <a:pt x="8162715" y="-11842"/>
                  <a:pt x="8422922" y="58482"/>
                  <a:pt x="8549640" y="0"/>
                </a:cubicBezTo>
                <a:cubicBezTo>
                  <a:pt x="8676358" y="-58482"/>
                  <a:pt x="8937852" y="32738"/>
                  <a:pt x="9141311" y="0"/>
                </a:cubicBezTo>
                <a:cubicBezTo>
                  <a:pt x="9344770" y="-32738"/>
                  <a:pt x="9315837" y="8983"/>
                  <a:pt x="9431229" y="0"/>
                </a:cubicBezTo>
                <a:cubicBezTo>
                  <a:pt x="9546621" y="-8983"/>
                  <a:pt x="9810892" y="24372"/>
                  <a:pt x="10058400" y="0"/>
                </a:cubicBezTo>
                <a:cubicBezTo>
                  <a:pt x="10104292" y="212928"/>
                  <a:pt x="10009089" y="269633"/>
                  <a:pt x="10058400" y="484632"/>
                </a:cubicBezTo>
                <a:cubicBezTo>
                  <a:pt x="10107711" y="699631"/>
                  <a:pt x="10033347" y="816653"/>
                  <a:pt x="10058400" y="941832"/>
                </a:cubicBezTo>
                <a:cubicBezTo>
                  <a:pt x="10083453" y="1067011"/>
                  <a:pt x="10037636" y="1187980"/>
                  <a:pt x="10058400" y="1371600"/>
                </a:cubicBezTo>
                <a:cubicBezTo>
                  <a:pt x="9721624" y="1415111"/>
                  <a:pt x="9545833" y="1314717"/>
                  <a:pt x="9265561" y="1371600"/>
                </a:cubicBezTo>
                <a:cubicBezTo>
                  <a:pt x="8985289" y="1428483"/>
                  <a:pt x="8971629" y="1354365"/>
                  <a:pt x="8875059" y="1371600"/>
                </a:cubicBezTo>
                <a:cubicBezTo>
                  <a:pt x="8778489" y="1388835"/>
                  <a:pt x="8505233" y="1337610"/>
                  <a:pt x="8283388" y="1371600"/>
                </a:cubicBezTo>
                <a:cubicBezTo>
                  <a:pt x="8061543" y="1405590"/>
                  <a:pt x="7931935" y="1303130"/>
                  <a:pt x="7691718" y="1371600"/>
                </a:cubicBezTo>
                <a:cubicBezTo>
                  <a:pt x="7451501" y="1440070"/>
                  <a:pt x="7068237" y="1321271"/>
                  <a:pt x="6898879" y="1371600"/>
                </a:cubicBezTo>
                <a:cubicBezTo>
                  <a:pt x="6729521" y="1421929"/>
                  <a:pt x="6501417" y="1351075"/>
                  <a:pt x="6206624" y="1371600"/>
                </a:cubicBezTo>
                <a:cubicBezTo>
                  <a:pt x="5911831" y="1392125"/>
                  <a:pt x="5828826" y="1356200"/>
                  <a:pt x="5514370" y="1371600"/>
                </a:cubicBezTo>
                <a:cubicBezTo>
                  <a:pt x="5199914" y="1387000"/>
                  <a:pt x="5232583" y="1343280"/>
                  <a:pt x="5023283" y="1371600"/>
                </a:cubicBezTo>
                <a:cubicBezTo>
                  <a:pt x="4813983" y="1399920"/>
                  <a:pt x="4803816" y="1361978"/>
                  <a:pt x="4632781" y="1371600"/>
                </a:cubicBezTo>
                <a:cubicBezTo>
                  <a:pt x="4461746" y="1381222"/>
                  <a:pt x="4259617" y="1324198"/>
                  <a:pt x="4041110" y="1371600"/>
                </a:cubicBezTo>
                <a:cubicBezTo>
                  <a:pt x="3822603" y="1419002"/>
                  <a:pt x="3741319" y="1300981"/>
                  <a:pt x="3449440" y="1371600"/>
                </a:cubicBezTo>
                <a:cubicBezTo>
                  <a:pt x="3157561" y="1442219"/>
                  <a:pt x="3072241" y="1359012"/>
                  <a:pt x="2757185" y="1371600"/>
                </a:cubicBezTo>
                <a:cubicBezTo>
                  <a:pt x="2442129" y="1384188"/>
                  <a:pt x="2139350" y="1358381"/>
                  <a:pt x="1964346" y="1371600"/>
                </a:cubicBezTo>
                <a:cubicBezTo>
                  <a:pt x="1789342" y="1384819"/>
                  <a:pt x="1803295" y="1362948"/>
                  <a:pt x="1674428" y="1371600"/>
                </a:cubicBezTo>
                <a:cubicBezTo>
                  <a:pt x="1545561" y="1380252"/>
                  <a:pt x="1376192" y="1364151"/>
                  <a:pt x="1183341" y="1371600"/>
                </a:cubicBezTo>
                <a:cubicBezTo>
                  <a:pt x="990490" y="1379049"/>
                  <a:pt x="891017" y="1366289"/>
                  <a:pt x="692255" y="1371600"/>
                </a:cubicBezTo>
                <a:cubicBezTo>
                  <a:pt x="493493" y="1376911"/>
                  <a:pt x="270905" y="1339116"/>
                  <a:pt x="0" y="1371600"/>
                </a:cubicBezTo>
                <a:cubicBezTo>
                  <a:pt x="-32434" y="1202888"/>
                  <a:pt x="55238" y="1041387"/>
                  <a:pt x="0" y="900684"/>
                </a:cubicBezTo>
                <a:cubicBezTo>
                  <a:pt x="-55238" y="759981"/>
                  <a:pt x="47973" y="561493"/>
                  <a:pt x="0" y="429768"/>
                </a:cubicBezTo>
                <a:cubicBezTo>
                  <a:pt x="-47973" y="298043"/>
                  <a:pt x="47913" y="17577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02879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API Constraints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9BB3-EACB-4434-9C5F-AF5889C6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799" y="2441359"/>
            <a:ext cx="9870489" cy="3514937"/>
          </a:xfrm>
        </p:spPr>
        <p:txBody>
          <a:bodyPr/>
          <a:lstStyle/>
          <a:p>
            <a:r>
              <a:rPr lang="en-US" dirty="0"/>
              <a:t>Example URL: </a:t>
            </a:r>
            <a:r>
              <a:rPr lang="en-US" sz="1600" dirty="0"/>
              <a:t>https://www.patentsview.org/api/patents/query?q={</a:t>
            </a:r>
            <a:r>
              <a:rPr lang="en-US" sz="1600" dirty="0">
                <a:highlight>
                  <a:srgbClr val="FFFF00"/>
                </a:highlight>
              </a:rPr>
              <a:t>"</a:t>
            </a:r>
            <a:r>
              <a:rPr lang="en-US" sz="1600" dirty="0"/>
              <a:t>_and</a:t>
            </a:r>
            <a:r>
              <a:rPr lang="en-US" sz="1600" dirty="0">
                <a:highlight>
                  <a:srgbClr val="FFFF00"/>
                </a:highlight>
              </a:rPr>
              <a:t>"</a:t>
            </a:r>
            <a:r>
              <a:rPr lang="en-US" sz="1600" dirty="0"/>
              <a:t>:[{"_gte</a:t>
            </a:r>
            <a:r>
              <a:rPr lang="en-US" sz="1600" dirty="0">
                <a:highlight>
                  <a:srgbClr val="FFFF00"/>
                </a:highlight>
              </a:rPr>
              <a:t>":{"patent_date":"2000-01-01"}},{"_lte":{"patent_date":"2000-03-31"}}]}</a:t>
            </a:r>
            <a:r>
              <a:rPr lang="en-US" sz="1600" dirty="0"/>
              <a:t>&amp;f=["patent_id","patent_year","assignee_organization","assignee_city","assignee_country","assignee_type", "</a:t>
            </a:r>
            <a:r>
              <a:rPr lang="en-US" sz="1600" dirty="0" err="1"/>
              <a:t>nber_category_title</a:t>
            </a:r>
            <a:r>
              <a:rPr lang="en-US" sz="1600" dirty="0"/>
              <a:t>", "</a:t>
            </a:r>
            <a:r>
              <a:rPr lang="en-US" sz="1600" dirty="0" err="1"/>
              <a:t>nber_subcategory_title</a:t>
            </a:r>
            <a:r>
              <a:rPr lang="en-US" sz="1600" dirty="0"/>
              <a:t>"]&amp;o={"</a:t>
            </a:r>
            <a:r>
              <a:rPr lang="en-US" sz="1600" dirty="0">
                <a:highlight>
                  <a:srgbClr val="FFFF00"/>
                </a:highlight>
              </a:rPr>
              <a:t>page</a:t>
            </a:r>
            <a:r>
              <a:rPr lang="en-US" sz="1600" dirty="0"/>
              <a:t>":1,"</a:t>
            </a:r>
            <a:r>
              <a:rPr lang="en-US" sz="1600" dirty="0">
                <a:highlight>
                  <a:srgbClr val="FFFF00"/>
                </a:highlight>
              </a:rPr>
              <a:t>per_page</a:t>
            </a:r>
            <a:r>
              <a:rPr lang="en-US" sz="1600" dirty="0"/>
              <a:t>":25}</a:t>
            </a:r>
          </a:p>
          <a:p>
            <a:r>
              <a:rPr lang="en-US" dirty="0"/>
              <a:t>Quotes are required in the parameters… yuck</a:t>
            </a:r>
          </a:p>
          <a:p>
            <a:r>
              <a:rPr lang="en-US" dirty="0"/>
              <a:t>Maximum of 100,000 items per call</a:t>
            </a:r>
          </a:p>
          <a:p>
            <a:r>
              <a:rPr lang="en-US" dirty="0"/>
              <a:t>Maximum of 10,000 items per “page”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D6FB5DF-8F61-4BCA-A649-332051DA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7C1AE-3DE5-40C8-A316-220D9D92159A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058400"/>
              <a:gd name="connsiteY0" fmla="*/ 0 h 1371600"/>
              <a:gd name="connsiteX1" fmla="*/ 591671 w 10058400"/>
              <a:gd name="connsiteY1" fmla="*/ 0 h 1371600"/>
              <a:gd name="connsiteX2" fmla="*/ 1384509 w 10058400"/>
              <a:gd name="connsiteY2" fmla="*/ 0 h 1371600"/>
              <a:gd name="connsiteX3" fmla="*/ 1775012 w 10058400"/>
              <a:gd name="connsiteY3" fmla="*/ 0 h 1371600"/>
              <a:gd name="connsiteX4" fmla="*/ 2366682 w 10058400"/>
              <a:gd name="connsiteY4" fmla="*/ 0 h 1371600"/>
              <a:gd name="connsiteX5" fmla="*/ 2757185 w 10058400"/>
              <a:gd name="connsiteY5" fmla="*/ 0 h 1371600"/>
              <a:gd name="connsiteX6" fmla="*/ 3147688 w 10058400"/>
              <a:gd name="connsiteY6" fmla="*/ 0 h 1371600"/>
              <a:gd name="connsiteX7" fmla="*/ 3940526 w 10058400"/>
              <a:gd name="connsiteY7" fmla="*/ 0 h 1371600"/>
              <a:gd name="connsiteX8" fmla="*/ 4532197 w 10058400"/>
              <a:gd name="connsiteY8" fmla="*/ 0 h 1371600"/>
              <a:gd name="connsiteX9" fmla="*/ 5023283 w 10058400"/>
              <a:gd name="connsiteY9" fmla="*/ 0 h 1371600"/>
              <a:gd name="connsiteX10" fmla="*/ 5514370 w 10058400"/>
              <a:gd name="connsiteY10" fmla="*/ 0 h 1371600"/>
              <a:gd name="connsiteX11" fmla="*/ 6106040 w 10058400"/>
              <a:gd name="connsiteY11" fmla="*/ 0 h 1371600"/>
              <a:gd name="connsiteX12" fmla="*/ 6798295 w 10058400"/>
              <a:gd name="connsiteY12" fmla="*/ 0 h 1371600"/>
              <a:gd name="connsiteX13" fmla="*/ 7490550 w 10058400"/>
              <a:gd name="connsiteY13" fmla="*/ 0 h 1371600"/>
              <a:gd name="connsiteX14" fmla="*/ 7881052 w 10058400"/>
              <a:gd name="connsiteY14" fmla="*/ 0 h 1371600"/>
              <a:gd name="connsiteX15" fmla="*/ 8472723 w 10058400"/>
              <a:gd name="connsiteY15" fmla="*/ 0 h 1371600"/>
              <a:gd name="connsiteX16" fmla="*/ 9164977 w 10058400"/>
              <a:gd name="connsiteY16" fmla="*/ 0 h 1371600"/>
              <a:gd name="connsiteX17" fmla="*/ 10058400 w 10058400"/>
              <a:gd name="connsiteY17" fmla="*/ 0 h 1371600"/>
              <a:gd name="connsiteX18" fmla="*/ 10058400 w 10058400"/>
              <a:gd name="connsiteY18" fmla="*/ 470916 h 1371600"/>
              <a:gd name="connsiteX19" fmla="*/ 10058400 w 10058400"/>
              <a:gd name="connsiteY19" fmla="*/ 900684 h 1371600"/>
              <a:gd name="connsiteX20" fmla="*/ 10058400 w 10058400"/>
              <a:gd name="connsiteY20" fmla="*/ 1371600 h 1371600"/>
              <a:gd name="connsiteX21" fmla="*/ 9667897 w 10058400"/>
              <a:gd name="connsiteY21" fmla="*/ 1371600 h 1371600"/>
              <a:gd name="connsiteX22" fmla="*/ 9176811 w 10058400"/>
              <a:gd name="connsiteY22" fmla="*/ 1371600 h 1371600"/>
              <a:gd name="connsiteX23" fmla="*/ 8585140 w 10058400"/>
              <a:gd name="connsiteY23" fmla="*/ 1371600 h 1371600"/>
              <a:gd name="connsiteX24" fmla="*/ 8295222 w 10058400"/>
              <a:gd name="connsiteY24" fmla="*/ 1371600 h 1371600"/>
              <a:gd name="connsiteX25" fmla="*/ 7904719 w 10058400"/>
              <a:gd name="connsiteY25" fmla="*/ 1371600 h 1371600"/>
              <a:gd name="connsiteX26" fmla="*/ 7413632 w 10058400"/>
              <a:gd name="connsiteY26" fmla="*/ 1371600 h 1371600"/>
              <a:gd name="connsiteX27" fmla="*/ 7023130 w 10058400"/>
              <a:gd name="connsiteY27" fmla="*/ 1371600 h 1371600"/>
              <a:gd name="connsiteX28" fmla="*/ 6330875 w 10058400"/>
              <a:gd name="connsiteY28" fmla="*/ 1371600 h 1371600"/>
              <a:gd name="connsiteX29" fmla="*/ 5940373 w 10058400"/>
              <a:gd name="connsiteY29" fmla="*/ 1371600 h 1371600"/>
              <a:gd name="connsiteX30" fmla="*/ 5449286 w 10058400"/>
              <a:gd name="connsiteY30" fmla="*/ 1371600 h 1371600"/>
              <a:gd name="connsiteX31" fmla="*/ 4857616 w 10058400"/>
              <a:gd name="connsiteY31" fmla="*/ 1371600 h 1371600"/>
              <a:gd name="connsiteX32" fmla="*/ 4064777 w 10058400"/>
              <a:gd name="connsiteY32" fmla="*/ 1371600 h 1371600"/>
              <a:gd name="connsiteX33" fmla="*/ 3674274 w 10058400"/>
              <a:gd name="connsiteY33" fmla="*/ 1371600 h 1371600"/>
              <a:gd name="connsiteX34" fmla="*/ 3283772 w 10058400"/>
              <a:gd name="connsiteY34" fmla="*/ 1371600 h 1371600"/>
              <a:gd name="connsiteX35" fmla="*/ 2490933 w 10058400"/>
              <a:gd name="connsiteY35" fmla="*/ 1371600 h 1371600"/>
              <a:gd name="connsiteX36" fmla="*/ 2201015 w 10058400"/>
              <a:gd name="connsiteY36" fmla="*/ 1371600 h 1371600"/>
              <a:gd name="connsiteX37" fmla="*/ 1408176 w 10058400"/>
              <a:gd name="connsiteY37" fmla="*/ 1371600 h 1371600"/>
              <a:gd name="connsiteX38" fmla="*/ 715921 w 10058400"/>
              <a:gd name="connsiteY38" fmla="*/ 1371600 h 1371600"/>
              <a:gd name="connsiteX39" fmla="*/ 0 w 10058400"/>
              <a:gd name="connsiteY39" fmla="*/ 1371600 h 1371600"/>
              <a:gd name="connsiteX40" fmla="*/ 0 w 10058400"/>
              <a:gd name="connsiteY40" fmla="*/ 886968 h 1371600"/>
              <a:gd name="connsiteX41" fmla="*/ 0 w 10058400"/>
              <a:gd name="connsiteY41" fmla="*/ 416052 h 1371600"/>
              <a:gd name="connsiteX42" fmla="*/ 0 w 10058400"/>
              <a:gd name="connsiteY4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058400" h="1371600" fill="none" extrusionOk="0">
                <a:moveTo>
                  <a:pt x="0" y="0"/>
                </a:moveTo>
                <a:cubicBezTo>
                  <a:pt x="234028" y="-32573"/>
                  <a:pt x="451674" y="14430"/>
                  <a:pt x="591671" y="0"/>
                </a:cubicBezTo>
                <a:cubicBezTo>
                  <a:pt x="731668" y="-14430"/>
                  <a:pt x="1097687" y="61847"/>
                  <a:pt x="1384509" y="0"/>
                </a:cubicBezTo>
                <a:cubicBezTo>
                  <a:pt x="1671331" y="-61847"/>
                  <a:pt x="1695877" y="8078"/>
                  <a:pt x="1775012" y="0"/>
                </a:cubicBezTo>
                <a:cubicBezTo>
                  <a:pt x="1854147" y="-8078"/>
                  <a:pt x="2086925" y="59639"/>
                  <a:pt x="2366682" y="0"/>
                </a:cubicBezTo>
                <a:cubicBezTo>
                  <a:pt x="2646439" y="-59639"/>
                  <a:pt x="2572256" y="7416"/>
                  <a:pt x="2757185" y="0"/>
                </a:cubicBezTo>
                <a:cubicBezTo>
                  <a:pt x="2942114" y="-7416"/>
                  <a:pt x="3000419" y="11674"/>
                  <a:pt x="3147688" y="0"/>
                </a:cubicBezTo>
                <a:cubicBezTo>
                  <a:pt x="3294957" y="-11674"/>
                  <a:pt x="3776952" y="63758"/>
                  <a:pt x="3940526" y="0"/>
                </a:cubicBezTo>
                <a:cubicBezTo>
                  <a:pt x="4104100" y="-63758"/>
                  <a:pt x="4247853" y="11864"/>
                  <a:pt x="4532197" y="0"/>
                </a:cubicBezTo>
                <a:cubicBezTo>
                  <a:pt x="4816541" y="-11864"/>
                  <a:pt x="4829480" y="55305"/>
                  <a:pt x="5023283" y="0"/>
                </a:cubicBezTo>
                <a:cubicBezTo>
                  <a:pt x="5217086" y="-55305"/>
                  <a:pt x="5326589" y="49856"/>
                  <a:pt x="5514370" y="0"/>
                </a:cubicBezTo>
                <a:cubicBezTo>
                  <a:pt x="5702151" y="-49856"/>
                  <a:pt x="5943154" y="30011"/>
                  <a:pt x="6106040" y="0"/>
                </a:cubicBezTo>
                <a:cubicBezTo>
                  <a:pt x="6268926" y="-30011"/>
                  <a:pt x="6631737" y="55420"/>
                  <a:pt x="6798295" y="0"/>
                </a:cubicBezTo>
                <a:cubicBezTo>
                  <a:pt x="6964854" y="-55420"/>
                  <a:pt x="7250270" y="58253"/>
                  <a:pt x="7490550" y="0"/>
                </a:cubicBezTo>
                <a:cubicBezTo>
                  <a:pt x="7730830" y="-58253"/>
                  <a:pt x="7732930" y="26046"/>
                  <a:pt x="7881052" y="0"/>
                </a:cubicBezTo>
                <a:cubicBezTo>
                  <a:pt x="8029174" y="-26046"/>
                  <a:pt x="8270642" y="22383"/>
                  <a:pt x="8472723" y="0"/>
                </a:cubicBezTo>
                <a:cubicBezTo>
                  <a:pt x="8674804" y="-22383"/>
                  <a:pt x="8901657" y="51214"/>
                  <a:pt x="9164977" y="0"/>
                </a:cubicBezTo>
                <a:cubicBezTo>
                  <a:pt x="9428297" y="-51214"/>
                  <a:pt x="9654686" y="11469"/>
                  <a:pt x="10058400" y="0"/>
                </a:cubicBezTo>
                <a:cubicBezTo>
                  <a:pt x="10107430" y="131695"/>
                  <a:pt x="10008990" y="243596"/>
                  <a:pt x="10058400" y="470916"/>
                </a:cubicBezTo>
                <a:cubicBezTo>
                  <a:pt x="10107810" y="698236"/>
                  <a:pt x="10010204" y="738108"/>
                  <a:pt x="10058400" y="900684"/>
                </a:cubicBezTo>
                <a:cubicBezTo>
                  <a:pt x="10106596" y="1063260"/>
                  <a:pt x="10041117" y="1242059"/>
                  <a:pt x="10058400" y="1371600"/>
                </a:cubicBezTo>
                <a:cubicBezTo>
                  <a:pt x="9978494" y="1390941"/>
                  <a:pt x="9826497" y="1370094"/>
                  <a:pt x="9667897" y="1371600"/>
                </a:cubicBezTo>
                <a:cubicBezTo>
                  <a:pt x="9509297" y="1373106"/>
                  <a:pt x="9310566" y="1323752"/>
                  <a:pt x="9176811" y="1371600"/>
                </a:cubicBezTo>
                <a:cubicBezTo>
                  <a:pt x="9043056" y="1419448"/>
                  <a:pt x="8707602" y="1303495"/>
                  <a:pt x="8585140" y="1371600"/>
                </a:cubicBezTo>
                <a:cubicBezTo>
                  <a:pt x="8462678" y="1439705"/>
                  <a:pt x="8368474" y="1356648"/>
                  <a:pt x="8295222" y="1371600"/>
                </a:cubicBezTo>
                <a:cubicBezTo>
                  <a:pt x="8221970" y="1386552"/>
                  <a:pt x="8006744" y="1343331"/>
                  <a:pt x="7904719" y="1371600"/>
                </a:cubicBezTo>
                <a:cubicBezTo>
                  <a:pt x="7802694" y="1399869"/>
                  <a:pt x="7569087" y="1329772"/>
                  <a:pt x="7413632" y="1371600"/>
                </a:cubicBezTo>
                <a:cubicBezTo>
                  <a:pt x="7258177" y="1413428"/>
                  <a:pt x="7202095" y="1337933"/>
                  <a:pt x="7023130" y="1371600"/>
                </a:cubicBezTo>
                <a:cubicBezTo>
                  <a:pt x="6844165" y="1405267"/>
                  <a:pt x="6578512" y="1303989"/>
                  <a:pt x="6330875" y="1371600"/>
                </a:cubicBezTo>
                <a:cubicBezTo>
                  <a:pt x="6083238" y="1439211"/>
                  <a:pt x="6029987" y="1335161"/>
                  <a:pt x="5940373" y="1371600"/>
                </a:cubicBezTo>
                <a:cubicBezTo>
                  <a:pt x="5850759" y="1408039"/>
                  <a:pt x="5667719" y="1332591"/>
                  <a:pt x="5449286" y="1371600"/>
                </a:cubicBezTo>
                <a:cubicBezTo>
                  <a:pt x="5230853" y="1410609"/>
                  <a:pt x="4985289" y="1328242"/>
                  <a:pt x="4857616" y="1371600"/>
                </a:cubicBezTo>
                <a:cubicBezTo>
                  <a:pt x="4729943" y="1414958"/>
                  <a:pt x="4391891" y="1294204"/>
                  <a:pt x="4064777" y="1371600"/>
                </a:cubicBezTo>
                <a:cubicBezTo>
                  <a:pt x="3737663" y="1448996"/>
                  <a:pt x="3772636" y="1325719"/>
                  <a:pt x="3674274" y="1371600"/>
                </a:cubicBezTo>
                <a:cubicBezTo>
                  <a:pt x="3575912" y="1417481"/>
                  <a:pt x="3460611" y="1352022"/>
                  <a:pt x="3283772" y="1371600"/>
                </a:cubicBezTo>
                <a:cubicBezTo>
                  <a:pt x="3106933" y="1391178"/>
                  <a:pt x="2763905" y="1296289"/>
                  <a:pt x="2490933" y="1371600"/>
                </a:cubicBezTo>
                <a:cubicBezTo>
                  <a:pt x="2217961" y="1446911"/>
                  <a:pt x="2307686" y="1339784"/>
                  <a:pt x="2201015" y="1371600"/>
                </a:cubicBezTo>
                <a:cubicBezTo>
                  <a:pt x="2094344" y="1403416"/>
                  <a:pt x="1570484" y="1278126"/>
                  <a:pt x="1408176" y="1371600"/>
                </a:cubicBezTo>
                <a:cubicBezTo>
                  <a:pt x="1245868" y="1465074"/>
                  <a:pt x="943573" y="1324451"/>
                  <a:pt x="715921" y="1371600"/>
                </a:cubicBezTo>
                <a:cubicBezTo>
                  <a:pt x="488270" y="1418749"/>
                  <a:pt x="208039" y="1314768"/>
                  <a:pt x="0" y="1371600"/>
                </a:cubicBezTo>
                <a:cubicBezTo>
                  <a:pt x="-34363" y="1196644"/>
                  <a:pt x="52728" y="1113930"/>
                  <a:pt x="0" y="886968"/>
                </a:cubicBezTo>
                <a:cubicBezTo>
                  <a:pt x="-52728" y="660006"/>
                  <a:pt x="15367" y="571601"/>
                  <a:pt x="0" y="416052"/>
                </a:cubicBezTo>
                <a:cubicBezTo>
                  <a:pt x="-15367" y="260503"/>
                  <a:pt x="12593" y="170237"/>
                  <a:pt x="0" y="0"/>
                </a:cubicBezTo>
                <a:close/>
              </a:path>
              <a:path w="10058400" h="1371600" stroke="0" extrusionOk="0">
                <a:moveTo>
                  <a:pt x="0" y="0"/>
                </a:moveTo>
                <a:cubicBezTo>
                  <a:pt x="165461" y="-51913"/>
                  <a:pt x="303840" y="54727"/>
                  <a:pt x="491087" y="0"/>
                </a:cubicBezTo>
                <a:cubicBezTo>
                  <a:pt x="678334" y="-54727"/>
                  <a:pt x="845546" y="366"/>
                  <a:pt x="1082757" y="0"/>
                </a:cubicBezTo>
                <a:cubicBezTo>
                  <a:pt x="1319968" y="-366"/>
                  <a:pt x="1364487" y="11593"/>
                  <a:pt x="1573844" y="0"/>
                </a:cubicBezTo>
                <a:cubicBezTo>
                  <a:pt x="1783201" y="-11593"/>
                  <a:pt x="2110433" y="70854"/>
                  <a:pt x="2266098" y="0"/>
                </a:cubicBezTo>
                <a:cubicBezTo>
                  <a:pt x="2421763" y="-70854"/>
                  <a:pt x="2811842" y="8789"/>
                  <a:pt x="2958353" y="0"/>
                </a:cubicBezTo>
                <a:cubicBezTo>
                  <a:pt x="3104864" y="-8789"/>
                  <a:pt x="3177541" y="9049"/>
                  <a:pt x="3248272" y="0"/>
                </a:cubicBezTo>
                <a:cubicBezTo>
                  <a:pt x="3319003" y="-9049"/>
                  <a:pt x="3476603" y="34216"/>
                  <a:pt x="3638774" y="0"/>
                </a:cubicBezTo>
                <a:cubicBezTo>
                  <a:pt x="3800945" y="-34216"/>
                  <a:pt x="3785160" y="26601"/>
                  <a:pt x="3928693" y="0"/>
                </a:cubicBezTo>
                <a:cubicBezTo>
                  <a:pt x="4072226" y="-26601"/>
                  <a:pt x="4339350" y="12443"/>
                  <a:pt x="4721531" y="0"/>
                </a:cubicBezTo>
                <a:cubicBezTo>
                  <a:pt x="5103712" y="-12443"/>
                  <a:pt x="4875700" y="2025"/>
                  <a:pt x="5011450" y="0"/>
                </a:cubicBezTo>
                <a:cubicBezTo>
                  <a:pt x="5147200" y="-2025"/>
                  <a:pt x="5308309" y="7254"/>
                  <a:pt x="5401952" y="0"/>
                </a:cubicBezTo>
                <a:cubicBezTo>
                  <a:pt x="5495595" y="-7254"/>
                  <a:pt x="5925839" y="65740"/>
                  <a:pt x="6194791" y="0"/>
                </a:cubicBezTo>
                <a:cubicBezTo>
                  <a:pt x="6463743" y="-65740"/>
                  <a:pt x="6594837" y="46205"/>
                  <a:pt x="6786462" y="0"/>
                </a:cubicBezTo>
                <a:cubicBezTo>
                  <a:pt x="6978087" y="-46205"/>
                  <a:pt x="7062602" y="795"/>
                  <a:pt x="7277548" y="0"/>
                </a:cubicBezTo>
                <a:cubicBezTo>
                  <a:pt x="7492494" y="-795"/>
                  <a:pt x="7643365" y="917"/>
                  <a:pt x="7768635" y="0"/>
                </a:cubicBezTo>
                <a:cubicBezTo>
                  <a:pt x="7893905" y="-917"/>
                  <a:pt x="7954391" y="11842"/>
                  <a:pt x="8058553" y="0"/>
                </a:cubicBezTo>
                <a:cubicBezTo>
                  <a:pt x="8162715" y="-11842"/>
                  <a:pt x="8422922" y="58482"/>
                  <a:pt x="8549640" y="0"/>
                </a:cubicBezTo>
                <a:cubicBezTo>
                  <a:pt x="8676358" y="-58482"/>
                  <a:pt x="8937852" y="32738"/>
                  <a:pt x="9141311" y="0"/>
                </a:cubicBezTo>
                <a:cubicBezTo>
                  <a:pt x="9344770" y="-32738"/>
                  <a:pt x="9315837" y="8983"/>
                  <a:pt x="9431229" y="0"/>
                </a:cubicBezTo>
                <a:cubicBezTo>
                  <a:pt x="9546621" y="-8983"/>
                  <a:pt x="9810892" y="24372"/>
                  <a:pt x="10058400" y="0"/>
                </a:cubicBezTo>
                <a:cubicBezTo>
                  <a:pt x="10104292" y="212928"/>
                  <a:pt x="10009089" y="269633"/>
                  <a:pt x="10058400" y="484632"/>
                </a:cubicBezTo>
                <a:cubicBezTo>
                  <a:pt x="10107711" y="699631"/>
                  <a:pt x="10033347" y="816653"/>
                  <a:pt x="10058400" y="941832"/>
                </a:cubicBezTo>
                <a:cubicBezTo>
                  <a:pt x="10083453" y="1067011"/>
                  <a:pt x="10037636" y="1187980"/>
                  <a:pt x="10058400" y="1371600"/>
                </a:cubicBezTo>
                <a:cubicBezTo>
                  <a:pt x="9721624" y="1415111"/>
                  <a:pt x="9545833" y="1314717"/>
                  <a:pt x="9265561" y="1371600"/>
                </a:cubicBezTo>
                <a:cubicBezTo>
                  <a:pt x="8985289" y="1428483"/>
                  <a:pt x="8971629" y="1354365"/>
                  <a:pt x="8875059" y="1371600"/>
                </a:cubicBezTo>
                <a:cubicBezTo>
                  <a:pt x="8778489" y="1388835"/>
                  <a:pt x="8505233" y="1337610"/>
                  <a:pt x="8283388" y="1371600"/>
                </a:cubicBezTo>
                <a:cubicBezTo>
                  <a:pt x="8061543" y="1405590"/>
                  <a:pt x="7931935" y="1303130"/>
                  <a:pt x="7691718" y="1371600"/>
                </a:cubicBezTo>
                <a:cubicBezTo>
                  <a:pt x="7451501" y="1440070"/>
                  <a:pt x="7068237" y="1321271"/>
                  <a:pt x="6898879" y="1371600"/>
                </a:cubicBezTo>
                <a:cubicBezTo>
                  <a:pt x="6729521" y="1421929"/>
                  <a:pt x="6501417" y="1351075"/>
                  <a:pt x="6206624" y="1371600"/>
                </a:cubicBezTo>
                <a:cubicBezTo>
                  <a:pt x="5911831" y="1392125"/>
                  <a:pt x="5828826" y="1356200"/>
                  <a:pt x="5514370" y="1371600"/>
                </a:cubicBezTo>
                <a:cubicBezTo>
                  <a:pt x="5199914" y="1387000"/>
                  <a:pt x="5232583" y="1343280"/>
                  <a:pt x="5023283" y="1371600"/>
                </a:cubicBezTo>
                <a:cubicBezTo>
                  <a:pt x="4813983" y="1399920"/>
                  <a:pt x="4803816" y="1361978"/>
                  <a:pt x="4632781" y="1371600"/>
                </a:cubicBezTo>
                <a:cubicBezTo>
                  <a:pt x="4461746" y="1381222"/>
                  <a:pt x="4259617" y="1324198"/>
                  <a:pt x="4041110" y="1371600"/>
                </a:cubicBezTo>
                <a:cubicBezTo>
                  <a:pt x="3822603" y="1419002"/>
                  <a:pt x="3741319" y="1300981"/>
                  <a:pt x="3449440" y="1371600"/>
                </a:cubicBezTo>
                <a:cubicBezTo>
                  <a:pt x="3157561" y="1442219"/>
                  <a:pt x="3072241" y="1359012"/>
                  <a:pt x="2757185" y="1371600"/>
                </a:cubicBezTo>
                <a:cubicBezTo>
                  <a:pt x="2442129" y="1384188"/>
                  <a:pt x="2139350" y="1358381"/>
                  <a:pt x="1964346" y="1371600"/>
                </a:cubicBezTo>
                <a:cubicBezTo>
                  <a:pt x="1789342" y="1384819"/>
                  <a:pt x="1803295" y="1362948"/>
                  <a:pt x="1674428" y="1371600"/>
                </a:cubicBezTo>
                <a:cubicBezTo>
                  <a:pt x="1545561" y="1380252"/>
                  <a:pt x="1376192" y="1364151"/>
                  <a:pt x="1183341" y="1371600"/>
                </a:cubicBezTo>
                <a:cubicBezTo>
                  <a:pt x="990490" y="1379049"/>
                  <a:pt x="891017" y="1366289"/>
                  <a:pt x="692255" y="1371600"/>
                </a:cubicBezTo>
                <a:cubicBezTo>
                  <a:pt x="493493" y="1376911"/>
                  <a:pt x="270905" y="1339116"/>
                  <a:pt x="0" y="1371600"/>
                </a:cubicBezTo>
                <a:cubicBezTo>
                  <a:pt x="-32434" y="1202888"/>
                  <a:pt x="55238" y="1041387"/>
                  <a:pt x="0" y="900684"/>
                </a:cubicBezTo>
                <a:cubicBezTo>
                  <a:pt x="-55238" y="759981"/>
                  <a:pt x="47973" y="561493"/>
                  <a:pt x="0" y="429768"/>
                </a:cubicBezTo>
                <a:cubicBezTo>
                  <a:pt x="-47973" y="298043"/>
                  <a:pt x="47913" y="17577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02879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Exploration and Cleaning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9F41-2520-4BC3-8916-07BE97B0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83292"/>
            <a:ext cx="4663440" cy="640080"/>
          </a:xfrm>
        </p:spPr>
        <p:txBody>
          <a:bodyPr/>
          <a:lstStyle/>
          <a:p>
            <a:r>
              <a:rPr lang="en-US" dirty="0"/>
              <a:t>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9BB3-EACB-4434-9C5F-AF5889C6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792471"/>
            <a:ext cx="4663440" cy="3163825"/>
          </a:xfrm>
        </p:spPr>
        <p:txBody>
          <a:bodyPr/>
          <a:lstStyle/>
          <a:p>
            <a:r>
              <a:rPr lang="en-US" dirty="0"/>
              <a:t>Exporting to CSV</a:t>
            </a:r>
          </a:p>
          <a:p>
            <a:r>
              <a:rPr lang="en-US" dirty="0"/>
              <a:t>Creating and Merging data sets</a:t>
            </a:r>
          </a:p>
          <a:p>
            <a:r>
              <a:rPr lang="en-US" dirty="0" err="1"/>
              <a:t>Groupby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493C09-B059-4404-9C42-A3938FBF32A5}"/>
              </a:ext>
            </a:extLst>
          </p:cNvPr>
          <p:cNvSpPr/>
          <p:nvPr/>
        </p:nvSpPr>
        <p:spPr>
          <a:xfrm>
            <a:off x="6461762" y="2375813"/>
            <a:ext cx="1722268" cy="17133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12F05D99-CE24-4374-90C0-F4F4DB933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696" y="2775308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FAD6F9C-3C7B-4E35-AE1E-6546DE94E0B6}"/>
              </a:ext>
            </a:extLst>
          </p:cNvPr>
          <p:cNvSpPr/>
          <p:nvPr/>
        </p:nvSpPr>
        <p:spPr>
          <a:xfrm>
            <a:off x="9138673" y="2396679"/>
            <a:ext cx="1722268" cy="17133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Stopwatch">
            <a:extLst>
              <a:ext uri="{FF2B5EF4-FFF2-40B4-BE49-F238E27FC236}">
                <a16:creationId xmlns:a16="http://schemas.microsoft.com/office/drawing/2014/main" id="{AF6A63E3-F3B2-43F5-9E5B-B4D0730ED8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607" y="2796174"/>
            <a:ext cx="914400" cy="914400"/>
          </a:xfr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25F008E-3628-4317-A0A9-C6C70C38BEDD}"/>
              </a:ext>
            </a:extLst>
          </p:cNvPr>
          <p:cNvSpPr/>
          <p:nvPr/>
        </p:nvSpPr>
        <p:spPr>
          <a:xfrm>
            <a:off x="7910302" y="4218637"/>
            <a:ext cx="1722268" cy="171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tapler">
            <a:extLst>
              <a:ext uri="{FF2B5EF4-FFF2-40B4-BE49-F238E27FC236}">
                <a16:creationId xmlns:a16="http://schemas.microsoft.com/office/drawing/2014/main" id="{362C3003-1CBA-4EA8-93C0-C65BC75A9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14236" y="4618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24286" y="0"/>
            <a:ext cx="12316286" cy="692791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923" y="2051624"/>
            <a:ext cx="4903972" cy="13369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Total patents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429000"/>
            <a:ext cx="5113799" cy="1063101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Tracked for the last 20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3C989-13D1-46B7-BC67-6ED2B4EBE95C}"/>
              </a:ext>
            </a:extLst>
          </p:cNvPr>
          <p:cNvSpPr txBox="1"/>
          <p:nvPr/>
        </p:nvSpPr>
        <p:spPr>
          <a:xfrm>
            <a:off x="154243" y="285750"/>
            <a:ext cx="2335724" cy="459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Year              #of Patents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2000                176192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2001                184172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2002                184494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2003                190865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2004                181413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2005                157829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2006                196489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2007                182978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2008                188726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2009                192052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2010                244599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2011                248101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2012                277285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2013                303658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2014                334079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2015                326969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2016                334674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2017                352587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2018                341104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2019                300386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5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4C7FC9-A25F-48DC-B811-4E6FC5E389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9"/>
            <a:ext cx="12192000" cy="6858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B517774-25C9-4D34-B002-68DFBCA4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390619"/>
            <a:ext cx="9863092" cy="72796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Patent Trends Over Time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AB9FB4-AD1F-4BA1-8045-3456E78D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23500"/>
              </p:ext>
            </p:extLst>
          </p:nvPr>
        </p:nvGraphicFramePr>
        <p:xfrm>
          <a:off x="442912" y="1200150"/>
          <a:ext cx="11306175" cy="481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043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Garamond</vt:lpstr>
      <vt:lpstr>SavonVTI</vt:lpstr>
      <vt:lpstr>Patent investigation</vt:lpstr>
      <vt:lpstr>Patents Filed in the United States in the last 20 years:</vt:lpstr>
      <vt:lpstr>Why we’re asking….</vt:lpstr>
      <vt:lpstr>Hypothesis and Questions to Answer</vt:lpstr>
      <vt:lpstr>Data Gathering from:</vt:lpstr>
      <vt:lpstr>API Constraints &amp; Considerations</vt:lpstr>
      <vt:lpstr>Exploration and Cleaning Data</vt:lpstr>
      <vt:lpstr>Total patents</vt:lpstr>
      <vt:lpstr>Patent Trends Over Time</vt:lpstr>
      <vt:lpstr>Assignee type US AND FOREIGN</vt:lpstr>
      <vt:lpstr>U.S. Companies vs. Foreign Companies</vt:lpstr>
      <vt:lpstr>Top 10 Companies</vt:lpstr>
      <vt:lpstr>US Individuals vs. Foreign Individuals</vt:lpstr>
      <vt:lpstr>US Government vs. Foreign Governments</vt:lpstr>
      <vt:lpstr>Patent categories</vt:lpstr>
      <vt:lpstr>Category Distribution of Patents</vt:lpstr>
      <vt:lpstr>Categories Over Time</vt:lpstr>
      <vt:lpstr>Sub-Category Distribution</vt:lpstr>
      <vt:lpstr>Location of origin</vt:lpstr>
      <vt:lpstr>Country of Origin Distribution of Patents</vt:lpstr>
      <vt:lpstr>Country of Origin Over Time</vt:lpstr>
      <vt:lpstr>City Distribution of Patents</vt:lpstr>
      <vt:lpstr>Some findings</vt:lpstr>
      <vt:lpstr>Patents Filed in the United States in the last 20 years are increasing.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2020-01-25T23:21:02Z</dcterms:created>
  <dcterms:modified xsi:type="dcterms:W3CDTF">2020-01-27T23:04:28Z</dcterms:modified>
</cp:coreProperties>
</file>