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89" r:id="rId3"/>
    <p:sldId id="259" r:id="rId4"/>
    <p:sldId id="263" r:id="rId5"/>
    <p:sldId id="265" r:id="rId6"/>
    <p:sldId id="260" r:id="rId7"/>
    <p:sldId id="266" r:id="rId8"/>
    <p:sldId id="268" r:id="rId9"/>
    <p:sldId id="264" r:id="rId10"/>
    <p:sldId id="267" r:id="rId11"/>
    <p:sldId id="271" r:id="rId12"/>
    <p:sldId id="269" r:id="rId13"/>
    <p:sldId id="270" r:id="rId14"/>
    <p:sldId id="272" r:id="rId15"/>
    <p:sldId id="273" r:id="rId16"/>
    <p:sldId id="277" r:id="rId17"/>
    <p:sldId id="274" r:id="rId18"/>
    <p:sldId id="275" r:id="rId19"/>
    <p:sldId id="278" r:id="rId20"/>
    <p:sldId id="279" r:id="rId21"/>
    <p:sldId id="280" r:id="rId22"/>
    <p:sldId id="276" r:id="rId23"/>
    <p:sldId id="281" r:id="rId24"/>
    <p:sldId id="283" r:id="rId25"/>
    <p:sldId id="282" r:id="rId26"/>
    <p:sldId id="284" r:id="rId27"/>
    <p:sldId id="285" r:id="rId28"/>
    <p:sldId id="286" r:id="rId29"/>
    <p:sldId id="287" r:id="rId30"/>
    <p:sldId id="288" r:id="rId31"/>
    <p:sldId id="290" r:id="rId32"/>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62" d="100"/>
          <a:sy n="162" d="100"/>
        </p:scale>
        <p:origin x="1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sv-SE"/>
              <a:t>Price per GB/hour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barChart>
        <c:barDir val="col"/>
        <c:grouping val="clustered"/>
        <c:varyColors val="0"/>
        <c:ser>
          <c:idx val="0"/>
          <c:order val="0"/>
          <c:tx>
            <c:strRef>
              <c:f>Sheet2!$A$3</c:f>
              <c:strCache>
                <c:ptCount val="1"/>
                <c:pt idx="0">
                  <c:v>C0</c:v>
                </c:pt>
              </c:strCache>
            </c:strRef>
          </c:tx>
          <c:spPr>
            <a:solidFill>
              <a:schemeClr val="accent1"/>
            </a:solidFill>
            <a:ln>
              <a:noFill/>
            </a:ln>
            <a:effectLst/>
          </c:spPr>
          <c:invertIfNegative val="0"/>
          <c:cat>
            <c:strRef>
              <c:f>Sheet2!$B$2:$H$2</c:f>
              <c:strCache>
                <c:ptCount val="2"/>
                <c:pt idx="0">
                  <c:v>Basic</c:v>
                </c:pt>
                <c:pt idx="1">
                  <c:v>Standard </c:v>
                </c:pt>
              </c:strCache>
              <c:extLst/>
            </c:strRef>
          </c:cat>
          <c:val>
            <c:numRef>
              <c:f>Sheet2!$B$3:$H$3</c:f>
              <c:numCache>
                <c:formatCode>[$$-409]#,##0.000</c:formatCode>
                <c:ptCount val="2"/>
                <c:pt idx="0">
                  <c:v>8.7999999999999995E-2</c:v>
                </c:pt>
                <c:pt idx="1">
                  <c:v>0.22</c:v>
                </c:pt>
              </c:numCache>
              <c:extLst/>
            </c:numRef>
          </c:val>
        </c:ser>
        <c:ser>
          <c:idx val="1"/>
          <c:order val="1"/>
          <c:tx>
            <c:strRef>
              <c:f>Sheet2!$A$4</c:f>
              <c:strCache>
                <c:ptCount val="1"/>
                <c:pt idx="0">
                  <c:v>C1</c:v>
                </c:pt>
              </c:strCache>
            </c:strRef>
          </c:tx>
          <c:spPr>
            <a:solidFill>
              <a:schemeClr val="accent2"/>
            </a:solidFill>
            <a:ln>
              <a:noFill/>
            </a:ln>
            <a:effectLst/>
          </c:spPr>
          <c:invertIfNegative val="0"/>
          <c:cat>
            <c:strRef>
              <c:f>Sheet2!$B$2:$H$2</c:f>
              <c:strCache>
                <c:ptCount val="2"/>
                <c:pt idx="0">
                  <c:v>Basic</c:v>
                </c:pt>
                <c:pt idx="1">
                  <c:v>Standard </c:v>
                </c:pt>
              </c:strCache>
              <c:extLst/>
            </c:strRef>
          </c:cat>
          <c:val>
            <c:numRef>
              <c:f>Sheet2!$B$4:$H$4</c:f>
              <c:numCache>
                <c:formatCode>[$$-409]#,##0.000</c:formatCode>
                <c:ptCount val="2"/>
                <c:pt idx="0">
                  <c:v>5.5E-2</c:v>
                </c:pt>
                <c:pt idx="1">
                  <c:v>0.13800000000000001</c:v>
                </c:pt>
              </c:numCache>
              <c:extLst/>
            </c:numRef>
          </c:val>
        </c:ser>
        <c:ser>
          <c:idx val="2"/>
          <c:order val="2"/>
          <c:tx>
            <c:strRef>
              <c:f>Sheet2!$A$5</c:f>
              <c:strCache>
                <c:ptCount val="1"/>
                <c:pt idx="0">
                  <c:v>C2</c:v>
                </c:pt>
              </c:strCache>
            </c:strRef>
          </c:tx>
          <c:spPr>
            <a:solidFill>
              <a:schemeClr val="accent3"/>
            </a:solidFill>
            <a:ln>
              <a:noFill/>
            </a:ln>
            <a:effectLst/>
          </c:spPr>
          <c:invertIfNegative val="0"/>
          <c:cat>
            <c:strRef>
              <c:f>Sheet2!$B$2:$H$2</c:f>
              <c:strCache>
                <c:ptCount val="2"/>
                <c:pt idx="0">
                  <c:v>Basic</c:v>
                </c:pt>
                <c:pt idx="1">
                  <c:v>Standard </c:v>
                </c:pt>
              </c:strCache>
              <c:extLst/>
            </c:strRef>
          </c:cat>
          <c:val>
            <c:numRef>
              <c:f>Sheet2!$B$5:$H$5</c:f>
              <c:numCache>
                <c:formatCode>[$$-409]#,##0.000</c:formatCode>
                <c:ptCount val="2"/>
                <c:pt idx="0">
                  <c:v>3.2142857142857147E-2</c:v>
                </c:pt>
                <c:pt idx="1">
                  <c:v>8.0357142857142863E-2</c:v>
                </c:pt>
              </c:numCache>
              <c:extLst/>
            </c:numRef>
          </c:val>
        </c:ser>
        <c:ser>
          <c:idx val="3"/>
          <c:order val="3"/>
          <c:tx>
            <c:strRef>
              <c:f>Sheet2!$A$6</c:f>
              <c:strCache>
                <c:ptCount val="1"/>
                <c:pt idx="0">
                  <c:v>C3</c:v>
                </c:pt>
              </c:strCache>
            </c:strRef>
          </c:tx>
          <c:spPr>
            <a:solidFill>
              <a:schemeClr val="accent4"/>
            </a:solidFill>
            <a:ln>
              <a:noFill/>
            </a:ln>
            <a:effectLst/>
          </c:spPr>
          <c:invertIfNegative val="0"/>
          <c:cat>
            <c:strRef>
              <c:f>Sheet2!$B$2:$H$2</c:f>
              <c:strCache>
                <c:ptCount val="2"/>
                <c:pt idx="0">
                  <c:v>Basic</c:v>
                </c:pt>
                <c:pt idx="1">
                  <c:v>Standard </c:v>
                </c:pt>
              </c:strCache>
              <c:extLst/>
            </c:strRef>
          </c:cat>
          <c:val>
            <c:numRef>
              <c:f>Sheet2!$B$6:$H$6</c:f>
              <c:numCache>
                <c:formatCode>[$$-409]#,##0.000</c:formatCode>
                <c:ptCount val="2"/>
                <c:pt idx="0">
                  <c:v>0.03</c:v>
                </c:pt>
                <c:pt idx="1">
                  <c:v>7.4999999999999997E-2</c:v>
                </c:pt>
              </c:numCache>
              <c:extLst/>
            </c:numRef>
          </c:val>
        </c:ser>
        <c:ser>
          <c:idx val="4"/>
          <c:order val="4"/>
          <c:tx>
            <c:strRef>
              <c:f>Sheet2!$A$7</c:f>
              <c:strCache>
                <c:ptCount val="1"/>
                <c:pt idx="0">
                  <c:v>C4</c:v>
                </c:pt>
              </c:strCache>
            </c:strRef>
          </c:tx>
          <c:spPr>
            <a:solidFill>
              <a:schemeClr val="accent5"/>
            </a:solidFill>
            <a:ln>
              <a:noFill/>
            </a:ln>
            <a:effectLst/>
          </c:spPr>
          <c:invertIfNegative val="0"/>
          <c:cat>
            <c:strRef>
              <c:f>Sheet2!$B$2:$H$2</c:f>
              <c:strCache>
                <c:ptCount val="2"/>
                <c:pt idx="0">
                  <c:v>Basic</c:v>
                </c:pt>
                <c:pt idx="1">
                  <c:v>Standard </c:v>
                </c:pt>
              </c:strCache>
              <c:extLst/>
            </c:strRef>
          </c:cat>
          <c:val>
            <c:numRef>
              <c:f>Sheet2!$B$7:$H$7</c:f>
              <c:numCache>
                <c:formatCode>[$$-409]#,##0.000</c:formatCode>
                <c:ptCount val="2"/>
                <c:pt idx="0">
                  <c:v>1.6153846153846154E-2</c:v>
                </c:pt>
                <c:pt idx="1">
                  <c:v>4.0384615384615387E-2</c:v>
                </c:pt>
              </c:numCache>
              <c:extLst/>
            </c:numRef>
          </c:val>
        </c:ser>
        <c:ser>
          <c:idx val="5"/>
          <c:order val="5"/>
          <c:tx>
            <c:strRef>
              <c:f>Sheet2!$A$8</c:f>
              <c:strCache>
                <c:ptCount val="1"/>
                <c:pt idx="0">
                  <c:v>C5</c:v>
                </c:pt>
              </c:strCache>
            </c:strRef>
          </c:tx>
          <c:spPr>
            <a:solidFill>
              <a:schemeClr val="accent6"/>
            </a:solidFill>
            <a:ln>
              <a:noFill/>
            </a:ln>
            <a:effectLst/>
          </c:spPr>
          <c:invertIfNegative val="0"/>
          <c:cat>
            <c:strRef>
              <c:f>Sheet2!$B$2:$H$2</c:f>
              <c:strCache>
                <c:ptCount val="2"/>
                <c:pt idx="0">
                  <c:v>Basic</c:v>
                </c:pt>
                <c:pt idx="1">
                  <c:v>Standard </c:v>
                </c:pt>
              </c:strCache>
              <c:extLst/>
            </c:strRef>
          </c:cat>
          <c:val>
            <c:numRef>
              <c:f>Sheet2!$B$8:$H$8</c:f>
              <c:numCache>
                <c:formatCode>[$$-409]#,##0.000</c:formatCode>
                <c:ptCount val="2"/>
                <c:pt idx="0">
                  <c:v>1.6153846153846154E-2</c:v>
                </c:pt>
                <c:pt idx="1">
                  <c:v>4.0384615384615387E-2</c:v>
                </c:pt>
              </c:numCache>
              <c:extLst/>
            </c:numRef>
          </c:val>
        </c:ser>
        <c:ser>
          <c:idx val="6"/>
          <c:order val="6"/>
          <c:tx>
            <c:strRef>
              <c:f>Sheet2!$A$9</c:f>
              <c:strCache>
                <c:ptCount val="1"/>
                <c:pt idx="0">
                  <c:v>C6</c:v>
                </c:pt>
              </c:strCache>
            </c:strRef>
          </c:tx>
          <c:spPr>
            <a:solidFill>
              <a:schemeClr val="accent1">
                <a:lumMod val="60000"/>
              </a:schemeClr>
            </a:solidFill>
            <a:ln>
              <a:noFill/>
            </a:ln>
            <a:effectLst/>
          </c:spPr>
          <c:invertIfNegative val="0"/>
          <c:cat>
            <c:strRef>
              <c:f>Sheet2!$B$2:$H$2</c:f>
              <c:strCache>
                <c:ptCount val="2"/>
                <c:pt idx="0">
                  <c:v>Basic</c:v>
                </c:pt>
                <c:pt idx="1">
                  <c:v>Standard </c:v>
                </c:pt>
              </c:strCache>
              <c:extLst/>
            </c:strRef>
          </c:cat>
          <c:val>
            <c:numRef>
              <c:f>Sheet2!$B$9:$H$9</c:f>
              <c:numCache>
                <c:formatCode>[$$-409]#,##0.000</c:formatCode>
                <c:ptCount val="2"/>
                <c:pt idx="0">
                  <c:v>1.5849056603773583E-2</c:v>
                </c:pt>
                <c:pt idx="1">
                  <c:v>3.9622641509433967E-2</c:v>
                </c:pt>
              </c:numCache>
              <c:extLst/>
            </c:numRef>
          </c:val>
        </c:ser>
        <c:dLbls>
          <c:showLegendKey val="0"/>
          <c:showVal val="0"/>
          <c:showCatName val="0"/>
          <c:showSerName val="0"/>
          <c:showPercent val="0"/>
          <c:showBubbleSize val="0"/>
        </c:dLbls>
        <c:gapWidth val="219"/>
        <c:overlap val="-27"/>
        <c:axId val="2046853824"/>
        <c:axId val="2046844576"/>
      </c:barChart>
      <c:catAx>
        <c:axId val="2046853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2046844576"/>
        <c:crosses val="autoZero"/>
        <c:auto val="1"/>
        <c:lblAlgn val="ctr"/>
        <c:lblOffset val="100"/>
        <c:noMultiLvlLbl val="0"/>
      </c:catAx>
      <c:valAx>
        <c:axId val="2046844576"/>
        <c:scaling>
          <c:orientation val="minMax"/>
        </c:scaling>
        <c:delete val="0"/>
        <c:axPos val="l"/>
        <c:majorGridlines>
          <c:spPr>
            <a:ln w="9525" cap="flat" cmpd="sng" algn="ctr">
              <a:solidFill>
                <a:schemeClr val="tx1">
                  <a:lumMod val="15000"/>
                  <a:lumOff val="85000"/>
                </a:schemeClr>
              </a:solidFill>
              <a:round/>
            </a:ln>
            <a:effectLst/>
          </c:spPr>
        </c:majorGridlines>
        <c:numFmt formatCode="[$$-409]#\ ##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20468538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showDLblsOverMax val="0"/>
  </c:chart>
  <c:spPr>
    <a:noFill/>
    <a:ln>
      <a:noFill/>
    </a:ln>
    <a:effectLst/>
  </c:spPr>
  <c:txPr>
    <a:bodyPr/>
    <a:lstStyle/>
    <a:p>
      <a:pPr>
        <a:defRPr/>
      </a:pPr>
      <a:endParaRPr lang="sv-S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0F1210B-0834-4910-BB63-4DDEF118D711}" type="datetimeFigureOut">
              <a:rPr lang="sv-SE" smtClean="0"/>
              <a:t>2014-11-27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13E9CB39-D972-44A0-AE9E-B869637B2DFB}" type="slidenum">
              <a:rPr lang="sv-SE" smtClean="0"/>
              <a:t>‹#›</a:t>
            </a:fld>
            <a:endParaRPr lang="sv-SE"/>
          </a:p>
        </p:txBody>
      </p:sp>
    </p:spTree>
    <p:extLst>
      <p:ext uri="{BB962C8B-B14F-4D97-AF65-F5344CB8AC3E}">
        <p14:creationId xmlns:p14="http://schemas.microsoft.com/office/powerpoint/2010/main" val="3660220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F1210B-0834-4910-BB63-4DDEF118D711}" type="datetimeFigureOut">
              <a:rPr lang="sv-SE" smtClean="0"/>
              <a:t>2014-11-27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13E9CB39-D972-44A0-AE9E-B869637B2DFB}" type="slidenum">
              <a:rPr lang="sv-SE" smtClean="0"/>
              <a:t>‹#›</a:t>
            </a:fld>
            <a:endParaRPr lang="sv-SE"/>
          </a:p>
        </p:txBody>
      </p:sp>
    </p:spTree>
    <p:extLst>
      <p:ext uri="{BB962C8B-B14F-4D97-AF65-F5344CB8AC3E}">
        <p14:creationId xmlns:p14="http://schemas.microsoft.com/office/powerpoint/2010/main" val="826243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F1210B-0834-4910-BB63-4DDEF118D711}" type="datetimeFigureOut">
              <a:rPr lang="sv-SE" smtClean="0"/>
              <a:t>2014-11-27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13E9CB39-D972-44A0-AE9E-B869637B2DFB}" type="slidenum">
              <a:rPr lang="sv-SE" smtClean="0"/>
              <a:t>‹#›</a:t>
            </a:fld>
            <a:endParaRPr lang="sv-SE"/>
          </a:p>
        </p:txBody>
      </p:sp>
    </p:spTree>
    <p:extLst>
      <p:ext uri="{BB962C8B-B14F-4D97-AF65-F5344CB8AC3E}">
        <p14:creationId xmlns:p14="http://schemas.microsoft.com/office/powerpoint/2010/main" val="4275937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F1210B-0834-4910-BB63-4DDEF118D711}" type="datetimeFigureOut">
              <a:rPr lang="sv-SE" smtClean="0"/>
              <a:t>2014-11-27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13E9CB39-D972-44A0-AE9E-B869637B2DFB}" type="slidenum">
              <a:rPr lang="sv-SE" smtClean="0"/>
              <a:t>‹#›</a:t>
            </a:fld>
            <a:endParaRPr lang="sv-SE"/>
          </a:p>
        </p:txBody>
      </p:sp>
    </p:spTree>
    <p:extLst>
      <p:ext uri="{BB962C8B-B14F-4D97-AF65-F5344CB8AC3E}">
        <p14:creationId xmlns:p14="http://schemas.microsoft.com/office/powerpoint/2010/main" val="10370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F1210B-0834-4910-BB63-4DDEF118D711}" type="datetimeFigureOut">
              <a:rPr lang="sv-SE" smtClean="0"/>
              <a:t>2014-11-27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13E9CB39-D972-44A0-AE9E-B869637B2DFB}" type="slidenum">
              <a:rPr lang="sv-SE" smtClean="0"/>
              <a:t>‹#›</a:t>
            </a:fld>
            <a:endParaRPr lang="sv-SE"/>
          </a:p>
        </p:txBody>
      </p:sp>
    </p:spTree>
    <p:extLst>
      <p:ext uri="{BB962C8B-B14F-4D97-AF65-F5344CB8AC3E}">
        <p14:creationId xmlns:p14="http://schemas.microsoft.com/office/powerpoint/2010/main" val="2323766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0F1210B-0834-4910-BB63-4DDEF118D711}" type="datetimeFigureOut">
              <a:rPr lang="sv-SE" smtClean="0"/>
              <a:t>2014-11-27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13E9CB39-D972-44A0-AE9E-B869637B2DFB}" type="slidenum">
              <a:rPr lang="sv-SE" smtClean="0"/>
              <a:t>‹#›</a:t>
            </a:fld>
            <a:endParaRPr lang="sv-SE"/>
          </a:p>
        </p:txBody>
      </p:sp>
    </p:spTree>
    <p:extLst>
      <p:ext uri="{BB962C8B-B14F-4D97-AF65-F5344CB8AC3E}">
        <p14:creationId xmlns:p14="http://schemas.microsoft.com/office/powerpoint/2010/main" val="3047726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0F1210B-0834-4910-BB63-4DDEF118D711}" type="datetimeFigureOut">
              <a:rPr lang="sv-SE" smtClean="0"/>
              <a:t>2014-11-27</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13E9CB39-D972-44A0-AE9E-B869637B2DFB}" type="slidenum">
              <a:rPr lang="sv-SE" smtClean="0"/>
              <a:t>‹#›</a:t>
            </a:fld>
            <a:endParaRPr lang="sv-SE"/>
          </a:p>
        </p:txBody>
      </p:sp>
    </p:spTree>
    <p:extLst>
      <p:ext uri="{BB962C8B-B14F-4D97-AF65-F5344CB8AC3E}">
        <p14:creationId xmlns:p14="http://schemas.microsoft.com/office/powerpoint/2010/main" val="64486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0F1210B-0834-4910-BB63-4DDEF118D711}" type="datetimeFigureOut">
              <a:rPr lang="sv-SE" smtClean="0"/>
              <a:t>2014-11-27</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13E9CB39-D972-44A0-AE9E-B869637B2DFB}" type="slidenum">
              <a:rPr lang="sv-SE" smtClean="0"/>
              <a:t>‹#›</a:t>
            </a:fld>
            <a:endParaRPr lang="sv-SE"/>
          </a:p>
        </p:txBody>
      </p:sp>
    </p:spTree>
    <p:extLst>
      <p:ext uri="{BB962C8B-B14F-4D97-AF65-F5344CB8AC3E}">
        <p14:creationId xmlns:p14="http://schemas.microsoft.com/office/powerpoint/2010/main" val="3606008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1210B-0834-4910-BB63-4DDEF118D711}" type="datetimeFigureOut">
              <a:rPr lang="sv-SE" smtClean="0"/>
              <a:t>2014-11-27</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13E9CB39-D972-44A0-AE9E-B869637B2DFB}" type="slidenum">
              <a:rPr lang="sv-SE" smtClean="0"/>
              <a:t>‹#›</a:t>
            </a:fld>
            <a:endParaRPr lang="sv-SE"/>
          </a:p>
        </p:txBody>
      </p:sp>
    </p:spTree>
    <p:extLst>
      <p:ext uri="{BB962C8B-B14F-4D97-AF65-F5344CB8AC3E}">
        <p14:creationId xmlns:p14="http://schemas.microsoft.com/office/powerpoint/2010/main" val="1129919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F1210B-0834-4910-BB63-4DDEF118D711}" type="datetimeFigureOut">
              <a:rPr lang="sv-SE" smtClean="0"/>
              <a:t>2014-11-27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13E9CB39-D972-44A0-AE9E-B869637B2DFB}" type="slidenum">
              <a:rPr lang="sv-SE" smtClean="0"/>
              <a:t>‹#›</a:t>
            </a:fld>
            <a:endParaRPr lang="sv-SE"/>
          </a:p>
        </p:txBody>
      </p:sp>
    </p:spTree>
    <p:extLst>
      <p:ext uri="{BB962C8B-B14F-4D97-AF65-F5344CB8AC3E}">
        <p14:creationId xmlns:p14="http://schemas.microsoft.com/office/powerpoint/2010/main" val="2152248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F1210B-0834-4910-BB63-4DDEF118D711}" type="datetimeFigureOut">
              <a:rPr lang="sv-SE" smtClean="0"/>
              <a:t>2014-11-27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13E9CB39-D972-44A0-AE9E-B869637B2DFB}" type="slidenum">
              <a:rPr lang="sv-SE" smtClean="0"/>
              <a:t>‹#›</a:t>
            </a:fld>
            <a:endParaRPr lang="sv-SE"/>
          </a:p>
        </p:txBody>
      </p:sp>
    </p:spTree>
    <p:extLst>
      <p:ext uri="{BB962C8B-B14F-4D97-AF65-F5344CB8AC3E}">
        <p14:creationId xmlns:p14="http://schemas.microsoft.com/office/powerpoint/2010/main" val="592405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1210B-0834-4910-BB63-4DDEF118D711}" type="datetimeFigureOut">
              <a:rPr lang="sv-SE" smtClean="0"/>
              <a:t>2014-11-27</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9CB39-D972-44A0-AE9E-B869637B2DFB}" type="slidenum">
              <a:rPr lang="sv-SE" smtClean="0"/>
              <a:t>‹#›</a:t>
            </a:fld>
            <a:endParaRPr lang="sv-SE"/>
          </a:p>
        </p:txBody>
      </p:sp>
    </p:spTree>
    <p:extLst>
      <p:ext uri="{BB962C8B-B14F-4D97-AF65-F5344CB8AC3E}">
        <p14:creationId xmlns:p14="http://schemas.microsoft.com/office/powerpoint/2010/main" val="335309366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portal.azure.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mailto:kristol@microsoft.com" TargetMode="External"/><Relationship Id="rId2" Type="http://schemas.openxmlformats.org/officeDocument/2006/relationships/hyperlink" Target="http://twitter.com/krist00fer"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msdn.microsoft.com/en-us/library/azure/dn798898.aspx" TargetMode="External"/><Relationship Id="rId2" Type="http://schemas.openxmlformats.org/officeDocument/2006/relationships/hyperlink" Target="http://blogs.msdn.com/b/webdev/archive/2014/05/12/announcing-asp-net-session-state-provider-for-redis-preview-release.aspx" TargetMode="External"/><Relationship Id="rId1" Type="http://schemas.openxmlformats.org/officeDocument/2006/relationships/slideLayout" Target="../slideLayouts/slideLayout2.xml"/><Relationship Id="rId5" Type="http://schemas.openxmlformats.org/officeDocument/2006/relationships/hyperlink" Target="http://www.asp.net/signalr/overview/performance/scaleout-with-redis" TargetMode="External"/><Relationship Id="rId4" Type="http://schemas.openxmlformats.org/officeDocument/2006/relationships/hyperlink" Target="http://azure.microsoft.com/da-dk/documentation/articles/web-sites-nodejs-chat-app-socketio/"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msdn.microsoft.com/en-us/library/azure/dn690523.aspx"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krist00fer/redis-sample" TargetMode="External"/><Relationship Id="rId2" Type="http://schemas.openxmlformats.org/officeDocument/2006/relationships/hyperlink" Target="http://twitter.com/krist00fer"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chocolatey.org/" TargetMode="External"/><Relationship Id="rId2" Type="http://schemas.openxmlformats.org/officeDocument/2006/relationships/hyperlink" Target="http://redis.io/" TargetMode="External"/><Relationship Id="rId1" Type="http://schemas.openxmlformats.org/officeDocument/2006/relationships/slideLayout" Target="../slideLayouts/slideLayout2.xml"/><Relationship Id="rId6" Type="http://schemas.openxmlformats.org/officeDocument/2006/relationships/hyperlink" Target="https://help.ubuntu.com/community/AptGet/Howto" TargetMode="External"/><Relationship Id="rId5" Type="http://schemas.openxmlformats.org/officeDocument/2006/relationships/hyperlink" Target="http://brew.sh/" TargetMode="External"/><Relationship Id="rId4" Type="http://schemas.openxmlformats.org/officeDocument/2006/relationships/hyperlink" Target="http://scoop.sh/"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42589" y="42516"/>
            <a:ext cx="9144000" cy="1028243"/>
          </a:xfrm>
        </p:spPr>
        <p:txBody>
          <a:bodyPr/>
          <a:lstStyle/>
          <a:p>
            <a:pPr algn="l"/>
            <a:r>
              <a:rPr lang="en-US" dirty="0" smtClean="0"/>
              <a:t>Azure </a:t>
            </a:r>
            <a:r>
              <a:rPr lang="en-US" dirty="0" err="1" smtClean="0"/>
              <a:t>Redis</a:t>
            </a:r>
            <a:r>
              <a:rPr lang="en-US" dirty="0" smtClean="0"/>
              <a:t> Cache</a:t>
            </a:r>
            <a:endParaRPr lang="sv-SE" dirty="0"/>
          </a:p>
        </p:txBody>
      </p:sp>
      <p:sp>
        <p:nvSpPr>
          <p:cNvPr id="6" name="Subtitle 5"/>
          <p:cNvSpPr>
            <a:spLocks noGrp="1"/>
          </p:cNvSpPr>
          <p:nvPr>
            <p:ph type="subTitle" idx="1"/>
          </p:nvPr>
        </p:nvSpPr>
        <p:spPr>
          <a:xfrm>
            <a:off x="142589" y="1070759"/>
            <a:ext cx="9144000" cy="1655762"/>
          </a:xfrm>
        </p:spPr>
        <p:txBody>
          <a:bodyPr>
            <a:normAutofit/>
          </a:bodyPr>
          <a:lstStyle/>
          <a:p>
            <a:pPr algn="l"/>
            <a:r>
              <a:rPr lang="en-US" sz="2800" dirty="0" smtClean="0"/>
              <a:t>An introduction by Kristofer Liljeblad, @krist00fer</a:t>
            </a:r>
          </a:p>
        </p:txBody>
      </p:sp>
      <p:grpSp>
        <p:nvGrpSpPr>
          <p:cNvPr id="12" name="Group 11"/>
          <p:cNvGrpSpPr/>
          <p:nvPr/>
        </p:nvGrpSpPr>
        <p:grpSpPr>
          <a:xfrm>
            <a:off x="3235213" y="2821626"/>
            <a:ext cx="5954657" cy="3677785"/>
            <a:chOff x="1024367" y="2436144"/>
            <a:chExt cx="4324759" cy="2637240"/>
          </a:xfrm>
        </p:grpSpPr>
        <p:sp>
          <p:nvSpPr>
            <p:cNvPr id="11" name="Cloud 10"/>
            <p:cNvSpPr/>
            <p:nvPr/>
          </p:nvSpPr>
          <p:spPr>
            <a:xfrm>
              <a:off x="1024367" y="2436144"/>
              <a:ext cx="4324759" cy="2637240"/>
            </a:xfrm>
            <a:prstGeom prst="cloud">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7" name="Content Placeholder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6782" y="2854078"/>
              <a:ext cx="2023876" cy="1801372"/>
            </a:xfrm>
            <a:prstGeom prst="rect">
              <a:avLst/>
            </a:prstGeom>
          </p:spPr>
        </p:pic>
      </p:grpSp>
      <p:sp>
        <p:nvSpPr>
          <p:cNvPr id="13" name="Rectangle 12"/>
          <p:cNvSpPr/>
          <p:nvPr/>
        </p:nvSpPr>
        <p:spPr>
          <a:xfrm>
            <a:off x="142589" y="1498837"/>
            <a:ext cx="8153400" cy="1107996"/>
          </a:xfrm>
          <a:prstGeom prst="rect">
            <a:avLst/>
          </a:prstGeom>
        </p:spPr>
        <p:txBody>
          <a:bodyPr wrap="square">
            <a:spAutoFit/>
          </a:bodyPr>
          <a:lstStyle/>
          <a:p>
            <a:r>
              <a:rPr lang="en-US" sz="1100" i="1" dirty="0" smtClean="0"/>
              <a:t>“Kristofer </a:t>
            </a:r>
            <a:r>
              <a:rPr lang="en-US" sz="1100" i="1" dirty="0"/>
              <a:t>is part of the Technical Evangelism &amp; Development, TED, a globally spread team within DPE Corp and Microsoft. We are a team that builds and delivers world-class software – with all the specialties encompassed by that term (i.e., coding, UX design, PM, test, and operations). We are the customers we serve; we walk in their shoes, we build production solutions that matter to them as we show them how they can use Microsoft technologies to deliver value. We explore and learn and share and succeed and fail – just like our customers. There is no </a:t>
            </a:r>
            <a:r>
              <a:rPr lang="en-US" sz="1100" i="1" dirty="0" smtClean="0"/>
              <a:t>‘us </a:t>
            </a:r>
            <a:r>
              <a:rPr lang="en-US" sz="1100" i="1" dirty="0"/>
              <a:t>&amp; </a:t>
            </a:r>
            <a:r>
              <a:rPr lang="en-US" sz="1100" i="1" dirty="0" smtClean="0"/>
              <a:t>them’ </a:t>
            </a:r>
            <a:r>
              <a:rPr lang="en-US" sz="1100" i="1" dirty="0"/>
              <a:t>– we work across all TED teams and across Microsoft to share our passion for technology; we engage the best to get the job done</a:t>
            </a:r>
            <a:r>
              <a:rPr lang="en-US" sz="1100" i="1" dirty="0" smtClean="0"/>
              <a:t>.”</a:t>
            </a:r>
            <a:endParaRPr lang="sv-SE" sz="1100" i="1" dirty="0"/>
          </a:p>
        </p:txBody>
      </p:sp>
    </p:spTree>
    <p:extLst>
      <p:ext uri="{BB962C8B-B14F-4D97-AF65-F5344CB8AC3E}">
        <p14:creationId xmlns:p14="http://schemas.microsoft.com/office/powerpoint/2010/main" val="274915068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199" y="365125"/>
            <a:ext cx="2424953" cy="3416320"/>
          </a:xfrm>
          <a:prstGeom prst="rect">
            <a:avLst/>
          </a:prstGeom>
        </p:spPr>
        <p:txBody>
          <a:bodyPr wrap="square">
            <a:spAutoFit/>
          </a:bodyPr>
          <a:lstStyle/>
          <a:p>
            <a:r>
              <a:rPr lang="sv-SE" dirty="0" smtClean="0">
                <a:latin typeface="Consolas" panose="020B0609020204030204" pitchFamily="49" charset="0"/>
                <a:cs typeface="Consolas" panose="020B0609020204030204" pitchFamily="49" charset="0"/>
              </a:rPr>
              <a:t>PS C:\&gt; </a:t>
            </a:r>
          </a:p>
          <a:p>
            <a:r>
              <a:rPr lang="sv-SE" dirty="0" smtClean="0">
                <a:latin typeface="Consolas" panose="020B0609020204030204" pitchFamily="49" charset="0"/>
                <a:cs typeface="Consolas" panose="020B0609020204030204" pitchFamily="49" charset="0"/>
              </a:rPr>
              <a:t>127.0.0.1:6379&gt; </a:t>
            </a:r>
          </a:p>
          <a:p>
            <a:r>
              <a:rPr lang="sv-SE" dirty="0" smtClean="0">
                <a:latin typeface="Consolas" panose="020B0609020204030204" pitchFamily="49" charset="0"/>
                <a:cs typeface="Consolas" panose="020B0609020204030204" pitchFamily="49" charset="0"/>
              </a:rPr>
              <a:t>PONG</a:t>
            </a:r>
          </a:p>
          <a:p>
            <a:r>
              <a:rPr lang="sv-SE" dirty="0" smtClean="0">
                <a:latin typeface="Consolas" panose="020B0609020204030204" pitchFamily="49" charset="0"/>
                <a:cs typeface="Consolas" panose="020B0609020204030204" pitchFamily="49" charset="0"/>
              </a:rPr>
              <a:t>127.0.0.1:6379&gt; </a:t>
            </a:r>
          </a:p>
          <a:p>
            <a:r>
              <a:rPr lang="sv-SE" dirty="0" smtClean="0">
                <a:latin typeface="Consolas" panose="020B0609020204030204" pitchFamily="49" charset="0"/>
                <a:cs typeface="Consolas" panose="020B0609020204030204" pitchFamily="49" charset="0"/>
              </a:rPr>
              <a:t>OK</a:t>
            </a:r>
          </a:p>
          <a:p>
            <a:r>
              <a:rPr lang="sv-SE" dirty="0" smtClean="0">
                <a:latin typeface="Consolas" panose="020B0609020204030204" pitchFamily="49" charset="0"/>
                <a:cs typeface="Consolas" panose="020B0609020204030204" pitchFamily="49" charset="0"/>
              </a:rPr>
              <a:t>127.0.0.1:6379&gt; </a:t>
            </a:r>
          </a:p>
          <a:p>
            <a:r>
              <a:rPr lang="sv-SE" dirty="0" smtClean="0">
                <a:latin typeface="Consolas" panose="020B0609020204030204" pitchFamily="49" charset="0"/>
                <a:cs typeface="Consolas" panose="020B0609020204030204" pitchFamily="49" charset="0"/>
              </a:rPr>
              <a:t>"Hello World!"</a:t>
            </a:r>
          </a:p>
          <a:p>
            <a:r>
              <a:rPr lang="sv-SE" dirty="0" smtClean="0">
                <a:latin typeface="Consolas" panose="020B0609020204030204" pitchFamily="49" charset="0"/>
                <a:cs typeface="Consolas" panose="020B0609020204030204" pitchFamily="49" charset="0"/>
              </a:rPr>
              <a:t>127.0.0.1:6379&gt; </a:t>
            </a:r>
          </a:p>
          <a:p>
            <a:r>
              <a:rPr lang="sv-SE" dirty="0" smtClean="0">
                <a:latin typeface="Consolas" panose="020B0609020204030204" pitchFamily="49" charset="0"/>
                <a:cs typeface="Consolas" panose="020B0609020204030204" pitchFamily="49" charset="0"/>
              </a:rPr>
              <a:t>(</a:t>
            </a:r>
            <a:r>
              <a:rPr lang="sv-SE" dirty="0" err="1" smtClean="0">
                <a:latin typeface="Consolas" panose="020B0609020204030204" pitchFamily="49" charset="0"/>
                <a:cs typeface="Consolas" panose="020B0609020204030204" pitchFamily="49" charset="0"/>
              </a:rPr>
              <a:t>integer</a:t>
            </a:r>
            <a:r>
              <a:rPr lang="sv-SE" dirty="0" smtClean="0">
                <a:latin typeface="Consolas" panose="020B0609020204030204" pitchFamily="49" charset="0"/>
                <a:cs typeface="Consolas" panose="020B0609020204030204" pitchFamily="49" charset="0"/>
              </a:rPr>
              <a:t>) 1</a:t>
            </a:r>
          </a:p>
          <a:p>
            <a:r>
              <a:rPr lang="sv-SE" dirty="0" smtClean="0">
                <a:latin typeface="Consolas" panose="020B0609020204030204" pitchFamily="49" charset="0"/>
                <a:cs typeface="Consolas" panose="020B0609020204030204" pitchFamily="49" charset="0"/>
              </a:rPr>
              <a:t>127.0.0.1:6379&gt; </a:t>
            </a:r>
          </a:p>
          <a:p>
            <a:r>
              <a:rPr lang="sv-SE" dirty="0" smtClean="0">
                <a:latin typeface="Consolas" panose="020B0609020204030204" pitchFamily="49" charset="0"/>
                <a:cs typeface="Consolas" panose="020B0609020204030204" pitchFamily="49" charset="0"/>
              </a:rPr>
              <a:t>(</a:t>
            </a:r>
            <a:r>
              <a:rPr lang="sv-SE" dirty="0" err="1" smtClean="0">
                <a:latin typeface="Consolas" panose="020B0609020204030204" pitchFamily="49" charset="0"/>
                <a:cs typeface="Consolas" panose="020B0609020204030204" pitchFamily="49" charset="0"/>
              </a:rPr>
              <a:t>nil</a:t>
            </a:r>
            <a:r>
              <a:rPr lang="sv-SE" dirty="0" smtClean="0">
                <a:latin typeface="Consolas" panose="020B0609020204030204" pitchFamily="49" charset="0"/>
                <a:cs typeface="Consolas" panose="020B0609020204030204" pitchFamily="49" charset="0"/>
              </a:rPr>
              <a:t>)</a:t>
            </a:r>
          </a:p>
          <a:p>
            <a:r>
              <a:rPr lang="sv-SE" dirty="0" smtClean="0">
                <a:latin typeface="Consolas" panose="020B0609020204030204" pitchFamily="49" charset="0"/>
                <a:cs typeface="Consolas" panose="020B0609020204030204" pitchFamily="49" charset="0"/>
              </a:rPr>
              <a:t>127.0.0.1:6379&gt;</a:t>
            </a:r>
            <a:endParaRPr lang="sv-SE" dirty="0">
              <a:latin typeface="Consolas" panose="020B0609020204030204" pitchFamily="49" charset="0"/>
              <a:cs typeface="Consolas" panose="020B0609020204030204" pitchFamily="49" charset="0"/>
            </a:endParaRPr>
          </a:p>
        </p:txBody>
      </p:sp>
      <p:sp>
        <p:nvSpPr>
          <p:cNvPr id="6" name="Rectangle 5"/>
          <p:cNvSpPr/>
          <p:nvPr/>
        </p:nvSpPr>
        <p:spPr>
          <a:xfrm>
            <a:off x="838199" y="365125"/>
            <a:ext cx="6096000" cy="3416320"/>
          </a:xfrm>
          <a:prstGeom prst="rect">
            <a:avLst/>
          </a:prstGeom>
        </p:spPr>
        <p:txBody>
          <a:bodyPr>
            <a:spAutoFit/>
          </a:bodyPr>
          <a:lstStyle/>
          <a:p>
            <a:r>
              <a:rPr lang="sv-SE" dirty="0" smtClean="0">
                <a:latin typeface="Consolas" panose="020B0609020204030204" pitchFamily="49" charset="0"/>
                <a:cs typeface="Consolas" panose="020B0609020204030204" pitchFamily="49" charset="0"/>
              </a:rPr>
              <a:t>        </a:t>
            </a:r>
            <a:r>
              <a:rPr lang="sv-SE" dirty="0" err="1" smtClean="0">
                <a:latin typeface="Consolas" panose="020B0609020204030204" pitchFamily="49" charset="0"/>
                <a:cs typeface="Consolas" panose="020B0609020204030204" pitchFamily="49" charset="0"/>
              </a:rPr>
              <a:t>redis</a:t>
            </a:r>
            <a:r>
              <a:rPr lang="sv-SE" dirty="0" smtClean="0">
                <a:latin typeface="Consolas" panose="020B0609020204030204" pitchFamily="49" charset="0"/>
                <a:cs typeface="Consolas" panose="020B0609020204030204" pitchFamily="49" charset="0"/>
              </a:rPr>
              <a:t>-cli</a:t>
            </a:r>
          </a:p>
          <a:p>
            <a:r>
              <a:rPr lang="sv-SE" dirty="0" smtClean="0">
                <a:latin typeface="Consolas" panose="020B0609020204030204" pitchFamily="49" charset="0"/>
                <a:cs typeface="Consolas" panose="020B0609020204030204" pitchFamily="49" charset="0"/>
              </a:rPr>
              <a:t>                PING</a:t>
            </a:r>
          </a:p>
          <a:p>
            <a:endParaRPr lang="sv-SE" dirty="0" smtClean="0">
              <a:latin typeface="Consolas" panose="020B0609020204030204" pitchFamily="49" charset="0"/>
              <a:cs typeface="Consolas" panose="020B0609020204030204" pitchFamily="49" charset="0"/>
            </a:endParaRPr>
          </a:p>
          <a:p>
            <a:r>
              <a:rPr lang="sv-SE" dirty="0" smtClean="0">
                <a:latin typeface="Consolas" panose="020B0609020204030204" pitchFamily="49" charset="0"/>
                <a:cs typeface="Consolas" panose="020B0609020204030204" pitchFamily="49" charset="0"/>
              </a:rPr>
              <a:t>                SET </a:t>
            </a:r>
            <a:r>
              <a:rPr lang="sv-SE" dirty="0" err="1" smtClean="0">
                <a:latin typeface="Consolas" panose="020B0609020204030204" pitchFamily="49" charset="0"/>
                <a:cs typeface="Consolas" panose="020B0609020204030204" pitchFamily="49" charset="0"/>
              </a:rPr>
              <a:t>msg</a:t>
            </a:r>
            <a:r>
              <a:rPr lang="sv-SE" dirty="0" smtClean="0">
                <a:latin typeface="Consolas" panose="020B0609020204030204" pitchFamily="49" charset="0"/>
                <a:cs typeface="Consolas" panose="020B0609020204030204" pitchFamily="49" charset="0"/>
              </a:rPr>
              <a:t> "Hello World!"</a:t>
            </a:r>
          </a:p>
          <a:p>
            <a:endParaRPr lang="sv-SE" dirty="0" smtClean="0">
              <a:latin typeface="Consolas" panose="020B0609020204030204" pitchFamily="49" charset="0"/>
              <a:cs typeface="Consolas" panose="020B0609020204030204" pitchFamily="49" charset="0"/>
            </a:endParaRPr>
          </a:p>
          <a:p>
            <a:r>
              <a:rPr lang="sv-SE" dirty="0" smtClean="0">
                <a:latin typeface="Consolas" panose="020B0609020204030204" pitchFamily="49" charset="0"/>
                <a:cs typeface="Consolas" panose="020B0609020204030204" pitchFamily="49" charset="0"/>
              </a:rPr>
              <a:t>                GET </a:t>
            </a:r>
            <a:r>
              <a:rPr lang="sv-SE" dirty="0" err="1" smtClean="0">
                <a:latin typeface="Consolas" panose="020B0609020204030204" pitchFamily="49" charset="0"/>
                <a:cs typeface="Consolas" panose="020B0609020204030204" pitchFamily="49" charset="0"/>
              </a:rPr>
              <a:t>msg</a:t>
            </a:r>
            <a:endParaRPr lang="sv-SE" dirty="0" smtClean="0">
              <a:latin typeface="Consolas" panose="020B0609020204030204" pitchFamily="49" charset="0"/>
              <a:cs typeface="Consolas" panose="020B0609020204030204" pitchFamily="49" charset="0"/>
            </a:endParaRPr>
          </a:p>
          <a:p>
            <a:endParaRPr lang="sv-SE" dirty="0" smtClean="0">
              <a:latin typeface="Consolas" panose="020B0609020204030204" pitchFamily="49" charset="0"/>
              <a:cs typeface="Consolas" panose="020B0609020204030204" pitchFamily="49" charset="0"/>
            </a:endParaRPr>
          </a:p>
          <a:p>
            <a:r>
              <a:rPr lang="sv-SE" dirty="0" smtClean="0">
                <a:latin typeface="Consolas" panose="020B0609020204030204" pitchFamily="49" charset="0"/>
                <a:cs typeface="Consolas" panose="020B0609020204030204" pitchFamily="49" charset="0"/>
              </a:rPr>
              <a:t>                DEL </a:t>
            </a:r>
            <a:r>
              <a:rPr lang="sv-SE" dirty="0" err="1" smtClean="0">
                <a:latin typeface="Consolas" panose="020B0609020204030204" pitchFamily="49" charset="0"/>
                <a:cs typeface="Consolas" panose="020B0609020204030204" pitchFamily="49" charset="0"/>
              </a:rPr>
              <a:t>msg</a:t>
            </a:r>
            <a:endParaRPr lang="sv-SE" dirty="0" smtClean="0">
              <a:latin typeface="Consolas" panose="020B0609020204030204" pitchFamily="49" charset="0"/>
              <a:cs typeface="Consolas" panose="020B0609020204030204" pitchFamily="49" charset="0"/>
            </a:endParaRPr>
          </a:p>
          <a:p>
            <a:endParaRPr lang="sv-SE" dirty="0" smtClean="0">
              <a:latin typeface="Consolas" panose="020B0609020204030204" pitchFamily="49" charset="0"/>
              <a:cs typeface="Consolas" panose="020B0609020204030204" pitchFamily="49" charset="0"/>
            </a:endParaRPr>
          </a:p>
          <a:p>
            <a:r>
              <a:rPr lang="sv-SE" dirty="0" smtClean="0">
                <a:latin typeface="Consolas" panose="020B0609020204030204" pitchFamily="49" charset="0"/>
                <a:cs typeface="Consolas" panose="020B0609020204030204" pitchFamily="49" charset="0"/>
              </a:rPr>
              <a:t>                GET </a:t>
            </a:r>
            <a:r>
              <a:rPr lang="sv-SE" dirty="0" err="1" smtClean="0">
                <a:latin typeface="Consolas" panose="020B0609020204030204" pitchFamily="49" charset="0"/>
                <a:cs typeface="Consolas" panose="020B0609020204030204" pitchFamily="49" charset="0"/>
              </a:rPr>
              <a:t>msg</a:t>
            </a:r>
            <a:endParaRPr lang="sv-SE" dirty="0">
              <a:latin typeface="Consolas" panose="020B0609020204030204" pitchFamily="49" charset="0"/>
              <a:cs typeface="Consolas" panose="020B0609020204030204" pitchFamily="49" charset="0"/>
            </a:endParaRPr>
          </a:p>
          <a:p>
            <a:endParaRPr lang="en-US" dirty="0" smtClean="0">
              <a:latin typeface="Consolas" panose="020B0609020204030204" pitchFamily="49" charset="0"/>
              <a:cs typeface="Consolas" panose="020B0609020204030204" pitchFamily="49" charset="0"/>
            </a:endParaRPr>
          </a:p>
          <a:p>
            <a:endParaRPr lang="sv-SE"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811972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0" end="1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Redis</a:t>
            </a:r>
            <a:r>
              <a:rPr lang="en-US" dirty="0" smtClean="0"/>
              <a:t> Cache</a:t>
            </a:r>
            <a:endParaRPr lang="sv-SE" dirty="0"/>
          </a:p>
        </p:txBody>
      </p:sp>
      <p:sp>
        <p:nvSpPr>
          <p:cNvPr id="3" name="Content Placeholder 2"/>
          <p:cNvSpPr>
            <a:spLocks noGrp="1"/>
          </p:cNvSpPr>
          <p:nvPr>
            <p:ph idx="1"/>
          </p:nvPr>
        </p:nvSpPr>
        <p:spPr/>
        <p:txBody>
          <a:bodyPr/>
          <a:lstStyle/>
          <a:p>
            <a:r>
              <a:rPr lang="en-US" dirty="0" smtClean="0"/>
              <a:t>Create</a:t>
            </a:r>
            <a:br>
              <a:rPr lang="en-US" dirty="0" smtClean="0"/>
            </a:br>
            <a:r>
              <a:rPr lang="en-US" dirty="0" smtClean="0">
                <a:hlinkClick r:id="rId2"/>
              </a:rPr>
              <a:t>http://portal.azure.com</a:t>
            </a:r>
            <a:endParaRPr lang="en-US" dirty="0" smtClean="0"/>
          </a:p>
          <a:p>
            <a:r>
              <a:rPr lang="en-US" dirty="0" smtClean="0"/>
              <a:t>Configure</a:t>
            </a:r>
          </a:p>
          <a:p>
            <a:r>
              <a:rPr lang="en-US" dirty="0" smtClean="0"/>
              <a:t>Monitor</a:t>
            </a:r>
          </a:p>
          <a:p>
            <a:endParaRPr lang="en-US" dirty="0"/>
          </a:p>
          <a:p>
            <a:r>
              <a:rPr lang="en-US" dirty="0" smtClean="0"/>
              <a:t>Currently scaling is not possible</a:t>
            </a:r>
            <a:br>
              <a:rPr lang="en-US" dirty="0" smtClean="0"/>
            </a:br>
            <a:r>
              <a:rPr lang="en-US" dirty="0" smtClean="0"/>
              <a:t>while service is running</a:t>
            </a:r>
            <a:endParaRPr lang="sv-SE"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3369" y="2407023"/>
            <a:ext cx="5290759" cy="4157629"/>
          </a:xfrm>
          <a:prstGeom prst="rect">
            <a:avLst/>
          </a:prstGeom>
        </p:spPr>
      </p:pic>
    </p:spTree>
    <p:extLst>
      <p:ext uri="{BB962C8B-B14F-4D97-AF65-F5344CB8AC3E}">
        <p14:creationId xmlns:p14="http://schemas.microsoft.com/office/powerpoint/2010/main" val="159162964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sv-SE" dirty="0"/>
          </a:p>
        </p:txBody>
      </p:sp>
      <p:sp>
        <p:nvSpPr>
          <p:cNvPr id="5" name="Text Placeholder 4"/>
          <p:cNvSpPr>
            <a:spLocks noGrp="1"/>
          </p:cNvSpPr>
          <p:nvPr>
            <p:ph type="body" idx="1"/>
          </p:nvPr>
        </p:nvSpPr>
        <p:spPr/>
        <p:txBody>
          <a:bodyPr/>
          <a:lstStyle/>
          <a:p>
            <a:r>
              <a:rPr lang="en-US" dirty="0" smtClean="0"/>
              <a:t>Create and Connect to Azure </a:t>
            </a:r>
            <a:r>
              <a:rPr lang="en-US" dirty="0" err="1" smtClean="0"/>
              <a:t>Redis</a:t>
            </a:r>
            <a:r>
              <a:rPr lang="en-US" dirty="0" smtClean="0"/>
              <a:t> Cache</a:t>
            </a:r>
            <a:endParaRPr lang="sv-SE" dirty="0"/>
          </a:p>
        </p:txBody>
      </p:sp>
    </p:spTree>
    <p:extLst>
      <p:ext uri="{BB962C8B-B14F-4D97-AF65-F5344CB8AC3E}">
        <p14:creationId xmlns:p14="http://schemas.microsoft.com/office/powerpoint/2010/main" val="280076778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200" y="365125"/>
            <a:ext cx="4262718" cy="1815882"/>
          </a:xfrm>
          <a:prstGeom prst="rect">
            <a:avLst/>
          </a:prstGeom>
        </p:spPr>
        <p:txBody>
          <a:bodyPr wrap="square">
            <a:spAutoFit/>
          </a:bodyPr>
          <a:lstStyle/>
          <a:p>
            <a:r>
              <a:rPr lang="sv-SE" sz="1400" dirty="0" smtClean="0">
                <a:latin typeface="Consolas" panose="020B0609020204030204" pitchFamily="49" charset="0"/>
                <a:cs typeface="Consolas" panose="020B0609020204030204" pitchFamily="49" charset="0"/>
              </a:rPr>
              <a:t>PS C:\&gt; </a:t>
            </a:r>
          </a:p>
          <a:p>
            <a:r>
              <a:rPr lang="sv-SE" sz="1400" dirty="0" smtClean="0">
                <a:latin typeface="Consolas" panose="020B0609020204030204" pitchFamily="49" charset="0"/>
                <a:cs typeface="Consolas" panose="020B0609020204030204" pitchFamily="49" charset="0"/>
              </a:rPr>
              <a:t>krist00fer.redis.cache.windows.net:6379&gt; </a:t>
            </a:r>
          </a:p>
          <a:p>
            <a:r>
              <a:rPr lang="sv-SE" sz="1400" dirty="0" smtClean="0">
                <a:latin typeface="Consolas" panose="020B0609020204030204" pitchFamily="49" charset="0"/>
                <a:cs typeface="Consolas" panose="020B0609020204030204" pitchFamily="49" charset="0"/>
              </a:rPr>
              <a:t>OK</a:t>
            </a:r>
          </a:p>
          <a:p>
            <a:r>
              <a:rPr lang="sv-SE" sz="1400" dirty="0" smtClean="0">
                <a:latin typeface="Consolas" panose="020B0609020204030204" pitchFamily="49" charset="0"/>
                <a:cs typeface="Consolas" panose="020B0609020204030204" pitchFamily="49" charset="0"/>
              </a:rPr>
              <a:t>krist00fer.redis.cache.windows.net:6379&gt; </a:t>
            </a:r>
          </a:p>
          <a:p>
            <a:r>
              <a:rPr lang="sv-SE" sz="1400" dirty="0" smtClean="0">
                <a:latin typeface="Consolas" panose="020B0609020204030204" pitchFamily="49" charset="0"/>
                <a:cs typeface="Consolas" panose="020B0609020204030204" pitchFamily="49" charset="0"/>
              </a:rPr>
              <a:t>"Go to London!"</a:t>
            </a:r>
          </a:p>
          <a:p>
            <a:r>
              <a:rPr lang="sv-SE" sz="1400" dirty="0" smtClean="0">
                <a:latin typeface="Consolas" panose="020B0609020204030204" pitchFamily="49" charset="0"/>
                <a:cs typeface="Consolas" panose="020B0609020204030204" pitchFamily="49" charset="0"/>
              </a:rPr>
              <a:t>krist00fer.redis.cache.windows.net:6379&gt; </a:t>
            </a:r>
          </a:p>
          <a:p>
            <a:r>
              <a:rPr lang="sv-SE" sz="1400" dirty="0" smtClean="0">
                <a:latin typeface="Consolas" panose="020B0609020204030204" pitchFamily="49" charset="0"/>
                <a:cs typeface="Consolas" panose="020B0609020204030204" pitchFamily="49" charset="0"/>
              </a:rPr>
              <a:t>(</a:t>
            </a:r>
            <a:r>
              <a:rPr lang="sv-SE" sz="1400" dirty="0" err="1" smtClean="0">
                <a:latin typeface="Consolas" panose="020B0609020204030204" pitchFamily="49" charset="0"/>
                <a:cs typeface="Consolas" panose="020B0609020204030204" pitchFamily="49" charset="0"/>
              </a:rPr>
              <a:t>nil</a:t>
            </a:r>
            <a:r>
              <a:rPr lang="sv-SE" sz="1400" dirty="0" smtClean="0">
                <a:latin typeface="Consolas" panose="020B0609020204030204" pitchFamily="49" charset="0"/>
                <a:cs typeface="Consolas" panose="020B0609020204030204" pitchFamily="49" charset="0"/>
              </a:rPr>
              <a:t>)</a:t>
            </a:r>
          </a:p>
          <a:p>
            <a:r>
              <a:rPr lang="sv-SE" sz="1400" dirty="0" smtClean="0">
                <a:latin typeface="Consolas" panose="020B0609020204030204" pitchFamily="49" charset="0"/>
                <a:cs typeface="Consolas" panose="020B0609020204030204" pitchFamily="49" charset="0"/>
              </a:rPr>
              <a:t>krist00fer.redis.cache.windows.net:6379&gt;</a:t>
            </a:r>
            <a:endParaRPr lang="sv-SE" sz="1400" dirty="0">
              <a:latin typeface="Consolas" panose="020B0609020204030204" pitchFamily="49" charset="0"/>
              <a:cs typeface="Consolas" panose="020B0609020204030204" pitchFamily="49" charset="0"/>
            </a:endParaRPr>
          </a:p>
        </p:txBody>
      </p:sp>
      <p:sp>
        <p:nvSpPr>
          <p:cNvPr id="7" name="Rectangle 6"/>
          <p:cNvSpPr/>
          <p:nvPr/>
        </p:nvSpPr>
        <p:spPr>
          <a:xfrm>
            <a:off x="838200" y="365125"/>
            <a:ext cx="10322857" cy="1815882"/>
          </a:xfrm>
          <a:prstGeom prst="rect">
            <a:avLst/>
          </a:prstGeom>
        </p:spPr>
        <p:txBody>
          <a:bodyPr wrap="square">
            <a:spAutoFit/>
          </a:bodyPr>
          <a:lstStyle/>
          <a:p>
            <a:r>
              <a:rPr lang="sv-SE" sz="1400" dirty="0" smtClean="0">
                <a:latin typeface="Consolas" panose="020B0609020204030204" pitchFamily="49" charset="0"/>
                <a:cs typeface="Consolas" panose="020B0609020204030204" pitchFamily="49" charset="0"/>
              </a:rPr>
              <a:t>        </a:t>
            </a:r>
            <a:r>
              <a:rPr lang="sv-SE" sz="1400" dirty="0" err="1" smtClean="0">
                <a:latin typeface="Consolas" panose="020B0609020204030204" pitchFamily="49" charset="0"/>
                <a:cs typeface="Consolas" panose="020B0609020204030204" pitchFamily="49" charset="0"/>
              </a:rPr>
              <a:t>redis</a:t>
            </a:r>
            <a:r>
              <a:rPr lang="sv-SE" sz="1400" dirty="0" smtClean="0">
                <a:latin typeface="Consolas" panose="020B0609020204030204" pitchFamily="49" charset="0"/>
                <a:cs typeface="Consolas" panose="020B0609020204030204" pitchFamily="49" charset="0"/>
              </a:rPr>
              <a:t>-cli -h krist00fer.redis.cache.windows.net -a CMwYYbUF7e2ZyYZcXK0JR65XRrqBpCzbDrNwi1bHH5k=</a:t>
            </a:r>
          </a:p>
          <a:p>
            <a:r>
              <a:rPr lang="sv-SE" sz="1400" dirty="0">
                <a:latin typeface="Consolas" panose="020B0609020204030204" pitchFamily="49" charset="0"/>
                <a:cs typeface="Consolas" panose="020B0609020204030204" pitchFamily="49" charset="0"/>
              </a:rPr>
              <a:t> </a:t>
            </a:r>
            <a:r>
              <a:rPr lang="sv-SE" sz="1400" dirty="0" smtClean="0">
                <a:latin typeface="Consolas" panose="020B0609020204030204" pitchFamily="49" charset="0"/>
                <a:cs typeface="Consolas" panose="020B0609020204030204" pitchFamily="49" charset="0"/>
              </a:rPr>
              <a:t>                                        SET agent47:mission "Go to London!" EX 15</a:t>
            </a:r>
          </a:p>
          <a:p>
            <a:endParaRPr lang="sv-SE" sz="1400" dirty="0" smtClean="0">
              <a:latin typeface="Consolas" panose="020B0609020204030204" pitchFamily="49" charset="0"/>
              <a:cs typeface="Consolas" panose="020B0609020204030204" pitchFamily="49" charset="0"/>
            </a:endParaRPr>
          </a:p>
          <a:p>
            <a:r>
              <a:rPr lang="sv-SE" sz="1400" dirty="0" smtClean="0">
                <a:latin typeface="Consolas" panose="020B0609020204030204" pitchFamily="49" charset="0"/>
                <a:cs typeface="Consolas" panose="020B0609020204030204" pitchFamily="49" charset="0"/>
              </a:rPr>
              <a:t>                                         GET agent47:mission</a:t>
            </a:r>
          </a:p>
          <a:p>
            <a:endParaRPr lang="sv-SE" sz="1400" dirty="0" smtClean="0">
              <a:latin typeface="Consolas" panose="020B0609020204030204" pitchFamily="49" charset="0"/>
              <a:cs typeface="Consolas" panose="020B0609020204030204" pitchFamily="49" charset="0"/>
            </a:endParaRPr>
          </a:p>
          <a:p>
            <a:r>
              <a:rPr lang="sv-SE" sz="1400" dirty="0">
                <a:latin typeface="Consolas" panose="020B0609020204030204" pitchFamily="49" charset="0"/>
                <a:cs typeface="Consolas" panose="020B0609020204030204" pitchFamily="49" charset="0"/>
              </a:rPr>
              <a:t> </a:t>
            </a:r>
            <a:r>
              <a:rPr lang="sv-SE" sz="1400" dirty="0" smtClean="0">
                <a:latin typeface="Consolas" panose="020B0609020204030204" pitchFamily="49" charset="0"/>
                <a:cs typeface="Consolas" panose="020B0609020204030204" pitchFamily="49" charset="0"/>
              </a:rPr>
              <a:t>                                        GET agent47:mission</a:t>
            </a:r>
          </a:p>
          <a:p>
            <a:endParaRPr lang="en-US" sz="1400" dirty="0">
              <a:latin typeface="Consolas" panose="020B0609020204030204" pitchFamily="49" charset="0"/>
              <a:cs typeface="Consolas" panose="020B0609020204030204" pitchFamily="49" charset="0"/>
            </a:endParaRPr>
          </a:p>
          <a:p>
            <a:endParaRPr lang="sv-SE" sz="1400"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016061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into some more complex types</a:t>
            </a:r>
            <a:endParaRPr lang="sv-SE" dirty="0"/>
          </a:p>
        </p:txBody>
      </p:sp>
      <p:sp>
        <p:nvSpPr>
          <p:cNvPr id="3" name="Content Placeholder 2"/>
          <p:cNvSpPr>
            <a:spLocks noGrp="1"/>
          </p:cNvSpPr>
          <p:nvPr>
            <p:ph idx="1"/>
          </p:nvPr>
        </p:nvSpPr>
        <p:spPr/>
        <p:txBody>
          <a:bodyPr/>
          <a:lstStyle/>
          <a:p>
            <a:r>
              <a:rPr lang="en-US" dirty="0" err="1" smtClean="0"/>
              <a:t>Redis</a:t>
            </a:r>
            <a:r>
              <a:rPr lang="en-US" dirty="0" smtClean="0"/>
              <a:t> is more than a key-value store</a:t>
            </a:r>
          </a:p>
          <a:p>
            <a:r>
              <a:rPr lang="en-US" dirty="0" smtClean="0"/>
              <a:t>Lists</a:t>
            </a:r>
          </a:p>
          <a:p>
            <a:pPr lvl="1"/>
            <a:r>
              <a:rPr lang="en-US" dirty="0" smtClean="0"/>
              <a:t>Remember last number of …</a:t>
            </a:r>
          </a:p>
          <a:p>
            <a:pPr lvl="1"/>
            <a:r>
              <a:rPr lang="en-US" dirty="0" smtClean="0"/>
              <a:t>Implementation of queues, etc.</a:t>
            </a:r>
          </a:p>
          <a:p>
            <a:r>
              <a:rPr lang="en-US" dirty="0" smtClean="0"/>
              <a:t>Hashes</a:t>
            </a:r>
          </a:p>
          <a:p>
            <a:pPr lvl="1"/>
            <a:r>
              <a:rPr lang="en-US" dirty="0" smtClean="0"/>
              <a:t>Often used to represent objects with fields/properties</a:t>
            </a:r>
          </a:p>
        </p:txBody>
      </p:sp>
    </p:spTree>
    <p:extLst>
      <p:ext uri="{BB962C8B-B14F-4D97-AF65-F5344CB8AC3E}">
        <p14:creationId xmlns:p14="http://schemas.microsoft.com/office/powerpoint/2010/main" val="132287429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(1 of 2)</a:t>
            </a:r>
            <a:endParaRPr lang="sv-SE" dirty="0"/>
          </a:p>
        </p:txBody>
      </p:sp>
      <p:sp>
        <p:nvSpPr>
          <p:cNvPr id="3" name="Content Placeholder 2"/>
          <p:cNvSpPr>
            <a:spLocks noGrp="1"/>
          </p:cNvSpPr>
          <p:nvPr>
            <p:ph idx="1"/>
          </p:nvPr>
        </p:nvSpPr>
        <p:spPr/>
        <p:txBody>
          <a:bodyPr/>
          <a:lstStyle/>
          <a:p>
            <a:r>
              <a:rPr lang="sv-SE" dirty="0" smtClean="0"/>
              <a:t>LPUSH</a:t>
            </a:r>
            <a:r>
              <a:rPr lang="sv-SE" dirty="0"/>
              <a:t> </a:t>
            </a:r>
            <a:r>
              <a:rPr lang="sv-SE" dirty="0" err="1"/>
              <a:t>key</a:t>
            </a:r>
            <a:r>
              <a:rPr lang="sv-SE" dirty="0"/>
              <a:t> </a:t>
            </a:r>
            <a:r>
              <a:rPr lang="sv-SE" dirty="0" err="1"/>
              <a:t>value</a:t>
            </a:r>
            <a:r>
              <a:rPr lang="sv-SE" dirty="0"/>
              <a:t> [</a:t>
            </a:r>
            <a:r>
              <a:rPr lang="sv-SE" dirty="0" err="1"/>
              <a:t>value</a:t>
            </a:r>
            <a:r>
              <a:rPr lang="sv-SE" dirty="0"/>
              <a:t> </a:t>
            </a:r>
            <a:r>
              <a:rPr lang="sv-SE" dirty="0" smtClean="0"/>
              <a:t>...]</a:t>
            </a:r>
          </a:p>
          <a:p>
            <a:pPr lvl="1"/>
            <a:r>
              <a:rPr lang="en-US" dirty="0" smtClean="0"/>
              <a:t>Insert all the specified values at the head of the list stored at key</a:t>
            </a:r>
          </a:p>
          <a:p>
            <a:r>
              <a:rPr lang="sv-SE" dirty="0"/>
              <a:t>RPUSH </a:t>
            </a:r>
            <a:r>
              <a:rPr lang="sv-SE" dirty="0" err="1"/>
              <a:t>key</a:t>
            </a:r>
            <a:r>
              <a:rPr lang="sv-SE" dirty="0"/>
              <a:t> </a:t>
            </a:r>
            <a:r>
              <a:rPr lang="sv-SE" dirty="0" err="1"/>
              <a:t>value</a:t>
            </a:r>
            <a:r>
              <a:rPr lang="sv-SE" dirty="0"/>
              <a:t> [</a:t>
            </a:r>
            <a:r>
              <a:rPr lang="sv-SE" dirty="0" err="1"/>
              <a:t>value</a:t>
            </a:r>
            <a:r>
              <a:rPr lang="sv-SE" dirty="0"/>
              <a:t> ...]</a:t>
            </a:r>
          </a:p>
          <a:p>
            <a:pPr lvl="1"/>
            <a:r>
              <a:rPr lang="en-US" dirty="0"/>
              <a:t>Insert all the specified values at the tail of the list stored at key</a:t>
            </a:r>
            <a:r>
              <a:rPr lang="en-US" dirty="0" smtClean="0"/>
              <a:t>.</a:t>
            </a:r>
          </a:p>
          <a:p>
            <a:r>
              <a:rPr lang="sv-SE" dirty="0"/>
              <a:t>LRANGE </a:t>
            </a:r>
            <a:r>
              <a:rPr lang="sv-SE" dirty="0" err="1"/>
              <a:t>key</a:t>
            </a:r>
            <a:r>
              <a:rPr lang="sv-SE" dirty="0"/>
              <a:t> start stop</a:t>
            </a:r>
          </a:p>
          <a:p>
            <a:pPr lvl="1"/>
            <a:r>
              <a:rPr lang="en-US" dirty="0"/>
              <a:t>Returns the specified elements of the list stored at key.</a:t>
            </a:r>
            <a:endParaRPr lang="sv-SE" dirty="0"/>
          </a:p>
          <a:p>
            <a:endParaRPr lang="sv-SE" dirty="0"/>
          </a:p>
        </p:txBody>
      </p:sp>
    </p:spTree>
    <p:extLst>
      <p:ext uri="{BB962C8B-B14F-4D97-AF65-F5344CB8AC3E}">
        <p14:creationId xmlns:p14="http://schemas.microsoft.com/office/powerpoint/2010/main" val="409677424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(2 of 2)</a:t>
            </a:r>
            <a:endParaRPr lang="sv-SE" dirty="0"/>
          </a:p>
        </p:txBody>
      </p:sp>
      <p:sp>
        <p:nvSpPr>
          <p:cNvPr id="3" name="Content Placeholder 2"/>
          <p:cNvSpPr>
            <a:spLocks noGrp="1"/>
          </p:cNvSpPr>
          <p:nvPr>
            <p:ph idx="1"/>
          </p:nvPr>
        </p:nvSpPr>
        <p:spPr/>
        <p:txBody>
          <a:bodyPr/>
          <a:lstStyle/>
          <a:p>
            <a:pPr fontAlgn="base"/>
            <a:r>
              <a:rPr lang="sv-SE" dirty="0"/>
              <a:t>LTRIM </a:t>
            </a:r>
            <a:r>
              <a:rPr lang="sv-SE" dirty="0" err="1"/>
              <a:t>key</a:t>
            </a:r>
            <a:r>
              <a:rPr lang="sv-SE" dirty="0"/>
              <a:t> start stop</a:t>
            </a:r>
          </a:p>
          <a:p>
            <a:pPr lvl="1"/>
            <a:r>
              <a:rPr lang="en-US" dirty="0"/>
              <a:t>Trim an existing list so that it will contain only the specified range of elements </a:t>
            </a:r>
            <a:r>
              <a:rPr lang="en-US" dirty="0" smtClean="0"/>
              <a:t>specified</a:t>
            </a:r>
          </a:p>
          <a:p>
            <a:r>
              <a:rPr lang="sv-SE" dirty="0"/>
              <a:t>LPOP </a:t>
            </a:r>
            <a:r>
              <a:rPr lang="sv-SE" dirty="0" err="1" smtClean="0"/>
              <a:t>key</a:t>
            </a:r>
            <a:endParaRPr lang="sv-SE" dirty="0" smtClean="0"/>
          </a:p>
          <a:p>
            <a:pPr lvl="1"/>
            <a:r>
              <a:rPr lang="en-US" dirty="0" smtClean="0"/>
              <a:t>Removes and returns the first element of the list stored at key</a:t>
            </a:r>
            <a:endParaRPr lang="sv-SE" dirty="0"/>
          </a:p>
          <a:p>
            <a:r>
              <a:rPr lang="sv-SE" dirty="0"/>
              <a:t>RPOP </a:t>
            </a:r>
            <a:r>
              <a:rPr lang="sv-SE" dirty="0" err="1"/>
              <a:t>key</a:t>
            </a:r>
            <a:endParaRPr lang="sv-SE" dirty="0"/>
          </a:p>
          <a:p>
            <a:pPr lvl="1"/>
            <a:r>
              <a:rPr lang="en-US" dirty="0" smtClean="0"/>
              <a:t>Removes and returns the last element of the list stored at key</a:t>
            </a:r>
          </a:p>
          <a:p>
            <a:r>
              <a:rPr lang="en-US" dirty="0" smtClean="0"/>
              <a:t>BLPOP / BRPOP</a:t>
            </a:r>
          </a:p>
          <a:p>
            <a:pPr lvl="1"/>
            <a:r>
              <a:rPr lang="en-US" dirty="0" smtClean="0"/>
              <a:t>Blocking versions of LPOP and RPOP</a:t>
            </a:r>
          </a:p>
          <a:p>
            <a:endParaRPr lang="en-US" dirty="0" smtClean="0"/>
          </a:p>
          <a:p>
            <a:endParaRPr lang="sv-SE" dirty="0"/>
          </a:p>
        </p:txBody>
      </p:sp>
    </p:spTree>
    <p:extLst>
      <p:ext uri="{BB962C8B-B14F-4D97-AF65-F5344CB8AC3E}">
        <p14:creationId xmlns:p14="http://schemas.microsoft.com/office/powerpoint/2010/main" val="115738413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sv-SE" dirty="0"/>
          </a:p>
        </p:txBody>
      </p:sp>
      <p:sp>
        <p:nvSpPr>
          <p:cNvPr id="3" name="Text Placeholder 2"/>
          <p:cNvSpPr>
            <a:spLocks noGrp="1"/>
          </p:cNvSpPr>
          <p:nvPr>
            <p:ph type="body" idx="1"/>
          </p:nvPr>
        </p:nvSpPr>
        <p:spPr/>
        <p:txBody>
          <a:bodyPr/>
          <a:lstStyle/>
          <a:p>
            <a:r>
              <a:rPr lang="en-US" dirty="0" smtClean="0"/>
              <a:t>Lists</a:t>
            </a:r>
            <a:endParaRPr lang="sv-SE" dirty="0"/>
          </a:p>
        </p:txBody>
      </p:sp>
    </p:spTree>
    <p:extLst>
      <p:ext uri="{BB962C8B-B14F-4D97-AF65-F5344CB8AC3E}">
        <p14:creationId xmlns:p14="http://schemas.microsoft.com/office/powerpoint/2010/main" val="76143075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365125"/>
            <a:ext cx="4585447" cy="5478423"/>
          </a:xfrm>
          <a:prstGeom prst="rect">
            <a:avLst/>
          </a:prstGeom>
        </p:spPr>
        <p:txBody>
          <a:bodyPr wrap="square">
            <a:spAutoFit/>
          </a:bodyPr>
          <a:lstStyle/>
          <a:p>
            <a:r>
              <a:rPr lang="sv-SE" sz="1400" dirty="0" smtClean="0">
                <a:latin typeface="Consolas" panose="020B0609020204030204" pitchFamily="49" charset="0"/>
                <a:cs typeface="Consolas" panose="020B0609020204030204" pitchFamily="49" charset="0"/>
              </a:rPr>
              <a:t>krist00fer.redis.cache.windows.net:6379&gt; </a:t>
            </a:r>
          </a:p>
          <a:p>
            <a:r>
              <a:rPr lang="sv-SE" sz="1400" dirty="0" smtClean="0">
                <a:latin typeface="Consolas" panose="020B0609020204030204" pitchFamily="49" charset="0"/>
                <a:cs typeface="Consolas" panose="020B0609020204030204" pitchFamily="49" charset="0"/>
              </a:rPr>
              <a:t>(</a:t>
            </a:r>
            <a:r>
              <a:rPr lang="sv-SE" sz="1400" dirty="0" err="1" smtClean="0">
                <a:latin typeface="Consolas" panose="020B0609020204030204" pitchFamily="49" charset="0"/>
                <a:cs typeface="Consolas" panose="020B0609020204030204" pitchFamily="49" charset="0"/>
              </a:rPr>
              <a:t>integer</a:t>
            </a:r>
            <a:r>
              <a:rPr lang="sv-SE" sz="1400" dirty="0" smtClean="0">
                <a:latin typeface="Consolas" panose="020B0609020204030204" pitchFamily="49" charset="0"/>
                <a:cs typeface="Consolas" panose="020B0609020204030204" pitchFamily="49" charset="0"/>
              </a:rPr>
              <a:t>) 1</a:t>
            </a:r>
          </a:p>
          <a:p>
            <a:r>
              <a:rPr lang="sv-SE" sz="1400" dirty="0" smtClean="0">
                <a:latin typeface="Consolas" panose="020B0609020204030204" pitchFamily="49" charset="0"/>
                <a:cs typeface="Consolas" panose="020B0609020204030204" pitchFamily="49" charset="0"/>
              </a:rPr>
              <a:t>krist00fer.redis.cache.windows.net:6379&gt; </a:t>
            </a:r>
          </a:p>
          <a:p>
            <a:r>
              <a:rPr lang="sv-SE" sz="1400" dirty="0" smtClean="0">
                <a:latin typeface="Consolas" panose="020B0609020204030204" pitchFamily="49" charset="0"/>
                <a:cs typeface="Consolas" panose="020B0609020204030204" pitchFamily="49" charset="0"/>
              </a:rPr>
              <a:t>1) "Stockholm"</a:t>
            </a:r>
          </a:p>
          <a:p>
            <a:r>
              <a:rPr lang="sv-SE" sz="1400" dirty="0" smtClean="0">
                <a:latin typeface="Consolas" panose="020B0609020204030204" pitchFamily="49" charset="0"/>
                <a:cs typeface="Consolas" panose="020B0609020204030204" pitchFamily="49" charset="0"/>
              </a:rPr>
              <a:t>krist00fer.redis.cache.windows.net:6379&gt; </a:t>
            </a:r>
          </a:p>
          <a:p>
            <a:r>
              <a:rPr lang="sv-SE" sz="1400" dirty="0" smtClean="0">
                <a:latin typeface="Consolas" panose="020B0609020204030204" pitchFamily="49" charset="0"/>
                <a:cs typeface="Consolas" panose="020B0609020204030204" pitchFamily="49" charset="0"/>
              </a:rPr>
              <a:t>(</a:t>
            </a:r>
            <a:r>
              <a:rPr lang="sv-SE" sz="1400" dirty="0" err="1" smtClean="0">
                <a:latin typeface="Consolas" panose="020B0609020204030204" pitchFamily="49" charset="0"/>
                <a:cs typeface="Consolas" panose="020B0609020204030204" pitchFamily="49" charset="0"/>
              </a:rPr>
              <a:t>integer</a:t>
            </a:r>
            <a:r>
              <a:rPr lang="sv-SE" sz="1400" dirty="0" smtClean="0">
                <a:latin typeface="Consolas" panose="020B0609020204030204" pitchFamily="49" charset="0"/>
                <a:cs typeface="Consolas" panose="020B0609020204030204" pitchFamily="49" charset="0"/>
              </a:rPr>
              <a:t>) 2</a:t>
            </a:r>
          </a:p>
          <a:p>
            <a:r>
              <a:rPr lang="sv-SE" sz="1400" dirty="0" smtClean="0">
                <a:latin typeface="Consolas" panose="020B0609020204030204" pitchFamily="49" charset="0"/>
                <a:cs typeface="Consolas" panose="020B0609020204030204" pitchFamily="49" charset="0"/>
              </a:rPr>
              <a:t>krist00fer.redis.cache.windows.net:6379&gt; </a:t>
            </a:r>
          </a:p>
          <a:p>
            <a:r>
              <a:rPr lang="sv-SE" sz="1400" dirty="0" smtClean="0">
                <a:latin typeface="Consolas" panose="020B0609020204030204" pitchFamily="49" charset="0"/>
                <a:cs typeface="Consolas" panose="020B0609020204030204" pitchFamily="49" charset="0"/>
              </a:rPr>
              <a:t>1) "Copenhagen"</a:t>
            </a:r>
          </a:p>
          <a:p>
            <a:r>
              <a:rPr lang="sv-SE" sz="1400" dirty="0" smtClean="0">
                <a:latin typeface="Consolas" panose="020B0609020204030204" pitchFamily="49" charset="0"/>
                <a:cs typeface="Consolas" panose="020B0609020204030204" pitchFamily="49" charset="0"/>
              </a:rPr>
              <a:t>2) "Stockholm"</a:t>
            </a:r>
          </a:p>
          <a:p>
            <a:r>
              <a:rPr lang="sv-SE" sz="1400" dirty="0" smtClean="0">
                <a:latin typeface="Consolas" panose="020B0609020204030204" pitchFamily="49" charset="0"/>
                <a:cs typeface="Consolas" panose="020B0609020204030204" pitchFamily="49" charset="0"/>
              </a:rPr>
              <a:t>krist00fer.redis.cache.windows.net:6379&gt; </a:t>
            </a:r>
          </a:p>
          <a:p>
            <a:r>
              <a:rPr lang="sv-SE" sz="1400" dirty="0" smtClean="0">
                <a:latin typeface="Consolas" panose="020B0609020204030204" pitchFamily="49" charset="0"/>
                <a:cs typeface="Consolas" panose="020B0609020204030204" pitchFamily="49" charset="0"/>
              </a:rPr>
              <a:t>(</a:t>
            </a:r>
            <a:r>
              <a:rPr lang="sv-SE" sz="1400" dirty="0" err="1" smtClean="0">
                <a:latin typeface="Consolas" panose="020B0609020204030204" pitchFamily="49" charset="0"/>
                <a:cs typeface="Consolas" panose="020B0609020204030204" pitchFamily="49" charset="0"/>
              </a:rPr>
              <a:t>integer</a:t>
            </a:r>
            <a:r>
              <a:rPr lang="sv-SE" sz="1400" dirty="0" smtClean="0">
                <a:latin typeface="Consolas" panose="020B0609020204030204" pitchFamily="49" charset="0"/>
                <a:cs typeface="Consolas" panose="020B0609020204030204" pitchFamily="49" charset="0"/>
              </a:rPr>
              <a:t>) 3</a:t>
            </a:r>
          </a:p>
          <a:p>
            <a:r>
              <a:rPr lang="sv-SE" sz="1400" dirty="0" smtClean="0">
                <a:latin typeface="Consolas" panose="020B0609020204030204" pitchFamily="49" charset="0"/>
                <a:cs typeface="Consolas" panose="020B0609020204030204" pitchFamily="49" charset="0"/>
              </a:rPr>
              <a:t>krist00fer.redis.cache.windows.net:6379&gt; </a:t>
            </a:r>
          </a:p>
          <a:p>
            <a:r>
              <a:rPr lang="sv-SE" sz="1400" dirty="0" smtClean="0">
                <a:latin typeface="Consolas" panose="020B0609020204030204" pitchFamily="49" charset="0"/>
                <a:cs typeface="Consolas" panose="020B0609020204030204" pitchFamily="49" charset="0"/>
              </a:rPr>
              <a:t>1) "Copenhagen"</a:t>
            </a:r>
          </a:p>
          <a:p>
            <a:r>
              <a:rPr lang="sv-SE" sz="1400" dirty="0" smtClean="0">
                <a:latin typeface="Consolas" panose="020B0609020204030204" pitchFamily="49" charset="0"/>
                <a:cs typeface="Consolas" panose="020B0609020204030204" pitchFamily="49" charset="0"/>
              </a:rPr>
              <a:t>2) "Stockholm"</a:t>
            </a:r>
          </a:p>
          <a:p>
            <a:r>
              <a:rPr lang="sv-SE" sz="1400" dirty="0" smtClean="0">
                <a:latin typeface="Consolas" panose="020B0609020204030204" pitchFamily="49" charset="0"/>
                <a:cs typeface="Consolas" panose="020B0609020204030204" pitchFamily="49" charset="0"/>
              </a:rPr>
              <a:t>3) "Oslo"</a:t>
            </a:r>
          </a:p>
          <a:p>
            <a:r>
              <a:rPr lang="sv-SE" sz="1400" dirty="0" smtClean="0">
                <a:latin typeface="Consolas" panose="020B0609020204030204" pitchFamily="49" charset="0"/>
                <a:cs typeface="Consolas" panose="020B0609020204030204" pitchFamily="49" charset="0"/>
              </a:rPr>
              <a:t>krist00fer.redis.cache.windows.net:6379&gt; </a:t>
            </a:r>
          </a:p>
          <a:p>
            <a:r>
              <a:rPr lang="sv-SE" sz="1400" dirty="0" smtClean="0">
                <a:latin typeface="Consolas" panose="020B0609020204030204" pitchFamily="49" charset="0"/>
                <a:cs typeface="Consolas" panose="020B0609020204030204" pitchFamily="49" charset="0"/>
              </a:rPr>
              <a:t>(</a:t>
            </a:r>
            <a:r>
              <a:rPr lang="sv-SE" sz="1400" dirty="0" err="1" smtClean="0">
                <a:latin typeface="Consolas" panose="020B0609020204030204" pitchFamily="49" charset="0"/>
                <a:cs typeface="Consolas" panose="020B0609020204030204" pitchFamily="49" charset="0"/>
              </a:rPr>
              <a:t>integer</a:t>
            </a:r>
            <a:r>
              <a:rPr lang="sv-SE" sz="1400" dirty="0" smtClean="0">
                <a:latin typeface="Consolas" panose="020B0609020204030204" pitchFamily="49" charset="0"/>
                <a:cs typeface="Consolas" panose="020B0609020204030204" pitchFamily="49" charset="0"/>
              </a:rPr>
              <a:t>) 6</a:t>
            </a:r>
          </a:p>
          <a:p>
            <a:r>
              <a:rPr lang="sv-SE" sz="1400" dirty="0" smtClean="0">
                <a:latin typeface="Consolas" panose="020B0609020204030204" pitchFamily="49" charset="0"/>
                <a:cs typeface="Consolas" panose="020B0609020204030204" pitchFamily="49" charset="0"/>
              </a:rPr>
              <a:t>krist00fer.redis.cache.windows.net:6379&gt; </a:t>
            </a:r>
          </a:p>
          <a:p>
            <a:r>
              <a:rPr lang="sv-SE" sz="1400" dirty="0" smtClean="0">
                <a:latin typeface="Consolas" panose="020B0609020204030204" pitchFamily="49" charset="0"/>
                <a:cs typeface="Consolas" panose="020B0609020204030204" pitchFamily="49" charset="0"/>
              </a:rPr>
              <a:t>1) "Copenhagen"</a:t>
            </a:r>
          </a:p>
          <a:p>
            <a:r>
              <a:rPr lang="sv-SE" sz="1400" dirty="0" smtClean="0">
                <a:latin typeface="Consolas" panose="020B0609020204030204" pitchFamily="49" charset="0"/>
                <a:cs typeface="Consolas" panose="020B0609020204030204" pitchFamily="49" charset="0"/>
              </a:rPr>
              <a:t>2) "Stockholm"</a:t>
            </a:r>
          </a:p>
          <a:p>
            <a:r>
              <a:rPr lang="sv-SE" sz="1400" dirty="0" smtClean="0">
                <a:latin typeface="Consolas" panose="020B0609020204030204" pitchFamily="49" charset="0"/>
                <a:cs typeface="Consolas" panose="020B0609020204030204" pitchFamily="49" charset="0"/>
              </a:rPr>
              <a:t>3) "Oslo"</a:t>
            </a:r>
          </a:p>
          <a:p>
            <a:r>
              <a:rPr lang="sv-SE" sz="1400" dirty="0" smtClean="0">
                <a:latin typeface="Consolas" panose="020B0609020204030204" pitchFamily="49" charset="0"/>
                <a:cs typeface="Consolas" panose="020B0609020204030204" pitchFamily="49" charset="0"/>
              </a:rPr>
              <a:t>4) "Paris"</a:t>
            </a:r>
          </a:p>
          <a:p>
            <a:r>
              <a:rPr lang="sv-SE" sz="1400" dirty="0" smtClean="0">
                <a:latin typeface="Consolas" panose="020B0609020204030204" pitchFamily="49" charset="0"/>
                <a:cs typeface="Consolas" panose="020B0609020204030204" pitchFamily="49" charset="0"/>
              </a:rPr>
              <a:t>5) "London"</a:t>
            </a:r>
          </a:p>
          <a:p>
            <a:r>
              <a:rPr lang="sv-SE" sz="1400" dirty="0" smtClean="0">
                <a:latin typeface="Consolas" panose="020B0609020204030204" pitchFamily="49" charset="0"/>
                <a:cs typeface="Consolas" panose="020B0609020204030204" pitchFamily="49" charset="0"/>
              </a:rPr>
              <a:t>6) "Milan"</a:t>
            </a:r>
          </a:p>
          <a:p>
            <a:r>
              <a:rPr lang="sv-SE" sz="1400" dirty="0" smtClean="0">
                <a:latin typeface="Consolas" panose="020B0609020204030204" pitchFamily="49" charset="0"/>
                <a:cs typeface="Consolas" panose="020B0609020204030204" pitchFamily="49" charset="0"/>
              </a:rPr>
              <a:t>krist00fer.redis.cache.windows.net:6379&gt;</a:t>
            </a:r>
            <a:endParaRPr lang="sv-SE" sz="1400" dirty="0">
              <a:latin typeface="Consolas" panose="020B0609020204030204" pitchFamily="49" charset="0"/>
              <a:cs typeface="Consolas" panose="020B0609020204030204" pitchFamily="49" charset="0"/>
            </a:endParaRPr>
          </a:p>
        </p:txBody>
      </p:sp>
      <p:sp>
        <p:nvSpPr>
          <p:cNvPr id="4" name="Rectangle 3"/>
          <p:cNvSpPr/>
          <p:nvPr/>
        </p:nvSpPr>
        <p:spPr>
          <a:xfrm>
            <a:off x="838200" y="365125"/>
            <a:ext cx="8691282" cy="4185761"/>
          </a:xfrm>
          <a:prstGeom prst="rect">
            <a:avLst/>
          </a:prstGeom>
        </p:spPr>
        <p:txBody>
          <a:bodyPr wrap="square">
            <a:spAutoFit/>
          </a:bodyPr>
          <a:lstStyle/>
          <a:p>
            <a:r>
              <a:rPr lang="sv-SE" sz="1400" dirty="0">
                <a:latin typeface="Consolas" panose="020B0609020204030204" pitchFamily="49" charset="0"/>
                <a:cs typeface="Consolas" panose="020B0609020204030204" pitchFamily="49" charset="0"/>
              </a:rPr>
              <a:t> </a:t>
            </a:r>
            <a:r>
              <a:rPr lang="sv-SE" sz="1400" dirty="0" smtClean="0">
                <a:latin typeface="Consolas" panose="020B0609020204030204" pitchFamily="49" charset="0"/>
                <a:cs typeface="Consolas" panose="020B0609020204030204" pitchFamily="49" charset="0"/>
              </a:rPr>
              <a:t>                                        LPUSH destinations Stockholm</a:t>
            </a:r>
          </a:p>
          <a:p>
            <a:endParaRPr lang="sv-SE" sz="1400" dirty="0" smtClean="0">
              <a:latin typeface="Consolas" panose="020B0609020204030204" pitchFamily="49" charset="0"/>
              <a:cs typeface="Consolas" panose="020B0609020204030204" pitchFamily="49" charset="0"/>
            </a:endParaRPr>
          </a:p>
          <a:p>
            <a:r>
              <a:rPr lang="sv-SE" sz="1400" dirty="0">
                <a:latin typeface="Consolas" panose="020B0609020204030204" pitchFamily="49" charset="0"/>
                <a:cs typeface="Consolas" panose="020B0609020204030204" pitchFamily="49" charset="0"/>
              </a:rPr>
              <a:t> </a:t>
            </a:r>
            <a:r>
              <a:rPr lang="sv-SE" sz="1400" dirty="0" smtClean="0">
                <a:latin typeface="Consolas" panose="020B0609020204030204" pitchFamily="49" charset="0"/>
                <a:cs typeface="Consolas" panose="020B0609020204030204" pitchFamily="49" charset="0"/>
              </a:rPr>
              <a:t>                                        LRANGE destinations 0 -1</a:t>
            </a:r>
          </a:p>
          <a:p>
            <a:endParaRPr lang="sv-SE" sz="1400" dirty="0" smtClean="0">
              <a:latin typeface="Consolas" panose="020B0609020204030204" pitchFamily="49" charset="0"/>
              <a:cs typeface="Consolas" panose="020B0609020204030204" pitchFamily="49" charset="0"/>
            </a:endParaRPr>
          </a:p>
          <a:p>
            <a:r>
              <a:rPr lang="sv-SE" sz="1400" dirty="0">
                <a:latin typeface="Consolas" panose="020B0609020204030204" pitchFamily="49" charset="0"/>
                <a:cs typeface="Consolas" panose="020B0609020204030204" pitchFamily="49" charset="0"/>
              </a:rPr>
              <a:t> </a:t>
            </a:r>
            <a:r>
              <a:rPr lang="sv-SE" sz="1400" dirty="0" smtClean="0">
                <a:latin typeface="Consolas" panose="020B0609020204030204" pitchFamily="49" charset="0"/>
                <a:cs typeface="Consolas" panose="020B0609020204030204" pitchFamily="49" charset="0"/>
              </a:rPr>
              <a:t>                                        LPUSH destinations Copenhagen</a:t>
            </a:r>
          </a:p>
          <a:p>
            <a:endParaRPr lang="sv-SE" sz="1400" dirty="0" smtClean="0">
              <a:latin typeface="Consolas" panose="020B0609020204030204" pitchFamily="49" charset="0"/>
              <a:cs typeface="Consolas" panose="020B0609020204030204" pitchFamily="49" charset="0"/>
            </a:endParaRPr>
          </a:p>
          <a:p>
            <a:r>
              <a:rPr lang="sv-SE" sz="1400" dirty="0" smtClean="0">
                <a:latin typeface="Consolas" panose="020B0609020204030204" pitchFamily="49" charset="0"/>
                <a:cs typeface="Consolas" panose="020B0609020204030204" pitchFamily="49" charset="0"/>
              </a:rPr>
              <a:t>                                         LRANGE destinations 0 -1</a:t>
            </a:r>
          </a:p>
          <a:p>
            <a:endParaRPr lang="sv-SE" sz="1400" dirty="0" smtClean="0">
              <a:latin typeface="Consolas" panose="020B0609020204030204" pitchFamily="49" charset="0"/>
              <a:cs typeface="Consolas" panose="020B0609020204030204" pitchFamily="49" charset="0"/>
            </a:endParaRPr>
          </a:p>
          <a:p>
            <a:endParaRPr lang="sv-SE" sz="1400" dirty="0">
              <a:latin typeface="Consolas" panose="020B0609020204030204" pitchFamily="49" charset="0"/>
              <a:cs typeface="Consolas" panose="020B0609020204030204" pitchFamily="49" charset="0"/>
            </a:endParaRPr>
          </a:p>
          <a:p>
            <a:r>
              <a:rPr lang="sv-SE" sz="1400" dirty="0" smtClean="0">
                <a:latin typeface="Consolas" panose="020B0609020204030204" pitchFamily="49" charset="0"/>
                <a:cs typeface="Consolas" panose="020B0609020204030204" pitchFamily="49" charset="0"/>
              </a:rPr>
              <a:t>				    RPUSH destinations Oslo</a:t>
            </a:r>
          </a:p>
          <a:p>
            <a:endParaRPr lang="sv-SE" sz="1400" dirty="0" smtClean="0">
              <a:latin typeface="Consolas" panose="020B0609020204030204" pitchFamily="49" charset="0"/>
              <a:cs typeface="Consolas" panose="020B0609020204030204" pitchFamily="49" charset="0"/>
            </a:endParaRPr>
          </a:p>
          <a:p>
            <a:r>
              <a:rPr lang="sv-SE" sz="1400" dirty="0">
                <a:latin typeface="Consolas" panose="020B0609020204030204" pitchFamily="49" charset="0"/>
                <a:cs typeface="Consolas" panose="020B0609020204030204" pitchFamily="49" charset="0"/>
              </a:rPr>
              <a:t>	</a:t>
            </a:r>
            <a:r>
              <a:rPr lang="sv-SE" sz="1400" dirty="0" smtClean="0">
                <a:latin typeface="Consolas" panose="020B0609020204030204" pitchFamily="49" charset="0"/>
                <a:cs typeface="Consolas" panose="020B0609020204030204" pitchFamily="49" charset="0"/>
              </a:rPr>
              <a:t>			    LRANGE destinations 0 -1</a:t>
            </a:r>
          </a:p>
          <a:p>
            <a:endParaRPr lang="sv-SE" sz="1400" dirty="0" smtClean="0">
              <a:latin typeface="Consolas" panose="020B0609020204030204" pitchFamily="49" charset="0"/>
              <a:cs typeface="Consolas" panose="020B0609020204030204" pitchFamily="49" charset="0"/>
            </a:endParaRPr>
          </a:p>
          <a:p>
            <a:endParaRPr lang="sv-SE" sz="1400" dirty="0">
              <a:latin typeface="Consolas" panose="020B0609020204030204" pitchFamily="49" charset="0"/>
              <a:cs typeface="Consolas" panose="020B0609020204030204" pitchFamily="49" charset="0"/>
            </a:endParaRPr>
          </a:p>
          <a:p>
            <a:endParaRPr lang="sv-SE" sz="1400" dirty="0" smtClean="0">
              <a:latin typeface="Consolas" panose="020B0609020204030204" pitchFamily="49" charset="0"/>
              <a:cs typeface="Consolas" panose="020B0609020204030204" pitchFamily="49" charset="0"/>
            </a:endParaRPr>
          </a:p>
          <a:p>
            <a:r>
              <a:rPr lang="sv-SE" sz="1400" dirty="0">
                <a:latin typeface="Consolas" panose="020B0609020204030204" pitchFamily="49" charset="0"/>
                <a:cs typeface="Consolas" panose="020B0609020204030204" pitchFamily="49" charset="0"/>
              </a:rPr>
              <a:t>	</a:t>
            </a:r>
            <a:r>
              <a:rPr lang="sv-SE" sz="1400" dirty="0" smtClean="0">
                <a:latin typeface="Consolas" panose="020B0609020204030204" pitchFamily="49" charset="0"/>
                <a:cs typeface="Consolas" panose="020B0609020204030204" pitchFamily="49" charset="0"/>
              </a:rPr>
              <a:t>			    RPUSH destinations Paris London Milan</a:t>
            </a:r>
          </a:p>
          <a:p>
            <a:endParaRPr lang="sv-SE" sz="1400" dirty="0" smtClean="0">
              <a:latin typeface="Consolas" panose="020B0609020204030204" pitchFamily="49" charset="0"/>
              <a:cs typeface="Consolas" panose="020B0609020204030204" pitchFamily="49" charset="0"/>
            </a:endParaRPr>
          </a:p>
          <a:p>
            <a:r>
              <a:rPr lang="sv-SE" sz="1400" dirty="0">
                <a:latin typeface="Consolas" panose="020B0609020204030204" pitchFamily="49" charset="0"/>
                <a:cs typeface="Consolas" panose="020B0609020204030204" pitchFamily="49" charset="0"/>
              </a:rPr>
              <a:t>	</a:t>
            </a:r>
            <a:r>
              <a:rPr lang="sv-SE" sz="1400" dirty="0" smtClean="0">
                <a:latin typeface="Consolas" panose="020B0609020204030204" pitchFamily="49" charset="0"/>
                <a:cs typeface="Consolas" panose="020B0609020204030204" pitchFamily="49" charset="0"/>
              </a:rPr>
              <a:t>			    LRANGE destinations 0 -1</a:t>
            </a:r>
          </a:p>
          <a:p>
            <a:endParaRPr lang="sv-SE" sz="1400"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180573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xEl>
                                              <p:pRg st="16" end="16"/>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xEl>
                                              <p:pRg st="18" end="18"/>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
                                            <p:txEl>
                                              <p:pRg st="19" end="19"/>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
                                            <p:txEl>
                                              <p:pRg st="20" end="20"/>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
                                            <p:txEl>
                                              <p:pRg st="21" end="21"/>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
                                            <p:txEl>
                                              <p:pRg st="22" end="22"/>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
                                            <p:txEl>
                                              <p:pRg st="23" end="23"/>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365125"/>
            <a:ext cx="4128247" cy="5047536"/>
          </a:xfrm>
          <a:prstGeom prst="rect">
            <a:avLst/>
          </a:prstGeom>
        </p:spPr>
        <p:txBody>
          <a:bodyPr wrap="square">
            <a:spAutoFit/>
          </a:bodyPr>
          <a:lstStyle/>
          <a:p>
            <a:r>
              <a:rPr lang="sv-SE" sz="1400" dirty="0" smtClean="0">
                <a:latin typeface="Consolas" panose="020B0609020204030204" pitchFamily="49" charset="0"/>
                <a:cs typeface="Consolas" panose="020B0609020204030204" pitchFamily="49" charset="0"/>
              </a:rPr>
              <a:t>krist00fer.redis.cache.windows.net:6379&gt; </a:t>
            </a:r>
          </a:p>
          <a:p>
            <a:r>
              <a:rPr lang="sv-SE" sz="1400" dirty="0" smtClean="0">
                <a:latin typeface="Consolas" panose="020B0609020204030204" pitchFamily="49" charset="0"/>
                <a:cs typeface="Consolas" panose="020B0609020204030204" pitchFamily="49" charset="0"/>
              </a:rPr>
              <a:t>"Copenhagen"</a:t>
            </a:r>
          </a:p>
          <a:p>
            <a:r>
              <a:rPr lang="sv-SE" sz="1400" dirty="0" smtClean="0">
                <a:latin typeface="Consolas" panose="020B0609020204030204" pitchFamily="49" charset="0"/>
                <a:cs typeface="Consolas" panose="020B0609020204030204" pitchFamily="49" charset="0"/>
              </a:rPr>
              <a:t>krist00fer.redis.cache.windows.net:6379&gt; </a:t>
            </a:r>
          </a:p>
          <a:p>
            <a:r>
              <a:rPr lang="sv-SE" sz="1400" dirty="0" smtClean="0">
                <a:latin typeface="Consolas" panose="020B0609020204030204" pitchFamily="49" charset="0"/>
                <a:cs typeface="Consolas" panose="020B0609020204030204" pitchFamily="49" charset="0"/>
              </a:rPr>
              <a:t>0 -1</a:t>
            </a:r>
          </a:p>
          <a:p>
            <a:r>
              <a:rPr lang="sv-SE" sz="1400" dirty="0" smtClean="0">
                <a:latin typeface="Consolas" panose="020B0609020204030204" pitchFamily="49" charset="0"/>
                <a:cs typeface="Consolas" panose="020B0609020204030204" pitchFamily="49" charset="0"/>
              </a:rPr>
              <a:t>1) "Stockholm"</a:t>
            </a:r>
          </a:p>
          <a:p>
            <a:r>
              <a:rPr lang="sv-SE" sz="1400" dirty="0" smtClean="0">
                <a:latin typeface="Consolas" panose="020B0609020204030204" pitchFamily="49" charset="0"/>
                <a:cs typeface="Consolas" panose="020B0609020204030204" pitchFamily="49" charset="0"/>
              </a:rPr>
              <a:t>2) "Oslo"</a:t>
            </a:r>
          </a:p>
          <a:p>
            <a:r>
              <a:rPr lang="sv-SE" sz="1400" dirty="0" smtClean="0">
                <a:latin typeface="Consolas" panose="020B0609020204030204" pitchFamily="49" charset="0"/>
                <a:cs typeface="Consolas" panose="020B0609020204030204" pitchFamily="49" charset="0"/>
              </a:rPr>
              <a:t>3) "Paris"</a:t>
            </a:r>
          </a:p>
          <a:p>
            <a:r>
              <a:rPr lang="sv-SE" sz="1400" dirty="0" smtClean="0">
                <a:latin typeface="Consolas" panose="020B0609020204030204" pitchFamily="49" charset="0"/>
                <a:cs typeface="Consolas" panose="020B0609020204030204" pitchFamily="49" charset="0"/>
              </a:rPr>
              <a:t>4) "London"</a:t>
            </a:r>
          </a:p>
          <a:p>
            <a:r>
              <a:rPr lang="sv-SE" sz="1400" dirty="0" smtClean="0">
                <a:latin typeface="Consolas" panose="020B0609020204030204" pitchFamily="49" charset="0"/>
                <a:cs typeface="Consolas" panose="020B0609020204030204" pitchFamily="49" charset="0"/>
              </a:rPr>
              <a:t>5) "Milan"</a:t>
            </a:r>
          </a:p>
          <a:p>
            <a:r>
              <a:rPr lang="sv-SE" sz="1400" dirty="0" smtClean="0">
                <a:latin typeface="Consolas" panose="020B0609020204030204" pitchFamily="49" charset="0"/>
                <a:cs typeface="Consolas" panose="020B0609020204030204" pitchFamily="49" charset="0"/>
              </a:rPr>
              <a:t>krist00fer.redis.cache.windows.net:6379&gt; </a:t>
            </a:r>
          </a:p>
          <a:p>
            <a:r>
              <a:rPr lang="sv-SE" sz="1400" dirty="0" smtClean="0">
                <a:latin typeface="Consolas" panose="020B0609020204030204" pitchFamily="49" charset="0"/>
                <a:cs typeface="Consolas" panose="020B0609020204030204" pitchFamily="49" charset="0"/>
              </a:rPr>
              <a:t>"Milan"</a:t>
            </a:r>
          </a:p>
          <a:p>
            <a:r>
              <a:rPr lang="sv-SE" sz="1400" dirty="0" smtClean="0">
                <a:latin typeface="Consolas" panose="020B0609020204030204" pitchFamily="49" charset="0"/>
                <a:cs typeface="Consolas" panose="020B0609020204030204" pitchFamily="49" charset="0"/>
              </a:rPr>
              <a:t>krist00fer.redis.cache.windows.net:6379&gt; </a:t>
            </a:r>
          </a:p>
          <a:p>
            <a:r>
              <a:rPr lang="sv-SE" sz="1400" dirty="0" smtClean="0">
                <a:latin typeface="Consolas" panose="020B0609020204030204" pitchFamily="49" charset="0"/>
                <a:cs typeface="Consolas" panose="020B0609020204030204" pitchFamily="49" charset="0"/>
              </a:rPr>
              <a:t>0 -1</a:t>
            </a:r>
          </a:p>
          <a:p>
            <a:r>
              <a:rPr lang="sv-SE" sz="1400" dirty="0" smtClean="0">
                <a:latin typeface="Consolas" panose="020B0609020204030204" pitchFamily="49" charset="0"/>
                <a:cs typeface="Consolas" panose="020B0609020204030204" pitchFamily="49" charset="0"/>
              </a:rPr>
              <a:t>1) "Stockholm"</a:t>
            </a:r>
          </a:p>
          <a:p>
            <a:r>
              <a:rPr lang="sv-SE" sz="1400" dirty="0" smtClean="0">
                <a:latin typeface="Consolas" panose="020B0609020204030204" pitchFamily="49" charset="0"/>
                <a:cs typeface="Consolas" panose="020B0609020204030204" pitchFamily="49" charset="0"/>
              </a:rPr>
              <a:t>2) "Oslo"</a:t>
            </a:r>
          </a:p>
          <a:p>
            <a:r>
              <a:rPr lang="sv-SE" sz="1400" dirty="0" smtClean="0">
                <a:latin typeface="Consolas" panose="020B0609020204030204" pitchFamily="49" charset="0"/>
                <a:cs typeface="Consolas" panose="020B0609020204030204" pitchFamily="49" charset="0"/>
              </a:rPr>
              <a:t>3) "Paris"</a:t>
            </a:r>
          </a:p>
          <a:p>
            <a:r>
              <a:rPr lang="sv-SE" sz="1400" dirty="0" smtClean="0">
                <a:latin typeface="Consolas" panose="020B0609020204030204" pitchFamily="49" charset="0"/>
                <a:cs typeface="Consolas" panose="020B0609020204030204" pitchFamily="49" charset="0"/>
              </a:rPr>
              <a:t>4) "London"</a:t>
            </a:r>
          </a:p>
          <a:p>
            <a:r>
              <a:rPr lang="sv-SE" sz="1400" dirty="0" smtClean="0">
                <a:latin typeface="Consolas" panose="020B0609020204030204" pitchFamily="49" charset="0"/>
                <a:cs typeface="Consolas" panose="020B0609020204030204" pitchFamily="49" charset="0"/>
              </a:rPr>
              <a:t>krist00fer.redis.cache.windows.net:6379&gt;</a:t>
            </a:r>
          </a:p>
          <a:p>
            <a:r>
              <a:rPr lang="en-US" sz="1400" dirty="0" smtClean="0">
                <a:latin typeface="Consolas" panose="020B0609020204030204" pitchFamily="49" charset="0"/>
                <a:cs typeface="Consolas" panose="020B0609020204030204" pitchFamily="49" charset="0"/>
              </a:rPr>
              <a:t>OK</a:t>
            </a:r>
          </a:p>
          <a:p>
            <a:r>
              <a:rPr lang="en-US" sz="1400" dirty="0" smtClean="0">
                <a:latin typeface="Consolas" panose="020B0609020204030204" pitchFamily="49" charset="0"/>
                <a:cs typeface="Consolas" panose="020B0609020204030204" pitchFamily="49" charset="0"/>
              </a:rPr>
              <a:t>krist00fer.redis.cache.windows.net:6379&gt;</a:t>
            </a:r>
          </a:p>
          <a:p>
            <a:r>
              <a:rPr lang="sv-SE" sz="1400" dirty="0" smtClean="0">
                <a:latin typeface="Consolas" panose="020B0609020204030204" pitchFamily="49" charset="0"/>
                <a:cs typeface="Consolas" panose="020B0609020204030204" pitchFamily="49" charset="0"/>
              </a:rPr>
              <a:t>1) "Stockholm"</a:t>
            </a:r>
          </a:p>
          <a:p>
            <a:r>
              <a:rPr lang="sv-SE" sz="1400" dirty="0" smtClean="0">
                <a:latin typeface="Consolas" panose="020B0609020204030204" pitchFamily="49" charset="0"/>
                <a:cs typeface="Consolas" panose="020B0609020204030204" pitchFamily="49" charset="0"/>
              </a:rPr>
              <a:t>2) "Oslo"</a:t>
            </a:r>
          </a:p>
          <a:p>
            <a:r>
              <a:rPr lang="sv-SE" sz="1400" dirty="0" smtClean="0">
                <a:latin typeface="Consolas" panose="020B0609020204030204" pitchFamily="49" charset="0"/>
                <a:cs typeface="Consolas" panose="020B0609020204030204" pitchFamily="49" charset="0"/>
              </a:rPr>
              <a:t>krist00fer.redis.cache.windows.net:6379&gt;</a:t>
            </a:r>
            <a:endParaRPr lang="sv-SE" sz="1400" dirty="0">
              <a:latin typeface="Consolas" panose="020B0609020204030204" pitchFamily="49" charset="0"/>
              <a:cs typeface="Consolas" panose="020B0609020204030204" pitchFamily="49" charset="0"/>
            </a:endParaRPr>
          </a:p>
        </p:txBody>
      </p:sp>
      <p:sp>
        <p:nvSpPr>
          <p:cNvPr id="4" name="Rectangle 3"/>
          <p:cNvSpPr/>
          <p:nvPr/>
        </p:nvSpPr>
        <p:spPr>
          <a:xfrm>
            <a:off x="838200" y="362697"/>
            <a:ext cx="7086599" cy="4401205"/>
          </a:xfrm>
          <a:prstGeom prst="rect">
            <a:avLst/>
          </a:prstGeom>
        </p:spPr>
        <p:txBody>
          <a:bodyPr wrap="square">
            <a:spAutoFit/>
          </a:bodyPr>
          <a:lstStyle/>
          <a:p>
            <a:r>
              <a:rPr lang="sv-SE" sz="1400" dirty="0">
                <a:latin typeface="Consolas" panose="020B0609020204030204" pitchFamily="49" charset="0"/>
                <a:cs typeface="Consolas" panose="020B0609020204030204" pitchFamily="49" charset="0"/>
              </a:rPr>
              <a:t>	</a:t>
            </a:r>
            <a:r>
              <a:rPr lang="sv-SE" sz="1400" dirty="0" smtClean="0">
                <a:latin typeface="Consolas" panose="020B0609020204030204" pitchFamily="49" charset="0"/>
                <a:cs typeface="Consolas" panose="020B0609020204030204" pitchFamily="49" charset="0"/>
              </a:rPr>
              <a:t>			    LPOP destinations</a:t>
            </a:r>
          </a:p>
          <a:p>
            <a:endParaRPr lang="sv-SE" sz="1400" dirty="0" smtClean="0">
              <a:latin typeface="Consolas" panose="020B0609020204030204" pitchFamily="49" charset="0"/>
              <a:cs typeface="Consolas" panose="020B0609020204030204" pitchFamily="49" charset="0"/>
            </a:endParaRPr>
          </a:p>
          <a:p>
            <a:r>
              <a:rPr lang="sv-SE" sz="1400" dirty="0">
                <a:latin typeface="Consolas" panose="020B0609020204030204" pitchFamily="49" charset="0"/>
                <a:cs typeface="Consolas" panose="020B0609020204030204" pitchFamily="49" charset="0"/>
              </a:rPr>
              <a:t>	</a:t>
            </a:r>
            <a:r>
              <a:rPr lang="sv-SE" sz="1400" dirty="0" smtClean="0">
                <a:latin typeface="Consolas" panose="020B0609020204030204" pitchFamily="49" charset="0"/>
                <a:cs typeface="Consolas" panose="020B0609020204030204" pitchFamily="49" charset="0"/>
              </a:rPr>
              <a:t>			    LRANGE destinations 0 -1</a:t>
            </a:r>
          </a:p>
          <a:p>
            <a:endParaRPr lang="sv-SE" sz="1400" dirty="0" smtClean="0">
              <a:latin typeface="Consolas" panose="020B0609020204030204" pitchFamily="49" charset="0"/>
              <a:cs typeface="Consolas" panose="020B0609020204030204" pitchFamily="49" charset="0"/>
            </a:endParaRPr>
          </a:p>
          <a:p>
            <a:endParaRPr lang="sv-SE" sz="1400" dirty="0">
              <a:latin typeface="Consolas" panose="020B0609020204030204" pitchFamily="49" charset="0"/>
              <a:cs typeface="Consolas" panose="020B0609020204030204" pitchFamily="49" charset="0"/>
            </a:endParaRPr>
          </a:p>
          <a:p>
            <a:endParaRPr lang="sv-SE" sz="1400" dirty="0" smtClean="0">
              <a:latin typeface="Consolas" panose="020B0609020204030204" pitchFamily="49" charset="0"/>
              <a:cs typeface="Consolas" panose="020B0609020204030204" pitchFamily="49" charset="0"/>
            </a:endParaRPr>
          </a:p>
          <a:p>
            <a:endParaRPr lang="sv-SE" sz="1400" dirty="0">
              <a:latin typeface="Consolas" panose="020B0609020204030204" pitchFamily="49" charset="0"/>
              <a:cs typeface="Consolas" panose="020B0609020204030204" pitchFamily="49" charset="0"/>
            </a:endParaRPr>
          </a:p>
          <a:p>
            <a:endParaRPr lang="en-US" sz="1400" dirty="0" smtClean="0">
              <a:latin typeface="Consolas" panose="020B0609020204030204" pitchFamily="49" charset="0"/>
              <a:cs typeface="Consolas" panose="020B0609020204030204" pitchFamily="49" charset="0"/>
            </a:endParaRPr>
          </a:p>
          <a:p>
            <a:endParaRPr lang="sv-SE" sz="1400" dirty="0" smtClean="0">
              <a:latin typeface="Consolas" panose="020B0609020204030204" pitchFamily="49" charset="0"/>
              <a:cs typeface="Consolas" panose="020B0609020204030204" pitchFamily="49" charset="0"/>
            </a:endParaRPr>
          </a:p>
          <a:p>
            <a:r>
              <a:rPr lang="sv-SE" sz="1400" dirty="0" smtClean="0">
                <a:latin typeface="Consolas" panose="020B0609020204030204" pitchFamily="49" charset="0"/>
                <a:cs typeface="Consolas" panose="020B0609020204030204" pitchFamily="49" charset="0"/>
              </a:rPr>
              <a:t>				    RPOP destinations</a:t>
            </a:r>
          </a:p>
          <a:p>
            <a:endParaRPr lang="sv-SE" sz="1400" dirty="0" smtClean="0">
              <a:latin typeface="Consolas" panose="020B0609020204030204" pitchFamily="49" charset="0"/>
              <a:cs typeface="Consolas" panose="020B0609020204030204" pitchFamily="49" charset="0"/>
            </a:endParaRPr>
          </a:p>
          <a:p>
            <a:r>
              <a:rPr lang="sv-SE" sz="1400" dirty="0">
                <a:latin typeface="Consolas" panose="020B0609020204030204" pitchFamily="49" charset="0"/>
                <a:cs typeface="Consolas" panose="020B0609020204030204" pitchFamily="49" charset="0"/>
              </a:rPr>
              <a:t>	</a:t>
            </a:r>
            <a:r>
              <a:rPr lang="sv-SE" sz="1400" dirty="0" smtClean="0">
                <a:latin typeface="Consolas" panose="020B0609020204030204" pitchFamily="49" charset="0"/>
                <a:cs typeface="Consolas" panose="020B0609020204030204" pitchFamily="49" charset="0"/>
              </a:rPr>
              <a:t>			    LRANGE destinations 0 -1</a:t>
            </a:r>
          </a:p>
          <a:p>
            <a:endParaRPr lang="en-US" sz="1400" dirty="0">
              <a:latin typeface="Consolas" panose="020B0609020204030204" pitchFamily="49" charset="0"/>
              <a:cs typeface="Consolas" panose="020B0609020204030204" pitchFamily="49" charset="0"/>
            </a:endParaRPr>
          </a:p>
          <a:p>
            <a:endParaRPr lang="en-US" sz="1400" dirty="0" smtClean="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endParaRPr lang="en-US" sz="1400" dirty="0" smtClean="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LTRIM destinations 0 1</a:t>
            </a:r>
          </a:p>
          <a:p>
            <a:endParaRPr lang="en-US" sz="1400" dirty="0">
              <a:latin typeface="Consolas" panose="020B0609020204030204" pitchFamily="49" charset="0"/>
              <a:cs typeface="Consolas" panose="020B0609020204030204" pitchFamily="49" charset="0"/>
            </a:endParaRPr>
          </a:p>
          <a:p>
            <a:r>
              <a:rPr lang="en-US" sz="1400" dirty="0" smtClean="0">
                <a:latin typeface="Consolas" panose="020B0609020204030204" pitchFamily="49" charset="0"/>
                <a:cs typeface="Consolas" panose="020B0609020204030204" pitchFamily="49" charset="0"/>
              </a:rPr>
              <a:t>				    LRANGE destinations 0 -1</a:t>
            </a:r>
            <a:endParaRPr lang="sv-SE" sz="1400"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470079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18" end="18"/>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20" end="2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
                                            <p:txEl>
                                              <p:pRg st="21" end="2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Kristofer?</a:t>
            </a:r>
            <a:endParaRPr lang="sv-SE" dirty="0"/>
          </a:p>
        </p:txBody>
      </p:sp>
      <p:sp>
        <p:nvSpPr>
          <p:cNvPr id="3" name="Content Placeholder 2"/>
          <p:cNvSpPr>
            <a:spLocks noGrp="1"/>
          </p:cNvSpPr>
          <p:nvPr>
            <p:ph idx="1"/>
          </p:nvPr>
        </p:nvSpPr>
        <p:spPr/>
        <p:txBody>
          <a:bodyPr/>
          <a:lstStyle/>
          <a:p>
            <a:r>
              <a:rPr lang="en-US" dirty="0" smtClean="0"/>
              <a:t>Senior Program Manager in Microsoft DX, TED</a:t>
            </a:r>
          </a:p>
          <a:p>
            <a:r>
              <a:rPr lang="en-US" dirty="0" smtClean="0"/>
              <a:t>6 years at Microsoft</a:t>
            </a:r>
          </a:p>
          <a:p>
            <a:r>
              <a:rPr lang="en-US" dirty="0" smtClean="0"/>
              <a:t>Helps strategic partners all around the world succeed on Microsoft’s platforms</a:t>
            </a:r>
          </a:p>
          <a:p>
            <a:r>
              <a:rPr lang="en-US" dirty="0" smtClean="0"/>
              <a:t>Mainly focuses on gaming</a:t>
            </a:r>
          </a:p>
          <a:p>
            <a:r>
              <a:rPr lang="en-US" dirty="0" smtClean="0"/>
              <a:t>Follow me on Twitter </a:t>
            </a:r>
            <a:r>
              <a:rPr lang="en-US" dirty="0" smtClean="0">
                <a:hlinkClick r:id="rId2"/>
              </a:rPr>
              <a:t>http://twitter.com/krist00fer</a:t>
            </a:r>
            <a:r>
              <a:rPr lang="en-US" dirty="0" smtClean="0"/>
              <a:t> </a:t>
            </a:r>
          </a:p>
          <a:p>
            <a:r>
              <a:rPr lang="en-US" dirty="0" smtClean="0"/>
              <a:t>E-mail: </a:t>
            </a:r>
            <a:r>
              <a:rPr lang="en-US" dirty="0" smtClean="0">
                <a:hlinkClick r:id="rId3"/>
              </a:rPr>
              <a:t>kristol@microsoft.com</a:t>
            </a:r>
            <a:endParaRPr lang="en-US" dirty="0" smtClean="0"/>
          </a:p>
          <a:p>
            <a:endParaRPr lang="en-US" dirty="0" smtClean="0"/>
          </a:p>
          <a:p>
            <a:endParaRPr lang="sv-SE" dirty="0"/>
          </a:p>
        </p:txBody>
      </p:sp>
    </p:spTree>
    <p:extLst>
      <p:ext uri="{BB962C8B-B14F-4D97-AF65-F5344CB8AC3E}">
        <p14:creationId xmlns:p14="http://schemas.microsoft.com/office/powerpoint/2010/main" val="421301092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sv-SE" dirty="0"/>
          </a:p>
        </p:txBody>
      </p:sp>
      <p:sp>
        <p:nvSpPr>
          <p:cNvPr id="3" name="Text Placeholder 2"/>
          <p:cNvSpPr>
            <a:spLocks noGrp="1"/>
          </p:cNvSpPr>
          <p:nvPr>
            <p:ph type="body" idx="1"/>
          </p:nvPr>
        </p:nvSpPr>
        <p:spPr/>
        <p:txBody>
          <a:bodyPr/>
          <a:lstStyle/>
          <a:p>
            <a:r>
              <a:rPr lang="en-US" dirty="0" smtClean="0"/>
              <a:t>Blocking Operations on Lists</a:t>
            </a:r>
            <a:endParaRPr lang="sv-SE" dirty="0"/>
          </a:p>
        </p:txBody>
      </p:sp>
    </p:spTree>
    <p:extLst>
      <p:ext uri="{BB962C8B-B14F-4D97-AF65-F5344CB8AC3E}">
        <p14:creationId xmlns:p14="http://schemas.microsoft.com/office/powerpoint/2010/main" val="385792405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Redis</a:t>
            </a:r>
            <a:r>
              <a:rPr lang="en-US" dirty="0" smtClean="0"/>
              <a:t> Hashes</a:t>
            </a:r>
            <a:endParaRPr lang="sv-SE" dirty="0"/>
          </a:p>
        </p:txBody>
      </p:sp>
      <p:sp>
        <p:nvSpPr>
          <p:cNvPr id="3" name="Content Placeholder 2"/>
          <p:cNvSpPr>
            <a:spLocks noGrp="1"/>
          </p:cNvSpPr>
          <p:nvPr>
            <p:ph idx="1"/>
          </p:nvPr>
        </p:nvSpPr>
        <p:spPr/>
        <p:txBody>
          <a:bodyPr/>
          <a:lstStyle/>
          <a:p>
            <a:r>
              <a:rPr lang="en-US" dirty="0" smtClean="0"/>
              <a:t>Often used to represent objects</a:t>
            </a:r>
          </a:p>
          <a:p>
            <a:r>
              <a:rPr lang="en-US" dirty="0" smtClean="0"/>
              <a:t>Each “field” can be changed individually</a:t>
            </a:r>
          </a:p>
          <a:p>
            <a:r>
              <a:rPr lang="en-US" dirty="0" smtClean="0"/>
              <a:t>Key hash commands:</a:t>
            </a:r>
          </a:p>
          <a:p>
            <a:pPr lvl="1"/>
            <a:r>
              <a:rPr lang="en-US" dirty="0"/>
              <a:t>HMSET key field value [field value ...]</a:t>
            </a:r>
          </a:p>
          <a:p>
            <a:pPr lvl="1"/>
            <a:r>
              <a:rPr lang="sv-SE" dirty="0"/>
              <a:t>HGET </a:t>
            </a:r>
            <a:r>
              <a:rPr lang="sv-SE" dirty="0" err="1"/>
              <a:t>key</a:t>
            </a:r>
            <a:r>
              <a:rPr lang="sv-SE" dirty="0"/>
              <a:t> </a:t>
            </a:r>
            <a:r>
              <a:rPr lang="sv-SE" dirty="0" err="1"/>
              <a:t>field</a:t>
            </a:r>
            <a:endParaRPr lang="sv-SE" dirty="0"/>
          </a:p>
          <a:p>
            <a:pPr lvl="1"/>
            <a:r>
              <a:rPr lang="sv-SE" dirty="0"/>
              <a:t>HMGET </a:t>
            </a:r>
            <a:r>
              <a:rPr lang="sv-SE" dirty="0" err="1"/>
              <a:t>key</a:t>
            </a:r>
            <a:r>
              <a:rPr lang="sv-SE" dirty="0"/>
              <a:t> </a:t>
            </a:r>
            <a:r>
              <a:rPr lang="sv-SE" dirty="0" err="1"/>
              <a:t>field</a:t>
            </a:r>
            <a:r>
              <a:rPr lang="sv-SE" dirty="0"/>
              <a:t> [</a:t>
            </a:r>
            <a:r>
              <a:rPr lang="sv-SE" dirty="0" err="1"/>
              <a:t>field</a:t>
            </a:r>
            <a:r>
              <a:rPr lang="sv-SE" dirty="0"/>
              <a:t> ...]</a:t>
            </a:r>
          </a:p>
          <a:p>
            <a:pPr lvl="1"/>
            <a:r>
              <a:rPr lang="sv-SE" dirty="0"/>
              <a:t>HGETALL </a:t>
            </a:r>
            <a:r>
              <a:rPr lang="sv-SE" dirty="0" err="1"/>
              <a:t>key</a:t>
            </a:r>
            <a:endParaRPr lang="sv-SE" dirty="0"/>
          </a:p>
          <a:p>
            <a:endParaRPr lang="sv-SE" dirty="0"/>
          </a:p>
        </p:txBody>
      </p:sp>
    </p:spTree>
    <p:extLst>
      <p:ext uri="{BB962C8B-B14F-4D97-AF65-F5344CB8AC3E}">
        <p14:creationId xmlns:p14="http://schemas.microsoft.com/office/powerpoint/2010/main" val="407205816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sv-SE" dirty="0"/>
          </a:p>
        </p:txBody>
      </p:sp>
      <p:sp>
        <p:nvSpPr>
          <p:cNvPr id="4" name="Text Placeholder 3"/>
          <p:cNvSpPr>
            <a:spLocks noGrp="1"/>
          </p:cNvSpPr>
          <p:nvPr>
            <p:ph type="body" idx="1"/>
          </p:nvPr>
        </p:nvSpPr>
        <p:spPr/>
        <p:txBody>
          <a:bodyPr/>
          <a:lstStyle/>
          <a:p>
            <a:r>
              <a:rPr lang="en-US" dirty="0" err="1" smtClean="0"/>
              <a:t>Redis</a:t>
            </a:r>
            <a:r>
              <a:rPr lang="en-US" dirty="0" smtClean="0"/>
              <a:t> Hashes</a:t>
            </a:r>
          </a:p>
        </p:txBody>
      </p:sp>
    </p:spTree>
    <p:extLst>
      <p:ext uri="{BB962C8B-B14F-4D97-AF65-F5344CB8AC3E}">
        <p14:creationId xmlns:p14="http://schemas.microsoft.com/office/powerpoint/2010/main" val="133143028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365125"/>
            <a:ext cx="3590364" cy="5632311"/>
          </a:xfrm>
          <a:prstGeom prst="rect">
            <a:avLst/>
          </a:prstGeom>
        </p:spPr>
        <p:txBody>
          <a:bodyPr wrap="square">
            <a:spAutoFit/>
          </a:bodyPr>
          <a:lstStyle/>
          <a:p>
            <a:r>
              <a:rPr lang="sv-SE" sz="1200" dirty="0" smtClean="0">
                <a:latin typeface="Consolas" panose="020B0609020204030204" pitchFamily="49" charset="0"/>
                <a:cs typeface="Consolas" panose="020B0609020204030204" pitchFamily="49" charset="0"/>
              </a:rPr>
              <a:t>krist00fer.redis.cache.windows.net:6379&gt;</a:t>
            </a:r>
          </a:p>
          <a:p>
            <a:r>
              <a:rPr lang="sv-SE" sz="1200" dirty="0" smtClean="0">
                <a:latin typeface="Consolas" panose="020B0609020204030204" pitchFamily="49" charset="0"/>
                <a:cs typeface="Consolas" panose="020B0609020204030204" pitchFamily="49" charset="0"/>
              </a:rPr>
              <a:t>OK</a:t>
            </a:r>
          </a:p>
          <a:p>
            <a:r>
              <a:rPr lang="sv-SE" sz="1200" dirty="0" smtClean="0">
                <a:latin typeface="Consolas" panose="020B0609020204030204" pitchFamily="49" charset="0"/>
                <a:cs typeface="Consolas" panose="020B0609020204030204" pitchFamily="49" charset="0"/>
              </a:rPr>
              <a:t>krist00fer.redis.cache.windows.net:6379&gt; </a:t>
            </a:r>
          </a:p>
          <a:p>
            <a:r>
              <a:rPr lang="sv-SE" sz="1200" dirty="0" smtClean="0">
                <a:latin typeface="Consolas" panose="020B0609020204030204" pitchFamily="49" charset="0"/>
                <a:cs typeface="Consolas" panose="020B0609020204030204" pitchFamily="49" charset="0"/>
              </a:rPr>
              <a:t>1) "</a:t>
            </a:r>
            <a:r>
              <a:rPr lang="sv-SE" sz="1200" dirty="0" err="1" smtClean="0">
                <a:latin typeface="Consolas" panose="020B0609020204030204" pitchFamily="49" charset="0"/>
                <a:cs typeface="Consolas" panose="020B0609020204030204" pitchFamily="49" charset="0"/>
              </a:rPr>
              <a:t>birthyear</a:t>
            </a:r>
            <a:r>
              <a:rPr lang="sv-SE" sz="1200" dirty="0" smtClean="0">
                <a:latin typeface="Consolas" panose="020B0609020204030204" pitchFamily="49" charset="0"/>
                <a:cs typeface="Consolas" panose="020B0609020204030204" pitchFamily="49" charset="0"/>
              </a:rPr>
              <a:t>"</a:t>
            </a:r>
          </a:p>
          <a:p>
            <a:r>
              <a:rPr lang="sv-SE" sz="1200" dirty="0" smtClean="0">
                <a:latin typeface="Consolas" panose="020B0609020204030204" pitchFamily="49" charset="0"/>
                <a:cs typeface="Consolas" panose="020B0609020204030204" pitchFamily="49" charset="0"/>
              </a:rPr>
              <a:t>2) "1960"</a:t>
            </a:r>
          </a:p>
          <a:p>
            <a:r>
              <a:rPr lang="sv-SE" sz="1200" dirty="0" smtClean="0">
                <a:latin typeface="Consolas" panose="020B0609020204030204" pitchFamily="49" charset="0"/>
                <a:cs typeface="Consolas" panose="020B0609020204030204" pitchFamily="49" charset="0"/>
              </a:rPr>
              <a:t>3) "</a:t>
            </a:r>
            <a:r>
              <a:rPr lang="sv-SE" sz="1200" dirty="0" err="1" smtClean="0">
                <a:latin typeface="Consolas" panose="020B0609020204030204" pitchFamily="49" charset="0"/>
                <a:cs typeface="Consolas" panose="020B0609020204030204" pitchFamily="49" charset="0"/>
              </a:rPr>
              <a:t>birthplace</a:t>
            </a:r>
            <a:r>
              <a:rPr lang="sv-SE" sz="1200" dirty="0" smtClean="0">
                <a:latin typeface="Consolas" panose="020B0609020204030204" pitchFamily="49" charset="0"/>
                <a:cs typeface="Consolas" panose="020B0609020204030204" pitchFamily="49" charset="0"/>
              </a:rPr>
              <a:t>"</a:t>
            </a:r>
          </a:p>
          <a:p>
            <a:r>
              <a:rPr lang="sv-SE" sz="1200" dirty="0" smtClean="0">
                <a:latin typeface="Consolas" panose="020B0609020204030204" pitchFamily="49" charset="0"/>
                <a:cs typeface="Consolas" panose="020B0609020204030204" pitchFamily="49" charset="0"/>
              </a:rPr>
              <a:t>4) "</a:t>
            </a:r>
            <a:r>
              <a:rPr lang="sv-SE" sz="1200" dirty="0" err="1" smtClean="0">
                <a:latin typeface="Consolas" panose="020B0609020204030204" pitchFamily="49" charset="0"/>
                <a:cs typeface="Consolas" panose="020B0609020204030204" pitchFamily="49" charset="0"/>
              </a:rPr>
              <a:t>sweden</a:t>
            </a:r>
            <a:r>
              <a:rPr lang="sv-SE" sz="1200" dirty="0" smtClean="0">
                <a:latin typeface="Consolas" panose="020B0609020204030204" pitchFamily="49" charset="0"/>
                <a:cs typeface="Consolas" panose="020B0609020204030204" pitchFamily="49" charset="0"/>
              </a:rPr>
              <a:t>"</a:t>
            </a:r>
          </a:p>
          <a:p>
            <a:r>
              <a:rPr lang="sv-SE" sz="1200" dirty="0" smtClean="0">
                <a:latin typeface="Consolas" panose="020B0609020204030204" pitchFamily="49" charset="0"/>
                <a:cs typeface="Consolas" panose="020B0609020204030204" pitchFamily="49" charset="0"/>
              </a:rPr>
              <a:t>5) "</a:t>
            </a:r>
            <a:r>
              <a:rPr lang="sv-SE" sz="1200" dirty="0" err="1" smtClean="0">
                <a:latin typeface="Consolas" panose="020B0609020204030204" pitchFamily="49" charset="0"/>
                <a:cs typeface="Consolas" panose="020B0609020204030204" pitchFamily="49" charset="0"/>
              </a:rPr>
              <a:t>clonenumber</a:t>
            </a:r>
            <a:r>
              <a:rPr lang="sv-SE" sz="1200" dirty="0" smtClean="0">
                <a:latin typeface="Consolas" panose="020B0609020204030204" pitchFamily="49" charset="0"/>
                <a:cs typeface="Consolas" panose="020B0609020204030204" pitchFamily="49" charset="0"/>
              </a:rPr>
              <a:t>"</a:t>
            </a:r>
          </a:p>
          <a:p>
            <a:r>
              <a:rPr lang="sv-SE" sz="1200" dirty="0" smtClean="0">
                <a:latin typeface="Consolas" panose="020B0609020204030204" pitchFamily="49" charset="0"/>
                <a:cs typeface="Consolas" panose="020B0609020204030204" pitchFamily="49" charset="0"/>
              </a:rPr>
              <a:t>6) "47"</a:t>
            </a:r>
          </a:p>
          <a:p>
            <a:r>
              <a:rPr lang="sv-SE" sz="1200" dirty="0" smtClean="0">
                <a:latin typeface="Consolas" panose="020B0609020204030204" pitchFamily="49" charset="0"/>
                <a:cs typeface="Consolas" panose="020B0609020204030204" pitchFamily="49" charset="0"/>
              </a:rPr>
              <a:t>7) "</a:t>
            </a:r>
            <a:r>
              <a:rPr lang="sv-SE" sz="1200" dirty="0" err="1" smtClean="0">
                <a:latin typeface="Consolas" panose="020B0609020204030204" pitchFamily="49" charset="0"/>
                <a:cs typeface="Consolas" panose="020B0609020204030204" pitchFamily="49" charset="0"/>
              </a:rPr>
              <a:t>weight</a:t>
            </a:r>
            <a:r>
              <a:rPr lang="sv-SE" sz="1200" dirty="0" smtClean="0">
                <a:latin typeface="Consolas" panose="020B0609020204030204" pitchFamily="49" charset="0"/>
                <a:cs typeface="Consolas" panose="020B0609020204030204" pitchFamily="49" charset="0"/>
              </a:rPr>
              <a:t>"</a:t>
            </a:r>
          </a:p>
          <a:p>
            <a:r>
              <a:rPr lang="sv-SE" sz="1200" dirty="0" smtClean="0">
                <a:latin typeface="Consolas" panose="020B0609020204030204" pitchFamily="49" charset="0"/>
                <a:cs typeface="Consolas" panose="020B0609020204030204" pitchFamily="49" charset="0"/>
              </a:rPr>
              <a:t>8) "85.5 kg"</a:t>
            </a:r>
          </a:p>
          <a:p>
            <a:r>
              <a:rPr lang="sv-SE" sz="1200" dirty="0" smtClean="0">
                <a:latin typeface="Consolas" panose="020B0609020204030204" pitchFamily="49" charset="0"/>
                <a:cs typeface="Consolas" panose="020B0609020204030204" pitchFamily="49" charset="0"/>
              </a:rPr>
              <a:t>krist00fer.redis.cache.windows.net:6379&gt; </a:t>
            </a:r>
          </a:p>
          <a:p>
            <a:r>
              <a:rPr lang="sv-SE" sz="1200" dirty="0" smtClean="0">
                <a:latin typeface="Consolas" panose="020B0609020204030204" pitchFamily="49" charset="0"/>
                <a:cs typeface="Consolas" panose="020B0609020204030204" pitchFamily="49" charset="0"/>
              </a:rPr>
              <a:t>"</a:t>
            </a:r>
            <a:r>
              <a:rPr lang="sv-SE" sz="1200" dirty="0" err="1" smtClean="0">
                <a:latin typeface="Consolas" panose="020B0609020204030204" pitchFamily="49" charset="0"/>
                <a:cs typeface="Consolas" panose="020B0609020204030204" pitchFamily="49" charset="0"/>
              </a:rPr>
              <a:t>sweden</a:t>
            </a:r>
            <a:r>
              <a:rPr lang="sv-SE" sz="1200" dirty="0" smtClean="0">
                <a:latin typeface="Consolas" panose="020B0609020204030204" pitchFamily="49" charset="0"/>
                <a:cs typeface="Consolas" panose="020B0609020204030204" pitchFamily="49" charset="0"/>
              </a:rPr>
              <a:t>"</a:t>
            </a:r>
          </a:p>
          <a:p>
            <a:r>
              <a:rPr lang="sv-SE" sz="1200" dirty="0" smtClean="0">
                <a:latin typeface="Consolas" panose="020B0609020204030204" pitchFamily="49" charset="0"/>
                <a:cs typeface="Consolas" panose="020B0609020204030204" pitchFamily="49" charset="0"/>
              </a:rPr>
              <a:t>krist00fer.redis.cache.windows.net:6379&gt; </a:t>
            </a:r>
          </a:p>
          <a:p>
            <a:r>
              <a:rPr lang="sv-SE" sz="1200" dirty="0" smtClean="0">
                <a:latin typeface="Consolas" panose="020B0609020204030204" pitchFamily="49" charset="0"/>
                <a:cs typeface="Consolas" panose="020B0609020204030204" pitchFamily="49" charset="0"/>
              </a:rPr>
              <a:t>(</a:t>
            </a:r>
            <a:r>
              <a:rPr lang="sv-SE" sz="1200" dirty="0" err="1" smtClean="0">
                <a:latin typeface="Consolas" panose="020B0609020204030204" pitchFamily="49" charset="0"/>
                <a:cs typeface="Consolas" panose="020B0609020204030204" pitchFamily="49" charset="0"/>
              </a:rPr>
              <a:t>integer</a:t>
            </a:r>
            <a:r>
              <a:rPr lang="sv-SE" sz="1200" dirty="0" smtClean="0">
                <a:latin typeface="Consolas" panose="020B0609020204030204" pitchFamily="49" charset="0"/>
                <a:cs typeface="Consolas" panose="020B0609020204030204" pitchFamily="49" charset="0"/>
              </a:rPr>
              <a:t>) 0</a:t>
            </a:r>
          </a:p>
          <a:p>
            <a:r>
              <a:rPr lang="sv-SE" sz="1200" dirty="0" smtClean="0">
                <a:latin typeface="Consolas" panose="020B0609020204030204" pitchFamily="49" charset="0"/>
                <a:cs typeface="Consolas" panose="020B0609020204030204" pitchFamily="49" charset="0"/>
              </a:rPr>
              <a:t>krist00fer.redis.cache.windows.net:6379&gt; </a:t>
            </a:r>
          </a:p>
          <a:p>
            <a:r>
              <a:rPr lang="sv-SE" sz="1200" dirty="0" smtClean="0">
                <a:latin typeface="Consolas" panose="020B0609020204030204" pitchFamily="49" charset="0"/>
                <a:cs typeface="Consolas" panose="020B0609020204030204" pitchFamily="49" charset="0"/>
              </a:rPr>
              <a:t>"1960"</a:t>
            </a:r>
          </a:p>
          <a:p>
            <a:r>
              <a:rPr lang="sv-SE" sz="1200" dirty="0" smtClean="0">
                <a:latin typeface="Consolas" panose="020B0609020204030204" pitchFamily="49" charset="0"/>
                <a:cs typeface="Consolas" panose="020B0609020204030204" pitchFamily="49" charset="0"/>
              </a:rPr>
              <a:t>krist00fer.redis.cache.windows.net:6379&gt; </a:t>
            </a:r>
          </a:p>
          <a:p>
            <a:r>
              <a:rPr lang="sv-SE" sz="1200" dirty="0" smtClean="0">
                <a:latin typeface="Consolas" panose="020B0609020204030204" pitchFamily="49" charset="0"/>
                <a:cs typeface="Consolas" panose="020B0609020204030204" pitchFamily="49" charset="0"/>
              </a:rPr>
              <a:t>(</a:t>
            </a:r>
            <a:r>
              <a:rPr lang="sv-SE" sz="1200" dirty="0" err="1" smtClean="0">
                <a:latin typeface="Consolas" panose="020B0609020204030204" pitchFamily="49" charset="0"/>
                <a:cs typeface="Consolas" panose="020B0609020204030204" pitchFamily="49" charset="0"/>
              </a:rPr>
              <a:t>integer</a:t>
            </a:r>
            <a:r>
              <a:rPr lang="sv-SE" sz="1200" dirty="0" smtClean="0">
                <a:latin typeface="Consolas" panose="020B0609020204030204" pitchFamily="49" charset="0"/>
                <a:cs typeface="Consolas" panose="020B0609020204030204" pitchFamily="49" charset="0"/>
              </a:rPr>
              <a:t>) 1964</a:t>
            </a:r>
          </a:p>
          <a:p>
            <a:r>
              <a:rPr lang="sv-SE" sz="1200" dirty="0" smtClean="0">
                <a:latin typeface="Consolas" panose="020B0609020204030204" pitchFamily="49" charset="0"/>
                <a:cs typeface="Consolas" panose="020B0609020204030204" pitchFamily="49" charset="0"/>
              </a:rPr>
              <a:t>krist00fer.redis.cache.windows.net:6379&gt; </a:t>
            </a:r>
          </a:p>
          <a:p>
            <a:r>
              <a:rPr lang="sv-SE" sz="1200" dirty="0" smtClean="0">
                <a:latin typeface="Consolas" panose="020B0609020204030204" pitchFamily="49" charset="0"/>
                <a:cs typeface="Consolas" panose="020B0609020204030204" pitchFamily="49" charset="0"/>
              </a:rPr>
              <a:t>1) "</a:t>
            </a:r>
            <a:r>
              <a:rPr lang="sv-SE" sz="1200" dirty="0" err="1" smtClean="0">
                <a:latin typeface="Consolas" panose="020B0609020204030204" pitchFamily="49" charset="0"/>
                <a:cs typeface="Consolas" panose="020B0609020204030204" pitchFamily="49" charset="0"/>
              </a:rPr>
              <a:t>birthyear</a:t>
            </a:r>
            <a:r>
              <a:rPr lang="sv-SE" sz="1200" dirty="0" smtClean="0">
                <a:latin typeface="Consolas" panose="020B0609020204030204" pitchFamily="49" charset="0"/>
                <a:cs typeface="Consolas" panose="020B0609020204030204" pitchFamily="49" charset="0"/>
              </a:rPr>
              <a:t>"</a:t>
            </a:r>
          </a:p>
          <a:p>
            <a:r>
              <a:rPr lang="sv-SE" sz="1200" dirty="0" smtClean="0">
                <a:latin typeface="Consolas" panose="020B0609020204030204" pitchFamily="49" charset="0"/>
                <a:cs typeface="Consolas" panose="020B0609020204030204" pitchFamily="49" charset="0"/>
              </a:rPr>
              <a:t>2) "1964"</a:t>
            </a:r>
          </a:p>
          <a:p>
            <a:r>
              <a:rPr lang="sv-SE" sz="1200" dirty="0" smtClean="0">
                <a:latin typeface="Consolas" panose="020B0609020204030204" pitchFamily="49" charset="0"/>
                <a:cs typeface="Consolas" panose="020B0609020204030204" pitchFamily="49" charset="0"/>
              </a:rPr>
              <a:t>3) "</a:t>
            </a:r>
            <a:r>
              <a:rPr lang="sv-SE" sz="1200" dirty="0" err="1" smtClean="0">
                <a:latin typeface="Consolas" panose="020B0609020204030204" pitchFamily="49" charset="0"/>
                <a:cs typeface="Consolas" panose="020B0609020204030204" pitchFamily="49" charset="0"/>
              </a:rPr>
              <a:t>birthplace</a:t>
            </a:r>
            <a:r>
              <a:rPr lang="sv-SE" sz="1200" dirty="0" smtClean="0">
                <a:latin typeface="Consolas" panose="020B0609020204030204" pitchFamily="49" charset="0"/>
                <a:cs typeface="Consolas" panose="020B0609020204030204" pitchFamily="49" charset="0"/>
              </a:rPr>
              <a:t>"</a:t>
            </a:r>
          </a:p>
          <a:p>
            <a:r>
              <a:rPr lang="sv-SE" sz="1200" dirty="0" smtClean="0">
                <a:latin typeface="Consolas" panose="020B0609020204030204" pitchFamily="49" charset="0"/>
                <a:cs typeface="Consolas" panose="020B0609020204030204" pitchFamily="49" charset="0"/>
              </a:rPr>
              <a:t>4) "</a:t>
            </a:r>
            <a:r>
              <a:rPr lang="sv-SE" sz="1200" dirty="0" err="1" smtClean="0">
                <a:latin typeface="Consolas" panose="020B0609020204030204" pitchFamily="49" charset="0"/>
                <a:cs typeface="Consolas" panose="020B0609020204030204" pitchFamily="49" charset="0"/>
              </a:rPr>
              <a:t>romania</a:t>
            </a:r>
            <a:r>
              <a:rPr lang="sv-SE" sz="1200" dirty="0" smtClean="0">
                <a:latin typeface="Consolas" panose="020B0609020204030204" pitchFamily="49" charset="0"/>
                <a:cs typeface="Consolas" panose="020B0609020204030204" pitchFamily="49" charset="0"/>
              </a:rPr>
              <a:t>"</a:t>
            </a:r>
          </a:p>
          <a:p>
            <a:r>
              <a:rPr lang="sv-SE" sz="1200" dirty="0" smtClean="0">
                <a:latin typeface="Consolas" panose="020B0609020204030204" pitchFamily="49" charset="0"/>
                <a:cs typeface="Consolas" panose="020B0609020204030204" pitchFamily="49" charset="0"/>
              </a:rPr>
              <a:t>5) "</a:t>
            </a:r>
            <a:r>
              <a:rPr lang="sv-SE" sz="1200" dirty="0" err="1" smtClean="0">
                <a:latin typeface="Consolas" panose="020B0609020204030204" pitchFamily="49" charset="0"/>
                <a:cs typeface="Consolas" panose="020B0609020204030204" pitchFamily="49" charset="0"/>
              </a:rPr>
              <a:t>clonenumber</a:t>
            </a:r>
            <a:r>
              <a:rPr lang="sv-SE" sz="1200" dirty="0" smtClean="0">
                <a:latin typeface="Consolas" panose="020B0609020204030204" pitchFamily="49" charset="0"/>
                <a:cs typeface="Consolas" panose="020B0609020204030204" pitchFamily="49" charset="0"/>
              </a:rPr>
              <a:t>"</a:t>
            </a:r>
          </a:p>
          <a:p>
            <a:r>
              <a:rPr lang="sv-SE" sz="1200" dirty="0" smtClean="0">
                <a:latin typeface="Consolas" panose="020B0609020204030204" pitchFamily="49" charset="0"/>
                <a:cs typeface="Consolas" panose="020B0609020204030204" pitchFamily="49" charset="0"/>
              </a:rPr>
              <a:t>6) "47"</a:t>
            </a:r>
          </a:p>
          <a:p>
            <a:r>
              <a:rPr lang="sv-SE" sz="1200" dirty="0" smtClean="0">
                <a:latin typeface="Consolas" panose="020B0609020204030204" pitchFamily="49" charset="0"/>
                <a:cs typeface="Consolas" panose="020B0609020204030204" pitchFamily="49" charset="0"/>
              </a:rPr>
              <a:t>7) "</a:t>
            </a:r>
            <a:r>
              <a:rPr lang="sv-SE" sz="1200" dirty="0" err="1" smtClean="0">
                <a:latin typeface="Consolas" panose="020B0609020204030204" pitchFamily="49" charset="0"/>
                <a:cs typeface="Consolas" panose="020B0609020204030204" pitchFamily="49" charset="0"/>
              </a:rPr>
              <a:t>weight</a:t>
            </a:r>
            <a:r>
              <a:rPr lang="sv-SE" sz="1200" dirty="0" smtClean="0">
                <a:latin typeface="Consolas" panose="020B0609020204030204" pitchFamily="49" charset="0"/>
                <a:cs typeface="Consolas" panose="020B0609020204030204" pitchFamily="49" charset="0"/>
              </a:rPr>
              <a:t>"</a:t>
            </a:r>
          </a:p>
          <a:p>
            <a:r>
              <a:rPr lang="sv-SE" sz="1200" dirty="0" smtClean="0">
                <a:latin typeface="Consolas" panose="020B0609020204030204" pitchFamily="49" charset="0"/>
                <a:cs typeface="Consolas" panose="020B0609020204030204" pitchFamily="49" charset="0"/>
              </a:rPr>
              <a:t>8) "85.5 kg"</a:t>
            </a:r>
          </a:p>
          <a:p>
            <a:r>
              <a:rPr lang="sv-SE" sz="1200" dirty="0" smtClean="0">
                <a:latin typeface="Consolas" panose="020B0609020204030204" pitchFamily="49" charset="0"/>
                <a:cs typeface="Consolas" panose="020B0609020204030204" pitchFamily="49" charset="0"/>
              </a:rPr>
              <a:t>krist00fer.redis.cache.windows.net:6379&gt;</a:t>
            </a:r>
            <a:endParaRPr lang="sv-SE" sz="1200" dirty="0">
              <a:latin typeface="Consolas" panose="020B0609020204030204" pitchFamily="49" charset="0"/>
              <a:cs typeface="Consolas" panose="020B0609020204030204" pitchFamily="49" charset="0"/>
            </a:endParaRPr>
          </a:p>
        </p:txBody>
      </p:sp>
      <p:sp>
        <p:nvSpPr>
          <p:cNvPr id="4" name="Rectangle 3"/>
          <p:cNvSpPr/>
          <p:nvPr/>
        </p:nvSpPr>
        <p:spPr>
          <a:xfrm>
            <a:off x="838200" y="365125"/>
            <a:ext cx="10515601" cy="3785652"/>
          </a:xfrm>
          <a:prstGeom prst="rect">
            <a:avLst/>
          </a:prstGeom>
        </p:spPr>
        <p:txBody>
          <a:bodyPr wrap="square">
            <a:spAutoFit/>
          </a:bodyPr>
          <a:lstStyle/>
          <a:p>
            <a:r>
              <a:rPr lang="sv-SE" sz="1200" dirty="0">
                <a:latin typeface="Consolas" panose="020B0609020204030204" pitchFamily="49" charset="0"/>
                <a:cs typeface="Consolas" panose="020B0609020204030204" pitchFamily="49" charset="0"/>
              </a:rPr>
              <a:t>	</a:t>
            </a:r>
            <a:r>
              <a:rPr lang="sv-SE" sz="1200" dirty="0" smtClean="0">
                <a:latin typeface="Consolas" panose="020B0609020204030204" pitchFamily="49" charset="0"/>
                <a:cs typeface="Consolas" panose="020B0609020204030204" pitchFamily="49" charset="0"/>
              </a:rPr>
              <a:t>		        HMSET agent:47 </a:t>
            </a:r>
            <a:r>
              <a:rPr lang="sv-SE" sz="1200" dirty="0" err="1" smtClean="0">
                <a:latin typeface="Consolas" panose="020B0609020204030204" pitchFamily="49" charset="0"/>
                <a:cs typeface="Consolas" panose="020B0609020204030204" pitchFamily="49" charset="0"/>
              </a:rPr>
              <a:t>birthyear</a:t>
            </a:r>
            <a:r>
              <a:rPr lang="sv-SE" sz="1200" dirty="0" smtClean="0">
                <a:latin typeface="Consolas" panose="020B0609020204030204" pitchFamily="49" charset="0"/>
                <a:cs typeface="Consolas" panose="020B0609020204030204" pitchFamily="49" charset="0"/>
              </a:rPr>
              <a:t> 1960 </a:t>
            </a:r>
            <a:r>
              <a:rPr lang="sv-SE" sz="1200" dirty="0" err="1" smtClean="0">
                <a:latin typeface="Consolas" panose="020B0609020204030204" pitchFamily="49" charset="0"/>
                <a:cs typeface="Consolas" panose="020B0609020204030204" pitchFamily="49" charset="0"/>
              </a:rPr>
              <a:t>birthplace</a:t>
            </a:r>
            <a:r>
              <a:rPr lang="sv-SE" sz="1200" dirty="0" smtClean="0">
                <a:latin typeface="Consolas" panose="020B0609020204030204" pitchFamily="49" charset="0"/>
                <a:cs typeface="Consolas" panose="020B0609020204030204" pitchFamily="49" charset="0"/>
              </a:rPr>
              <a:t> </a:t>
            </a:r>
            <a:r>
              <a:rPr lang="sv-SE" sz="1200" dirty="0" err="1" smtClean="0">
                <a:latin typeface="Consolas" panose="020B0609020204030204" pitchFamily="49" charset="0"/>
                <a:cs typeface="Consolas" panose="020B0609020204030204" pitchFamily="49" charset="0"/>
              </a:rPr>
              <a:t>sweden</a:t>
            </a:r>
            <a:r>
              <a:rPr lang="sv-SE" sz="1200" dirty="0" smtClean="0">
                <a:latin typeface="Consolas" panose="020B0609020204030204" pitchFamily="49" charset="0"/>
                <a:cs typeface="Consolas" panose="020B0609020204030204" pitchFamily="49" charset="0"/>
              </a:rPr>
              <a:t> </a:t>
            </a:r>
            <a:r>
              <a:rPr lang="sv-SE" sz="1200" dirty="0" err="1" smtClean="0">
                <a:latin typeface="Consolas" panose="020B0609020204030204" pitchFamily="49" charset="0"/>
                <a:cs typeface="Consolas" panose="020B0609020204030204" pitchFamily="49" charset="0"/>
              </a:rPr>
              <a:t>clonenumber</a:t>
            </a:r>
            <a:r>
              <a:rPr lang="sv-SE" sz="1200" dirty="0" smtClean="0">
                <a:latin typeface="Consolas" panose="020B0609020204030204" pitchFamily="49" charset="0"/>
                <a:cs typeface="Consolas" panose="020B0609020204030204" pitchFamily="49" charset="0"/>
              </a:rPr>
              <a:t> 47 </a:t>
            </a:r>
            <a:r>
              <a:rPr lang="sv-SE" sz="1200" dirty="0" err="1" smtClean="0">
                <a:latin typeface="Consolas" panose="020B0609020204030204" pitchFamily="49" charset="0"/>
                <a:cs typeface="Consolas" panose="020B0609020204030204" pitchFamily="49" charset="0"/>
              </a:rPr>
              <a:t>weight</a:t>
            </a:r>
            <a:r>
              <a:rPr lang="sv-SE" sz="1200" dirty="0" smtClean="0">
                <a:latin typeface="Consolas" panose="020B0609020204030204" pitchFamily="49" charset="0"/>
                <a:cs typeface="Consolas" panose="020B0609020204030204" pitchFamily="49" charset="0"/>
              </a:rPr>
              <a:t> "85.5 kg"</a:t>
            </a:r>
          </a:p>
          <a:p>
            <a:endParaRPr lang="sv-SE" sz="1200" dirty="0" smtClean="0">
              <a:latin typeface="Consolas" panose="020B0609020204030204" pitchFamily="49" charset="0"/>
              <a:cs typeface="Consolas" panose="020B0609020204030204" pitchFamily="49" charset="0"/>
            </a:endParaRPr>
          </a:p>
          <a:p>
            <a:r>
              <a:rPr lang="sv-SE" sz="1200" dirty="0">
                <a:latin typeface="Consolas" panose="020B0609020204030204" pitchFamily="49" charset="0"/>
                <a:cs typeface="Consolas" panose="020B0609020204030204" pitchFamily="49" charset="0"/>
              </a:rPr>
              <a:t>	</a:t>
            </a:r>
            <a:r>
              <a:rPr lang="sv-SE" sz="1200" dirty="0" smtClean="0">
                <a:latin typeface="Consolas" panose="020B0609020204030204" pitchFamily="49" charset="0"/>
                <a:cs typeface="Consolas" panose="020B0609020204030204" pitchFamily="49" charset="0"/>
              </a:rPr>
              <a:t>		        HGETALL agent:47</a:t>
            </a:r>
          </a:p>
          <a:p>
            <a:endParaRPr lang="sv-SE" sz="1200" dirty="0" smtClean="0">
              <a:latin typeface="Consolas" panose="020B0609020204030204" pitchFamily="49" charset="0"/>
              <a:cs typeface="Consolas" panose="020B0609020204030204" pitchFamily="49" charset="0"/>
            </a:endParaRPr>
          </a:p>
          <a:p>
            <a:endParaRPr lang="sv-SE" sz="1200" dirty="0">
              <a:latin typeface="Consolas" panose="020B0609020204030204" pitchFamily="49" charset="0"/>
              <a:cs typeface="Consolas" panose="020B0609020204030204" pitchFamily="49" charset="0"/>
            </a:endParaRPr>
          </a:p>
          <a:p>
            <a:endParaRPr lang="sv-SE" sz="1200" dirty="0" smtClean="0">
              <a:latin typeface="Consolas" panose="020B0609020204030204" pitchFamily="49" charset="0"/>
              <a:cs typeface="Consolas" panose="020B0609020204030204" pitchFamily="49" charset="0"/>
            </a:endParaRPr>
          </a:p>
          <a:p>
            <a:endParaRPr lang="sv-SE" sz="1200" dirty="0">
              <a:latin typeface="Consolas" panose="020B0609020204030204" pitchFamily="49" charset="0"/>
              <a:cs typeface="Consolas" panose="020B0609020204030204" pitchFamily="49" charset="0"/>
            </a:endParaRPr>
          </a:p>
          <a:p>
            <a:endParaRPr lang="sv-SE" sz="1200" dirty="0" smtClean="0">
              <a:latin typeface="Consolas" panose="020B0609020204030204" pitchFamily="49" charset="0"/>
              <a:cs typeface="Consolas" panose="020B0609020204030204" pitchFamily="49" charset="0"/>
            </a:endParaRPr>
          </a:p>
          <a:p>
            <a:endParaRPr lang="sv-SE" sz="1200" dirty="0">
              <a:latin typeface="Consolas" panose="020B0609020204030204" pitchFamily="49" charset="0"/>
              <a:cs typeface="Consolas" panose="020B0609020204030204" pitchFamily="49" charset="0"/>
            </a:endParaRPr>
          </a:p>
          <a:p>
            <a:endParaRPr lang="sv-SE" sz="1200" dirty="0" smtClean="0">
              <a:latin typeface="Consolas" panose="020B0609020204030204" pitchFamily="49" charset="0"/>
              <a:cs typeface="Consolas" panose="020B0609020204030204" pitchFamily="49" charset="0"/>
            </a:endParaRPr>
          </a:p>
          <a:p>
            <a:endParaRPr lang="sv-SE" sz="1200" dirty="0">
              <a:latin typeface="Consolas" panose="020B0609020204030204" pitchFamily="49" charset="0"/>
              <a:cs typeface="Consolas" panose="020B0609020204030204" pitchFamily="49" charset="0"/>
            </a:endParaRPr>
          </a:p>
          <a:p>
            <a:r>
              <a:rPr lang="sv-SE" sz="1200" dirty="0" smtClean="0">
                <a:latin typeface="Consolas" panose="020B0609020204030204" pitchFamily="49" charset="0"/>
                <a:cs typeface="Consolas" panose="020B0609020204030204" pitchFamily="49" charset="0"/>
              </a:rPr>
              <a:t>			        HGET agent:47 </a:t>
            </a:r>
            <a:r>
              <a:rPr lang="sv-SE" sz="1200" dirty="0" err="1" smtClean="0">
                <a:latin typeface="Consolas" panose="020B0609020204030204" pitchFamily="49" charset="0"/>
                <a:cs typeface="Consolas" panose="020B0609020204030204" pitchFamily="49" charset="0"/>
              </a:rPr>
              <a:t>birthplace</a:t>
            </a:r>
            <a:endParaRPr lang="sv-SE" sz="1200" dirty="0" smtClean="0">
              <a:latin typeface="Consolas" panose="020B0609020204030204" pitchFamily="49" charset="0"/>
              <a:cs typeface="Consolas" panose="020B0609020204030204" pitchFamily="49" charset="0"/>
            </a:endParaRPr>
          </a:p>
          <a:p>
            <a:endParaRPr lang="sv-SE" sz="1200" dirty="0" smtClean="0">
              <a:latin typeface="Consolas" panose="020B0609020204030204" pitchFamily="49" charset="0"/>
              <a:cs typeface="Consolas" panose="020B0609020204030204" pitchFamily="49" charset="0"/>
            </a:endParaRPr>
          </a:p>
          <a:p>
            <a:r>
              <a:rPr lang="sv-SE" sz="1200" dirty="0">
                <a:latin typeface="Consolas" panose="020B0609020204030204" pitchFamily="49" charset="0"/>
                <a:cs typeface="Consolas" panose="020B0609020204030204" pitchFamily="49" charset="0"/>
              </a:rPr>
              <a:t>	</a:t>
            </a:r>
            <a:r>
              <a:rPr lang="sv-SE" sz="1200" dirty="0" smtClean="0">
                <a:latin typeface="Consolas" panose="020B0609020204030204" pitchFamily="49" charset="0"/>
                <a:cs typeface="Consolas" panose="020B0609020204030204" pitchFamily="49" charset="0"/>
              </a:rPr>
              <a:t>		        HSET agent:47 </a:t>
            </a:r>
            <a:r>
              <a:rPr lang="sv-SE" sz="1200" dirty="0" err="1" smtClean="0">
                <a:latin typeface="Consolas" panose="020B0609020204030204" pitchFamily="49" charset="0"/>
                <a:cs typeface="Consolas" panose="020B0609020204030204" pitchFamily="49" charset="0"/>
              </a:rPr>
              <a:t>birthplace</a:t>
            </a:r>
            <a:r>
              <a:rPr lang="sv-SE" sz="1200" dirty="0" smtClean="0">
                <a:latin typeface="Consolas" panose="020B0609020204030204" pitchFamily="49" charset="0"/>
                <a:cs typeface="Consolas" panose="020B0609020204030204" pitchFamily="49" charset="0"/>
              </a:rPr>
              <a:t> </a:t>
            </a:r>
            <a:r>
              <a:rPr lang="sv-SE" sz="1200" dirty="0" err="1" smtClean="0">
                <a:latin typeface="Consolas" panose="020B0609020204030204" pitchFamily="49" charset="0"/>
                <a:cs typeface="Consolas" panose="020B0609020204030204" pitchFamily="49" charset="0"/>
              </a:rPr>
              <a:t>romania</a:t>
            </a:r>
            <a:endParaRPr lang="sv-SE" sz="1200" dirty="0" smtClean="0">
              <a:latin typeface="Consolas" panose="020B0609020204030204" pitchFamily="49" charset="0"/>
              <a:cs typeface="Consolas" panose="020B0609020204030204" pitchFamily="49" charset="0"/>
            </a:endParaRPr>
          </a:p>
          <a:p>
            <a:endParaRPr lang="sv-SE" sz="1200" dirty="0" smtClean="0">
              <a:latin typeface="Consolas" panose="020B0609020204030204" pitchFamily="49" charset="0"/>
              <a:cs typeface="Consolas" panose="020B0609020204030204" pitchFamily="49" charset="0"/>
            </a:endParaRPr>
          </a:p>
          <a:p>
            <a:r>
              <a:rPr lang="sv-SE" sz="1200" dirty="0">
                <a:latin typeface="Consolas" panose="020B0609020204030204" pitchFamily="49" charset="0"/>
                <a:cs typeface="Consolas" panose="020B0609020204030204" pitchFamily="49" charset="0"/>
              </a:rPr>
              <a:t>	</a:t>
            </a:r>
            <a:r>
              <a:rPr lang="sv-SE" sz="1200" dirty="0" smtClean="0">
                <a:latin typeface="Consolas" panose="020B0609020204030204" pitchFamily="49" charset="0"/>
                <a:cs typeface="Consolas" panose="020B0609020204030204" pitchFamily="49" charset="0"/>
              </a:rPr>
              <a:t>		        HGET agent:47 </a:t>
            </a:r>
            <a:r>
              <a:rPr lang="sv-SE" sz="1200" dirty="0" err="1" smtClean="0">
                <a:latin typeface="Consolas" panose="020B0609020204030204" pitchFamily="49" charset="0"/>
                <a:cs typeface="Consolas" panose="020B0609020204030204" pitchFamily="49" charset="0"/>
              </a:rPr>
              <a:t>birthyear</a:t>
            </a:r>
            <a:endParaRPr lang="sv-SE" sz="1200" dirty="0" smtClean="0">
              <a:latin typeface="Consolas" panose="020B0609020204030204" pitchFamily="49" charset="0"/>
              <a:cs typeface="Consolas" panose="020B0609020204030204" pitchFamily="49" charset="0"/>
            </a:endParaRPr>
          </a:p>
          <a:p>
            <a:endParaRPr lang="sv-SE" sz="1200" dirty="0" smtClean="0">
              <a:latin typeface="Consolas" panose="020B0609020204030204" pitchFamily="49" charset="0"/>
              <a:cs typeface="Consolas" panose="020B0609020204030204" pitchFamily="49" charset="0"/>
            </a:endParaRPr>
          </a:p>
          <a:p>
            <a:r>
              <a:rPr lang="sv-SE" sz="1200" dirty="0">
                <a:latin typeface="Consolas" panose="020B0609020204030204" pitchFamily="49" charset="0"/>
                <a:cs typeface="Consolas" panose="020B0609020204030204" pitchFamily="49" charset="0"/>
              </a:rPr>
              <a:t>	</a:t>
            </a:r>
            <a:r>
              <a:rPr lang="sv-SE" sz="1200" dirty="0" smtClean="0">
                <a:latin typeface="Consolas" panose="020B0609020204030204" pitchFamily="49" charset="0"/>
                <a:cs typeface="Consolas" panose="020B0609020204030204" pitchFamily="49" charset="0"/>
              </a:rPr>
              <a:t>		        HINCRBY agent:47 </a:t>
            </a:r>
            <a:r>
              <a:rPr lang="sv-SE" sz="1200" dirty="0" err="1" smtClean="0">
                <a:latin typeface="Consolas" panose="020B0609020204030204" pitchFamily="49" charset="0"/>
                <a:cs typeface="Consolas" panose="020B0609020204030204" pitchFamily="49" charset="0"/>
              </a:rPr>
              <a:t>birthyear</a:t>
            </a:r>
            <a:r>
              <a:rPr lang="sv-SE" sz="1200" dirty="0" smtClean="0">
                <a:latin typeface="Consolas" panose="020B0609020204030204" pitchFamily="49" charset="0"/>
                <a:cs typeface="Consolas" panose="020B0609020204030204" pitchFamily="49" charset="0"/>
              </a:rPr>
              <a:t> 4</a:t>
            </a:r>
          </a:p>
          <a:p>
            <a:endParaRPr lang="sv-SE" sz="1200" dirty="0" smtClean="0">
              <a:latin typeface="Consolas" panose="020B0609020204030204" pitchFamily="49" charset="0"/>
              <a:cs typeface="Consolas" panose="020B0609020204030204" pitchFamily="49" charset="0"/>
            </a:endParaRPr>
          </a:p>
          <a:p>
            <a:r>
              <a:rPr lang="sv-SE" sz="1200" dirty="0">
                <a:latin typeface="Consolas" panose="020B0609020204030204" pitchFamily="49" charset="0"/>
                <a:cs typeface="Consolas" panose="020B0609020204030204" pitchFamily="49" charset="0"/>
              </a:rPr>
              <a:t>	</a:t>
            </a:r>
            <a:r>
              <a:rPr lang="sv-SE" sz="1200" dirty="0" smtClean="0">
                <a:latin typeface="Consolas" panose="020B0609020204030204" pitchFamily="49" charset="0"/>
                <a:cs typeface="Consolas" panose="020B0609020204030204" pitchFamily="49" charset="0"/>
              </a:rPr>
              <a:t>		        HGETALL agent:47</a:t>
            </a:r>
          </a:p>
        </p:txBody>
      </p:sp>
    </p:spTree>
    <p:extLst>
      <p:ext uri="{BB962C8B-B14F-4D97-AF65-F5344CB8AC3E}">
        <p14:creationId xmlns:p14="http://schemas.microsoft.com/office/powerpoint/2010/main" val="679300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16" end="16"/>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8" end="18"/>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20" end="20"/>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
                                            <p:txEl>
                                              <p:pRg st="21" end="21"/>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
                                            <p:txEl>
                                              <p:pRg st="22" end="22"/>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
                                            <p:txEl>
                                              <p:pRg st="23" end="23"/>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
                                            <p:txEl>
                                              <p:pRg st="24" end="24"/>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
                                            <p:txEl>
                                              <p:pRg st="25" end="25"/>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
                                            <p:txEl>
                                              <p:pRg st="26" end="26"/>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
                                            <p:txEl>
                                              <p:pRg st="27" end="27"/>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
                                            <p:txEl>
                                              <p:pRg st="28" end="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Usage from applications</a:t>
            </a:r>
            <a:endParaRPr lang="sv-SE" dirty="0"/>
          </a:p>
        </p:txBody>
      </p:sp>
      <p:sp>
        <p:nvSpPr>
          <p:cNvPr id="5" name="Text Placeholder 4"/>
          <p:cNvSpPr>
            <a:spLocks noGrp="1"/>
          </p:cNvSpPr>
          <p:nvPr>
            <p:ph type="body" idx="1"/>
          </p:nvPr>
        </p:nvSpPr>
        <p:spPr/>
        <p:txBody>
          <a:bodyPr/>
          <a:lstStyle/>
          <a:p>
            <a:r>
              <a:rPr lang="en-US" dirty="0" smtClean="0"/>
              <a:t>C# and Node.js Sample</a:t>
            </a:r>
            <a:endParaRPr lang="sv-SE" dirty="0"/>
          </a:p>
        </p:txBody>
      </p:sp>
    </p:spTree>
    <p:extLst>
      <p:ext uri="{BB962C8B-B14F-4D97-AF65-F5344CB8AC3E}">
        <p14:creationId xmlns:p14="http://schemas.microsoft.com/office/powerpoint/2010/main" val="175161213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from C#</a:t>
            </a:r>
            <a:endParaRPr lang="sv-SE" dirty="0"/>
          </a:p>
        </p:txBody>
      </p:sp>
      <p:sp>
        <p:nvSpPr>
          <p:cNvPr id="3" name="Content Placeholder 2"/>
          <p:cNvSpPr>
            <a:spLocks noGrp="1"/>
          </p:cNvSpPr>
          <p:nvPr>
            <p:ph idx="1"/>
          </p:nvPr>
        </p:nvSpPr>
        <p:spPr/>
        <p:txBody>
          <a:bodyPr>
            <a:normAutofit fontScale="55000" lnSpcReduction="20000"/>
          </a:bodyPr>
          <a:lstStyle/>
          <a:p>
            <a:r>
              <a:rPr lang="en-US" dirty="0" smtClean="0"/>
              <a:t>Several clients available, pick your favorite</a:t>
            </a:r>
          </a:p>
          <a:p>
            <a:r>
              <a:rPr lang="en-US" dirty="0" smtClean="0"/>
              <a:t>This sample uses </a:t>
            </a:r>
            <a:r>
              <a:rPr lang="sv-SE" dirty="0" err="1" smtClean="0"/>
              <a:t>StackExchange.Redis</a:t>
            </a:r>
            <a:r>
              <a:rPr lang="sv-SE" dirty="0" smtClean="0"/>
              <a:t> </a:t>
            </a:r>
            <a:r>
              <a:rPr lang="sv-SE" dirty="0" err="1" smtClean="0"/>
              <a:t>nuget</a:t>
            </a:r>
            <a:r>
              <a:rPr lang="sv-SE" dirty="0" smtClean="0"/>
              <a:t> </a:t>
            </a:r>
            <a:r>
              <a:rPr lang="sv-SE" dirty="0" err="1" smtClean="0"/>
              <a:t>package</a:t>
            </a:r>
            <a:endParaRPr lang="sv-SE" dirty="0" smtClean="0"/>
          </a:p>
          <a:p>
            <a:pPr lvl="1"/>
            <a:r>
              <a:rPr lang="sv-SE" dirty="0">
                <a:latin typeface="Consolas" panose="020B0609020204030204" pitchFamily="49" charset="0"/>
                <a:cs typeface="Consolas" panose="020B0609020204030204" pitchFamily="49" charset="0"/>
              </a:rPr>
              <a:t>install-</a:t>
            </a:r>
            <a:r>
              <a:rPr lang="sv-SE" dirty="0" err="1">
                <a:latin typeface="Consolas" panose="020B0609020204030204" pitchFamily="49" charset="0"/>
                <a:cs typeface="Consolas" panose="020B0609020204030204" pitchFamily="49" charset="0"/>
              </a:rPr>
              <a:t>package</a:t>
            </a:r>
            <a:r>
              <a:rPr lang="sv-SE" dirty="0">
                <a:latin typeface="Consolas" panose="020B0609020204030204" pitchFamily="49" charset="0"/>
                <a:cs typeface="Consolas" panose="020B0609020204030204" pitchFamily="49" charset="0"/>
              </a:rPr>
              <a:t> </a:t>
            </a:r>
            <a:r>
              <a:rPr lang="sv-SE" dirty="0" err="1" smtClean="0">
                <a:latin typeface="Consolas" panose="020B0609020204030204" pitchFamily="49" charset="0"/>
                <a:cs typeface="Consolas" panose="020B0609020204030204" pitchFamily="49" charset="0"/>
              </a:rPr>
              <a:t>StackExchange.Redis</a:t>
            </a:r>
            <a:endParaRPr lang="sv-SE"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r>
              <a:rPr lang="sv-SE" sz="2200" dirty="0">
                <a:solidFill>
                  <a:srgbClr val="569CD6"/>
                </a:solidFill>
                <a:highlight>
                  <a:srgbClr val="1E1E1E"/>
                </a:highlight>
                <a:latin typeface="Consolas" panose="020B0609020204030204" pitchFamily="49" charset="0"/>
              </a:rPr>
              <a:t>var</a:t>
            </a:r>
            <a:r>
              <a:rPr lang="sv-SE" sz="2200" dirty="0">
                <a:solidFill>
                  <a:srgbClr val="DCDCDC"/>
                </a:solidFill>
                <a:highlight>
                  <a:srgbClr val="1E1E1E"/>
                </a:highlight>
                <a:latin typeface="Consolas" panose="020B0609020204030204" pitchFamily="49" charset="0"/>
              </a:rPr>
              <a:t> </a:t>
            </a:r>
            <a:r>
              <a:rPr lang="sv-SE" sz="2200" dirty="0" err="1">
                <a:solidFill>
                  <a:srgbClr val="DCDCDC"/>
                </a:solidFill>
                <a:highlight>
                  <a:srgbClr val="1E1E1E"/>
                </a:highlight>
                <a:latin typeface="Consolas" panose="020B0609020204030204" pitchFamily="49" charset="0"/>
              </a:rPr>
              <a:t>connection</a:t>
            </a:r>
            <a:r>
              <a:rPr lang="sv-SE" sz="2200" dirty="0">
                <a:solidFill>
                  <a:srgbClr val="DCDCDC"/>
                </a:solidFill>
                <a:highlight>
                  <a:srgbClr val="1E1E1E"/>
                </a:highlight>
                <a:latin typeface="Consolas" panose="020B0609020204030204" pitchFamily="49" charset="0"/>
              </a:rPr>
              <a:t> </a:t>
            </a:r>
            <a:r>
              <a:rPr lang="sv-SE" sz="2200" dirty="0" smtClean="0">
                <a:solidFill>
                  <a:srgbClr val="B4B4B4"/>
                </a:solidFill>
                <a:highlight>
                  <a:srgbClr val="1E1E1E"/>
                </a:highlight>
                <a:latin typeface="Consolas" panose="020B0609020204030204" pitchFamily="49" charset="0"/>
              </a:rPr>
              <a:t>=</a:t>
            </a:r>
            <a:r>
              <a:rPr lang="sv-SE" sz="2200" dirty="0" smtClean="0">
                <a:solidFill>
                  <a:srgbClr val="DCDCDC"/>
                </a:solidFill>
                <a:highlight>
                  <a:srgbClr val="1E1E1E"/>
                </a:highlight>
                <a:latin typeface="Consolas" panose="020B0609020204030204" pitchFamily="49" charset="0"/>
              </a:rPr>
              <a:t> </a:t>
            </a:r>
            <a:r>
              <a:rPr lang="sv-SE" sz="2200" dirty="0" err="1" smtClean="0">
                <a:solidFill>
                  <a:srgbClr val="4EC9B0"/>
                </a:solidFill>
                <a:highlight>
                  <a:srgbClr val="1E1E1E"/>
                </a:highlight>
                <a:latin typeface="Consolas" panose="020B0609020204030204" pitchFamily="49" charset="0"/>
              </a:rPr>
              <a:t>ConnectionMultiplexer</a:t>
            </a:r>
            <a:r>
              <a:rPr lang="sv-SE" sz="2200" dirty="0" err="1" smtClean="0">
                <a:solidFill>
                  <a:srgbClr val="B4B4B4"/>
                </a:solidFill>
                <a:highlight>
                  <a:srgbClr val="1E1E1E"/>
                </a:highlight>
                <a:latin typeface="Consolas" panose="020B0609020204030204" pitchFamily="49" charset="0"/>
              </a:rPr>
              <a:t>.</a:t>
            </a:r>
            <a:r>
              <a:rPr lang="sv-SE" sz="2200" dirty="0" err="1" smtClean="0">
                <a:solidFill>
                  <a:srgbClr val="DCDCDC"/>
                </a:solidFill>
                <a:highlight>
                  <a:srgbClr val="1E1E1E"/>
                </a:highlight>
                <a:latin typeface="Consolas" panose="020B0609020204030204" pitchFamily="49" charset="0"/>
              </a:rPr>
              <a:t>Connect</a:t>
            </a:r>
            <a:r>
              <a:rPr lang="sv-SE" sz="2200" dirty="0" smtClean="0">
                <a:solidFill>
                  <a:srgbClr val="DCDCDC"/>
                </a:solidFill>
                <a:highlight>
                  <a:srgbClr val="1E1E1E"/>
                </a:highlight>
                <a:latin typeface="Consolas" panose="020B0609020204030204" pitchFamily="49" charset="0"/>
              </a:rPr>
              <a:t>(</a:t>
            </a:r>
          </a:p>
          <a:p>
            <a:pPr marL="0" indent="0">
              <a:buNone/>
            </a:pPr>
            <a:r>
              <a:rPr lang="sv-SE" sz="2200" dirty="0">
                <a:solidFill>
                  <a:srgbClr val="DCDCDC"/>
                </a:solidFill>
                <a:highlight>
                  <a:srgbClr val="1E1E1E"/>
                </a:highlight>
                <a:latin typeface="Consolas" panose="020B0609020204030204" pitchFamily="49" charset="0"/>
              </a:rPr>
              <a:t>	</a:t>
            </a:r>
            <a:r>
              <a:rPr lang="sv-SE" sz="2200" dirty="0" smtClean="0">
                <a:solidFill>
                  <a:srgbClr val="D69D85"/>
                </a:solidFill>
                <a:highlight>
                  <a:srgbClr val="1E1E1E"/>
                </a:highlight>
                <a:latin typeface="Consolas" panose="020B0609020204030204" pitchFamily="49" charset="0"/>
              </a:rPr>
              <a:t>"</a:t>
            </a:r>
            <a:r>
              <a:rPr lang="sv-SE" sz="2200" dirty="0">
                <a:solidFill>
                  <a:srgbClr val="D69D85"/>
                </a:solidFill>
                <a:highlight>
                  <a:srgbClr val="1E1E1E"/>
                </a:highlight>
                <a:latin typeface="Consolas" panose="020B0609020204030204" pitchFamily="49" charset="0"/>
              </a:rPr>
              <a:t>krist00fer.redis.cache.windows.net,ssl=</a:t>
            </a:r>
            <a:r>
              <a:rPr lang="sv-SE" sz="2200" dirty="0" err="1">
                <a:solidFill>
                  <a:srgbClr val="D69D85"/>
                </a:solidFill>
                <a:highlight>
                  <a:srgbClr val="1E1E1E"/>
                </a:highlight>
                <a:latin typeface="Consolas" panose="020B0609020204030204" pitchFamily="49" charset="0"/>
              </a:rPr>
              <a:t>true,password</a:t>
            </a:r>
            <a:r>
              <a:rPr lang="sv-SE" sz="2200" dirty="0">
                <a:solidFill>
                  <a:srgbClr val="D69D85"/>
                </a:solidFill>
                <a:highlight>
                  <a:srgbClr val="1E1E1E"/>
                </a:highlight>
                <a:latin typeface="Consolas" panose="020B0609020204030204" pitchFamily="49" charset="0"/>
              </a:rPr>
              <a:t>=CMwYYbUF7e2ZyYZcXK0JR65XRrqBpCzbDrNwi1bHH5k="</a:t>
            </a:r>
            <a:r>
              <a:rPr lang="sv-SE" sz="2200" dirty="0">
                <a:solidFill>
                  <a:srgbClr val="DCDCDC"/>
                </a:solidFill>
                <a:highlight>
                  <a:srgbClr val="1E1E1E"/>
                </a:highlight>
                <a:latin typeface="Consolas" panose="020B0609020204030204" pitchFamily="49" charset="0"/>
              </a:rPr>
              <a:t>);</a:t>
            </a:r>
          </a:p>
          <a:p>
            <a:pPr marL="0" indent="0">
              <a:buNone/>
            </a:pPr>
            <a:r>
              <a:rPr lang="sv-SE" sz="2200" dirty="0">
                <a:solidFill>
                  <a:srgbClr val="569CD6"/>
                </a:solidFill>
                <a:highlight>
                  <a:srgbClr val="1E1E1E"/>
                </a:highlight>
                <a:latin typeface="Consolas" panose="020B0609020204030204" pitchFamily="49" charset="0"/>
              </a:rPr>
              <a:t>var</a:t>
            </a:r>
            <a:r>
              <a:rPr lang="sv-SE" sz="2200" dirty="0">
                <a:solidFill>
                  <a:srgbClr val="DCDCDC"/>
                </a:solidFill>
                <a:highlight>
                  <a:srgbClr val="1E1E1E"/>
                </a:highlight>
                <a:latin typeface="Consolas" panose="020B0609020204030204" pitchFamily="49" charset="0"/>
              </a:rPr>
              <a:t> cache </a:t>
            </a:r>
            <a:r>
              <a:rPr lang="sv-SE" sz="2200" dirty="0">
                <a:solidFill>
                  <a:srgbClr val="B4B4B4"/>
                </a:solidFill>
                <a:highlight>
                  <a:srgbClr val="1E1E1E"/>
                </a:highlight>
                <a:latin typeface="Consolas" panose="020B0609020204030204" pitchFamily="49" charset="0"/>
              </a:rPr>
              <a:t>=</a:t>
            </a:r>
            <a:r>
              <a:rPr lang="sv-SE" sz="2200" dirty="0">
                <a:solidFill>
                  <a:srgbClr val="DCDCDC"/>
                </a:solidFill>
                <a:highlight>
                  <a:srgbClr val="1E1E1E"/>
                </a:highlight>
                <a:latin typeface="Consolas" panose="020B0609020204030204" pitchFamily="49" charset="0"/>
              </a:rPr>
              <a:t> </a:t>
            </a:r>
            <a:r>
              <a:rPr lang="sv-SE" sz="2200" dirty="0" err="1">
                <a:solidFill>
                  <a:srgbClr val="DCDCDC"/>
                </a:solidFill>
                <a:highlight>
                  <a:srgbClr val="1E1E1E"/>
                </a:highlight>
                <a:latin typeface="Consolas" panose="020B0609020204030204" pitchFamily="49" charset="0"/>
              </a:rPr>
              <a:t>connection</a:t>
            </a:r>
            <a:r>
              <a:rPr lang="sv-SE" sz="2200" dirty="0" err="1">
                <a:solidFill>
                  <a:srgbClr val="B4B4B4"/>
                </a:solidFill>
                <a:highlight>
                  <a:srgbClr val="1E1E1E"/>
                </a:highlight>
                <a:latin typeface="Consolas" panose="020B0609020204030204" pitchFamily="49" charset="0"/>
              </a:rPr>
              <a:t>.</a:t>
            </a:r>
            <a:r>
              <a:rPr lang="sv-SE" sz="2200" dirty="0" err="1">
                <a:solidFill>
                  <a:srgbClr val="DCDCDC"/>
                </a:solidFill>
                <a:highlight>
                  <a:srgbClr val="1E1E1E"/>
                </a:highlight>
                <a:latin typeface="Consolas" panose="020B0609020204030204" pitchFamily="49" charset="0"/>
              </a:rPr>
              <a:t>GetDatabase</a:t>
            </a:r>
            <a:r>
              <a:rPr lang="sv-SE" sz="2200" dirty="0">
                <a:solidFill>
                  <a:srgbClr val="DCDCDC"/>
                </a:solidFill>
                <a:highlight>
                  <a:srgbClr val="1E1E1E"/>
                </a:highlight>
                <a:latin typeface="Consolas" panose="020B0609020204030204" pitchFamily="49" charset="0"/>
              </a:rPr>
              <a:t>();</a:t>
            </a:r>
          </a:p>
          <a:p>
            <a:pPr marL="0" indent="0">
              <a:buNone/>
            </a:pPr>
            <a:endParaRPr lang="sv-SE" sz="2200" dirty="0">
              <a:solidFill>
                <a:srgbClr val="DCDCDC"/>
              </a:solidFill>
              <a:highlight>
                <a:srgbClr val="1E1E1E"/>
              </a:highlight>
              <a:latin typeface="Consolas" panose="020B0609020204030204" pitchFamily="49" charset="0"/>
            </a:endParaRPr>
          </a:p>
          <a:p>
            <a:pPr marL="0" indent="0">
              <a:buNone/>
            </a:pPr>
            <a:r>
              <a:rPr lang="sv-SE" sz="2200" dirty="0" err="1">
                <a:solidFill>
                  <a:srgbClr val="DCDCDC"/>
                </a:solidFill>
                <a:highlight>
                  <a:srgbClr val="1E1E1E"/>
                </a:highlight>
                <a:latin typeface="Consolas" panose="020B0609020204030204" pitchFamily="49" charset="0"/>
              </a:rPr>
              <a:t>cache</a:t>
            </a:r>
            <a:r>
              <a:rPr lang="sv-SE" sz="2200" dirty="0" err="1">
                <a:solidFill>
                  <a:srgbClr val="B4B4B4"/>
                </a:solidFill>
                <a:highlight>
                  <a:srgbClr val="1E1E1E"/>
                </a:highlight>
                <a:latin typeface="Consolas" panose="020B0609020204030204" pitchFamily="49" charset="0"/>
              </a:rPr>
              <a:t>.</a:t>
            </a:r>
            <a:r>
              <a:rPr lang="sv-SE" sz="2200" dirty="0" err="1">
                <a:solidFill>
                  <a:srgbClr val="DCDCDC"/>
                </a:solidFill>
                <a:highlight>
                  <a:srgbClr val="1E1E1E"/>
                </a:highlight>
                <a:latin typeface="Consolas" panose="020B0609020204030204" pitchFamily="49" charset="0"/>
              </a:rPr>
              <a:t>StringSet</a:t>
            </a:r>
            <a:r>
              <a:rPr lang="sv-SE" sz="2200" dirty="0">
                <a:solidFill>
                  <a:srgbClr val="DCDCDC"/>
                </a:solidFill>
                <a:highlight>
                  <a:srgbClr val="1E1E1E"/>
                </a:highlight>
                <a:latin typeface="Consolas" panose="020B0609020204030204" pitchFamily="49" charset="0"/>
              </a:rPr>
              <a:t>(</a:t>
            </a:r>
            <a:r>
              <a:rPr lang="sv-SE" sz="2200" dirty="0">
                <a:solidFill>
                  <a:srgbClr val="D69D85"/>
                </a:solidFill>
                <a:highlight>
                  <a:srgbClr val="1E1E1E"/>
                </a:highlight>
                <a:latin typeface="Consolas" panose="020B0609020204030204" pitchFamily="49" charset="0"/>
              </a:rPr>
              <a:t>"</a:t>
            </a:r>
            <a:r>
              <a:rPr lang="sv-SE" sz="2200" dirty="0" err="1">
                <a:solidFill>
                  <a:srgbClr val="D69D85"/>
                </a:solidFill>
                <a:highlight>
                  <a:srgbClr val="1E1E1E"/>
                </a:highlight>
                <a:latin typeface="Consolas" panose="020B0609020204030204" pitchFamily="49" charset="0"/>
              </a:rPr>
              <a:t>gametitle</a:t>
            </a:r>
            <a:r>
              <a:rPr lang="sv-SE" sz="2200" dirty="0">
                <a:solidFill>
                  <a:srgbClr val="D69D85"/>
                </a:solidFill>
                <a:highlight>
                  <a:srgbClr val="1E1E1E"/>
                </a:highlight>
                <a:latin typeface="Consolas" panose="020B0609020204030204" pitchFamily="49" charset="0"/>
              </a:rPr>
              <a:t>"</a:t>
            </a:r>
            <a:r>
              <a:rPr lang="sv-SE" sz="2200" dirty="0">
                <a:solidFill>
                  <a:srgbClr val="DCDCDC"/>
                </a:solidFill>
                <a:highlight>
                  <a:srgbClr val="1E1E1E"/>
                </a:highlight>
                <a:latin typeface="Consolas" panose="020B0609020204030204" pitchFamily="49" charset="0"/>
              </a:rPr>
              <a:t>, </a:t>
            </a:r>
            <a:r>
              <a:rPr lang="sv-SE" sz="2200" dirty="0">
                <a:solidFill>
                  <a:srgbClr val="D69D85"/>
                </a:solidFill>
                <a:highlight>
                  <a:srgbClr val="1E1E1E"/>
                </a:highlight>
                <a:latin typeface="Consolas" panose="020B0609020204030204" pitchFamily="49" charset="0"/>
              </a:rPr>
              <a:t>"</a:t>
            </a:r>
            <a:r>
              <a:rPr lang="sv-SE" sz="2200" dirty="0" err="1">
                <a:solidFill>
                  <a:srgbClr val="D69D85"/>
                </a:solidFill>
                <a:highlight>
                  <a:srgbClr val="1E1E1E"/>
                </a:highlight>
                <a:latin typeface="Consolas" panose="020B0609020204030204" pitchFamily="49" charset="0"/>
              </a:rPr>
              <a:t>Hitman</a:t>
            </a:r>
            <a:r>
              <a:rPr lang="sv-SE" sz="2200" dirty="0">
                <a:solidFill>
                  <a:srgbClr val="D69D85"/>
                </a:solidFill>
                <a:highlight>
                  <a:srgbClr val="1E1E1E"/>
                </a:highlight>
                <a:latin typeface="Consolas" panose="020B0609020204030204" pitchFamily="49" charset="0"/>
              </a:rPr>
              <a:t>"</a:t>
            </a:r>
            <a:r>
              <a:rPr lang="sv-SE" sz="2200" dirty="0">
                <a:solidFill>
                  <a:srgbClr val="DCDCDC"/>
                </a:solidFill>
                <a:highlight>
                  <a:srgbClr val="1E1E1E"/>
                </a:highlight>
                <a:latin typeface="Consolas" panose="020B0609020204030204" pitchFamily="49" charset="0"/>
              </a:rPr>
              <a:t>);</a:t>
            </a:r>
          </a:p>
          <a:p>
            <a:pPr marL="0" indent="0">
              <a:buNone/>
            </a:pPr>
            <a:endParaRPr lang="sv-SE" sz="2200" dirty="0">
              <a:solidFill>
                <a:srgbClr val="DCDCDC"/>
              </a:solidFill>
              <a:highlight>
                <a:srgbClr val="1E1E1E"/>
              </a:highlight>
              <a:latin typeface="Consolas" panose="020B0609020204030204" pitchFamily="49" charset="0"/>
            </a:endParaRPr>
          </a:p>
          <a:p>
            <a:pPr marL="0" indent="0">
              <a:buNone/>
            </a:pPr>
            <a:r>
              <a:rPr lang="sv-SE" sz="2200" dirty="0">
                <a:solidFill>
                  <a:srgbClr val="569CD6"/>
                </a:solidFill>
                <a:highlight>
                  <a:srgbClr val="1E1E1E"/>
                </a:highlight>
                <a:latin typeface="Consolas" panose="020B0609020204030204" pitchFamily="49" charset="0"/>
              </a:rPr>
              <a:t>var</a:t>
            </a:r>
            <a:r>
              <a:rPr lang="sv-SE" sz="2200" dirty="0">
                <a:solidFill>
                  <a:srgbClr val="DCDCDC"/>
                </a:solidFill>
                <a:highlight>
                  <a:srgbClr val="1E1E1E"/>
                </a:highlight>
                <a:latin typeface="Consolas" panose="020B0609020204030204" pitchFamily="49" charset="0"/>
              </a:rPr>
              <a:t> </a:t>
            </a:r>
            <a:r>
              <a:rPr lang="sv-SE" sz="2200" dirty="0" err="1">
                <a:solidFill>
                  <a:srgbClr val="DCDCDC"/>
                </a:solidFill>
                <a:highlight>
                  <a:srgbClr val="1E1E1E"/>
                </a:highlight>
                <a:latin typeface="Consolas" panose="020B0609020204030204" pitchFamily="49" charset="0"/>
              </a:rPr>
              <a:t>entries</a:t>
            </a:r>
            <a:r>
              <a:rPr lang="sv-SE" sz="2200" dirty="0">
                <a:solidFill>
                  <a:srgbClr val="DCDCDC"/>
                </a:solidFill>
                <a:highlight>
                  <a:srgbClr val="1E1E1E"/>
                </a:highlight>
                <a:latin typeface="Consolas" panose="020B0609020204030204" pitchFamily="49" charset="0"/>
              </a:rPr>
              <a:t> </a:t>
            </a:r>
            <a:r>
              <a:rPr lang="sv-SE" sz="2200" dirty="0">
                <a:solidFill>
                  <a:srgbClr val="B4B4B4"/>
                </a:solidFill>
                <a:highlight>
                  <a:srgbClr val="1E1E1E"/>
                </a:highlight>
                <a:latin typeface="Consolas" panose="020B0609020204030204" pitchFamily="49" charset="0"/>
              </a:rPr>
              <a:t>=</a:t>
            </a:r>
            <a:r>
              <a:rPr lang="sv-SE" sz="2200" dirty="0">
                <a:solidFill>
                  <a:srgbClr val="DCDCDC"/>
                </a:solidFill>
                <a:highlight>
                  <a:srgbClr val="1E1E1E"/>
                </a:highlight>
                <a:latin typeface="Consolas" panose="020B0609020204030204" pitchFamily="49" charset="0"/>
              </a:rPr>
              <a:t> </a:t>
            </a:r>
            <a:r>
              <a:rPr lang="sv-SE" sz="2200" dirty="0" err="1">
                <a:solidFill>
                  <a:srgbClr val="DCDCDC"/>
                </a:solidFill>
                <a:highlight>
                  <a:srgbClr val="1E1E1E"/>
                </a:highlight>
                <a:latin typeface="Consolas" panose="020B0609020204030204" pitchFamily="49" charset="0"/>
              </a:rPr>
              <a:t>cache</a:t>
            </a:r>
            <a:r>
              <a:rPr lang="sv-SE" sz="2200" dirty="0" err="1">
                <a:solidFill>
                  <a:srgbClr val="B4B4B4"/>
                </a:solidFill>
                <a:highlight>
                  <a:srgbClr val="1E1E1E"/>
                </a:highlight>
                <a:latin typeface="Consolas" panose="020B0609020204030204" pitchFamily="49" charset="0"/>
              </a:rPr>
              <a:t>.</a:t>
            </a:r>
            <a:r>
              <a:rPr lang="sv-SE" sz="2200" dirty="0" err="1">
                <a:solidFill>
                  <a:srgbClr val="DCDCDC"/>
                </a:solidFill>
                <a:highlight>
                  <a:srgbClr val="1E1E1E"/>
                </a:highlight>
                <a:latin typeface="Consolas" panose="020B0609020204030204" pitchFamily="49" charset="0"/>
              </a:rPr>
              <a:t>HashGetAll</a:t>
            </a:r>
            <a:r>
              <a:rPr lang="sv-SE" sz="2200" dirty="0">
                <a:solidFill>
                  <a:srgbClr val="DCDCDC"/>
                </a:solidFill>
                <a:highlight>
                  <a:srgbClr val="1E1E1E"/>
                </a:highlight>
                <a:latin typeface="Consolas" panose="020B0609020204030204" pitchFamily="49" charset="0"/>
              </a:rPr>
              <a:t>(</a:t>
            </a:r>
            <a:r>
              <a:rPr lang="sv-SE" sz="2200" dirty="0">
                <a:solidFill>
                  <a:srgbClr val="D69D85"/>
                </a:solidFill>
                <a:highlight>
                  <a:srgbClr val="1E1E1E"/>
                </a:highlight>
                <a:latin typeface="Consolas" panose="020B0609020204030204" pitchFamily="49" charset="0"/>
              </a:rPr>
              <a:t>"agent:47"</a:t>
            </a:r>
            <a:r>
              <a:rPr lang="sv-SE" sz="2200" dirty="0">
                <a:solidFill>
                  <a:srgbClr val="DCDCDC"/>
                </a:solidFill>
                <a:highlight>
                  <a:srgbClr val="1E1E1E"/>
                </a:highlight>
                <a:latin typeface="Consolas" panose="020B0609020204030204" pitchFamily="49" charset="0"/>
              </a:rPr>
              <a:t>);</a:t>
            </a:r>
          </a:p>
          <a:p>
            <a:pPr marL="0" indent="0">
              <a:buNone/>
            </a:pPr>
            <a:endParaRPr lang="sv-SE" sz="2200" dirty="0">
              <a:solidFill>
                <a:srgbClr val="DCDCDC"/>
              </a:solidFill>
              <a:highlight>
                <a:srgbClr val="1E1E1E"/>
              </a:highlight>
              <a:latin typeface="Consolas" panose="020B0609020204030204" pitchFamily="49" charset="0"/>
            </a:endParaRPr>
          </a:p>
          <a:p>
            <a:pPr marL="0" indent="0">
              <a:buNone/>
            </a:pPr>
            <a:r>
              <a:rPr lang="en-US" sz="2200" dirty="0" err="1">
                <a:solidFill>
                  <a:srgbClr val="569CD6"/>
                </a:solidFill>
                <a:highlight>
                  <a:srgbClr val="1E1E1E"/>
                </a:highlight>
                <a:latin typeface="Consolas" panose="020B0609020204030204" pitchFamily="49" charset="0"/>
              </a:rPr>
              <a:t>foreach</a:t>
            </a:r>
            <a:r>
              <a:rPr lang="en-US" sz="2200" dirty="0">
                <a:solidFill>
                  <a:srgbClr val="DCDCDC"/>
                </a:solidFill>
                <a:highlight>
                  <a:srgbClr val="1E1E1E"/>
                </a:highlight>
                <a:latin typeface="Consolas" panose="020B0609020204030204" pitchFamily="49" charset="0"/>
              </a:rPr>
              <a:t> (</a:t>
            </a:r>
            <a:r>
              <a:rPr lang="en-US" sz="2200" dirty="0" err="1">
                <a:solidFill>
                  <a:srgbClr val="569CD6"/>
                </a:solidFill>
                <a:highlight>
                  <a:srgbClr val="1E1E1E"/>
                </a:highlight>
                <a:latin typeface="Consolas" panose="020B0609020204030204" pitchFamily="49" charset="0"/>
              </a:rPr>
              <a:t>var</a:t>
            </a:r>
            <a:r>
              <a:rPr lang="en-US" sz="2200" dirty="0">
                <a:solidFill>
                  <a:srgbClr val="DCDCDC"/>
                </a:solidFill>
                <a:highlight>
                  <a:srgbClr val="1E1E1E"/>
                </a:highlight>
                <a:latin typeface="Consolas" panose="020B0609020204030204" pitchFamily="49" charset="0"/>
              </a:rPr>
              <a:t> entry </a:t>
            </a:r>
            <a:r>
              <a:rPr lang="en-US" sz="2200" dirty="0">
                <a:solidFill>
                  <a:srgbClr val="569CD6"/>
                </a:solidFill>
                <a:highlight>
                  <a:srgbClr val="1E1E1E"/>
                </a:highlight>
                <a:latin typeface="Consolas" panose="020B0609020204030204" pitchFamily="49" charset="0"/>
              </a:rPr>
              <a:t>in</a:t>
            </a:r>
            <a:r>
              <a:rPr lang="en-US" sz="2200" dirty="0">
                <a:solidFill>
                  <a:srgbClr val="DCDCDC"/>
                </a:solidFill>
                <a:highlight>
                  <a:srgbClr val="1E1E1E"/>
                </a:highlight>
                <a:latin typeface="Consolas" panose="020B0609020204030204" pitchFamily="49" charset="0"/>
              </a:rPr>
              <a:t> entries)</a:t>
            </a:r>
          </a:p>
          <a:p>
            <a:pPr marL="0" indent="0">
              <a:buNone/>
            </a:pPr>
            <a:r>
              <a:rPr lang="sv-SE" sz="2200" dirty="0">
                <a:solidFill>
                  <a:srgbClr val="DCDCDC"/>
                </a:solidFill>
                <a:highlight>
                  <a:srgbClr val="1E1E1E"/>
                </a:highlight>
                <a:latin typeface="Consolas" panose="020B0609020204030204" pitchFamily="49" charset="0"/>
              </a:rPr>
              <a:t>{</a:t>
            </a:r>
          </a:p>
          <a:p>
            <a:pPr marL="0" indent="0">
              <a:buNone/>
            </a:pPr>
            <a:r>
              <a:rPr lang="sv-SE" sz="2200" dirty="0">
                <a:solidFill>
                  <a:srgbClr val="DCDCDC"/>
                </a:solidFill>
                <a:highlight>
                  <a:srgbClr val="1E1E1E"/>
                </a:highlight>
                <a:latin typeface="Consolas" panose="020B0609020204030204" pitchFamily="49" charset="0"/>
              </a:rPr>
              <a:t>    </a:t>
            </a:r>
            <a:r>
              <a:rPr lang="sv-SE" sz="2200" dirty="0" err="1">
                <a:solidFill>
                  <a:srgbClr val="4EC9B0"/>
                </a:solidFill>
                <a:highlight>
                  <a:srgbClr val="1E1E1E"/>
                </a:highlight>
                <a:latin typeface="Consolas" panose="020B0609020204030204" pitchFamily="49" charset="0"/>
              </a:rPr>
              <a:t>Console</a:t>
            </a:r>
            <a:r>
              <a:rPr lang="sv-SE" sz="2200" dirty="0" err="1">
                <a:solidFill>
                  <a:srgbClr val="B4B4B4"/>
                </a:solidFill>
                <a:highlight>
                  <a:srgbClr val="1E1E1E"/>
                </a:highlight>
                <a:latin typeface="Consolas" panose="020B0609020204030204" pitchFamily="49" charset="0"/>
              </a:rPr>
              <a:t>.</a:t>
            </a:r>
            <a:r>
              <a:rPr lang="sv-SE" sz="2200" dirty="0" err="1">
                <a:solidFill>
                  <a:srgbClr val="DCDCDC"/>
                </a:solidFill>
                <a:highlight>
                  <a:srgbClr val="1E1E1E"/>
                </a:highlight>
                <a:latin typeface="Consolas" panose="020B0609020204030204" pitchFamily="49" charset="0"/>
              </a:rPr>
              <a:t>WriteLine</a:t>
            </a:r>
            <a:r>
              <a:rPr lang="sv-SE" sz="2200" dirty="0">
                <a:solidFill>
                  <a:srgbClr val="DCDCDC"/>
                </a:solidFill>
                <a:highlight>
                  <a:srgbClr val="1E1E1E"/>
                </a:highlight>
                <a:latin typeface="Consolas" panose="020B0609020204030204" pitchFamily="49" charset="0"/>
              </a:rPr>
              <a:t>(</a:t>
            </a:r>
            <a:r>
              <a:rPr lang="sv-SE" sz="2200" dirty="0">
                <a:solidFill>
                  <a:srgbClr val="D69D85"/>
                </a:solidFill>
                <a:highlight>
                  <a:srgbClr val="1E1E1E"/>
                </a:highlight>
                <a:latin typeface="Consolas" panose="020B0609020204030204" pitchFamily="49" charset="0"/>
              </a:rPr>
              <a:t>"{0}: {1}"</a:t>
            </a:r>
            <a:r>
              <a:rPr lang="sv-SE" sz="2200" dirty="0">
                <a:solidFill>
                  <a:srgbClr val="DCDCDC"/>
                </a:solidFill>
                <a:highlight>
                  <a:srgbClr val="1E1E1E"/>
                </a:highlight>
                <a:latin typeface="Consolas" panose="020B0609020204030204" pitchFamily="49" charset="0"/>
              </a:rPr>
              <a:t>, </a:t>
            </a:r>
            <a:r>
              <a:rPr lang="sv-SE" sz="2200" dirty="0" err="1">
                <a:solidFill>
                  <a:srgbClr val="DCDCDC"/>
                </a:solidFill>
                <a:highlight>
                  <a:srgbClr val="1E1E1E"/>
                </a:highlight>
                <a:latin typeface="Consolas" panose="020B0609020204030204" pitchFamily="49" charset="0"/>
              </a:rPr>
              <a:t>entry</a:t>
            </a:r>
            <a:r>
              <a:rPr lang="sv-SE" sz="2200" dirty="0" err="1">
                <a:solidFill>
                  <a:srgbClr val="B4B4B4"/>
                </a:solidFill>
                <a:highlight>
                  <a:srgbClr val="1E1E1E"/>
                </a:highlight>
                <a:latin typeface="Consolas" panose="020B0609020204030204" pitchFamily="49" charset="0"/>
              </a:rPr>
              <a:t>.</a:t>
            </a:r>
            <a:r>
              <a:rPr lang="sv-SE" sz="2200" dirty="0" err="1">
                <a:solidFill>
                  <a:srgbClr val="DCDCDC"/>
                </a:solidFill>
                <a:highlight>
                  <a:srgbClr val="1E1E1E"/>
                </a:highlight>
                <a:latin typeface="Consolas" panose="020B0609020204030204" pitchFamily="49" charset="0"/>
              </a:rPr>
              <a:t>Name</a:t>
            </a:r>
            <a:r>
              <a:rPr lang="sv-SE" sz="2200" dirty="0">
                <a:solidFill>
                  <a:srgbClr val="DCDCDC"/>
                </a:solidFill>
                <a:highlight>
                  <a:srgbClr val="1E1E1E"/>
                </a:highlight>
                <a:latin typeface="Consolas" panose="020B0609020204030204" pitchFamily="49" charset="0"/>
              </a:rPr>
              <a:t>, </a:t>
            </a:r>
            <a:r>
              <a:rPr lang="sv-SE" sz="2200" dirty="0" err="1">
                <a:solidFill>
                  <a:srgbClr val="DCDCDC"/>
                </a:solidFill>
                <a:highlight>
                  <a:srgbClr val="1E1E1E"/>
                </a:highlight>
                <a:latin typeface="Consolas" panose="020B0609020204030204" pitchFamily="49" charset="0"/>
              </a:rPr>
              <a:t>entry</a:t>
            </a:r>
            <a:r>
              <a:rPr lang="sv-SE" sz="2200" dirty="0" err="1">
                <a:solidFill>
                  <a:srgbClr val="B4B4B4"/>
                </a:solidFill>
                <a:highlight>
                  <a:srgbClr val="1E1E1E"/>
                </a:highlight>
                <a:latin typeface="Consolas" panose="020B0609020204030204" pitchFamily="49" charset="0"/>
              </a:rPr>
              <a:t>.</a:t>
            </a:r>
            <a:r>
              <a:rPr lang="sv-SE" sz="2200" dirty="0" err="1">
                <a:solidFill>
                  <a:srgbClr val="DCDCDC"/>
                </a:solidFill>
                <a:highlight>
                  <a:srgbClr val="1E1E1E"/>
                </a:highlight>
                <a:latin typeface="Consolas" panose="020B0609020204030204" pitchFamily="49" charset="0"/>
              </a:rPr>
              <a:t>Value</a:t>
            </a:r>
            <a:r>
              <a:rPr lang="sv-SE" sz="2200" dirty="0">
                <a:solidFill>
                  <a:srgbClr val="DCDCDC"/>
                </a:solidFill>
                <a:highlight>
                  <a:srgbClr val="1E1E1E"/>
                </a:highlight>
                <a:latin typeface="Consolas" panose="020B0609020204030204" pitchFamily="49" charset="0"/>
              </a:rPr>
              <a:t>);</a:t>
            </a:r>
          </a:p>
          <a:p>
            <a:pPr marL="0" indent="0">
              <a:buNone/>
            </a:pPr>
            <a:r>
              <a:rPr lang="sv-SE" sz="2200" dirty="0" smtClean="0">
                <a:solidFill>
                  <a:srgbClr val="DCDCDC"/>
                </a:solidFill>
                <a:highlight>
                  <a:srgbClr val="1E1E1E"/>
                </a:highlight>
                <a:latin typeface="Consolas" panose="020B0609020204030204" pitchFamily="49" charset="0"/>
              </a:rPr>
              <a:t>}</a:t>
            </a:r>
            <a:endParaRPr lang="sv-SE"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4587698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from Node.js</a:t>
            </a:r>
            <a:endParaRPr lang="sv-SE" dirty="0"/>
          </a:p>
        </p:txBody>
      </p:sp>
      <p:sp>
        <p:nvSpPr>
          <p:cNvPr id="3" name="Content Placeholder 2"/>
          <p:cNvSpPr>
            <a:spLocks noGrp="1"/>
          </p:cNvSpPr>
          <p:nvPr>
            <p:ph idx="1"/>
          </p:nvPr>
        </p:nvSpPr>
        <p:spPr/>
        <p:txBody>
          <a:bodyPr>
            <a:normAutofit fontScale="85000" lnSpcReduction="20000"/>
          </a:bodyPr>
          <a:lstStyle/>
          <a:p>
            <a:r>
              <a:rPr lang="en-US" dirty="0"/>
              <a:t>Several </a:t>
            </a:r>
            <a:r>
              <a:rPr lang="en-US" dirty="0" smtClean="0"/>
              <a:t>Node.js packages available</a:t>
            </a:r>
            <a:r>
              <a:rPr lang="en-US" dirty="0"/>
              <a:t>, pick your favorite</a:t>
            </a:r>
          </a:p>
          <a:p>
            <a:r>
              <a:rPr lang="en-US" dirty="0"/>
              <a:t>This sample uses </a:t>
            </a:r>
            <a:r>
              <a:rPr lang="sv-SE" dirty="0" err="1" smtClean="0"/>
              <a:t>module</a:t>
            </a:r>
            <a:r>
              <a:rPr lang="sv-SE" dirty="0" smtClean="0"/>
              <a:t> ’</a:t>
            </a:r>
            <a:r>
              <a:rPr lang="sv-SE" dirty="0" err="1" smtClean="0"/>
              <a:t>redis</a:t>
            </a:r>
            <a:r>
              <a:rPr lang="sv-SE" dirty="0" smtClean="0"/>
              <a:t>’</a:t>
            </a:r>
            <a:endParaRPr lang="sv-SE" dirty="0"/>
          </a:p>
          <a:p>
            <a:pPr lvl="1"/>
            <a:r>
              <a:rPr lang="sv-SE" dirty="0" smtClean="0">
                <a:latin typeface="Consolas" panose="020B0609020204030204" pitchFamily="49" charset="0"/>
                <a:cs typeface="Consolas" panose="020B0609020204030204" pitchFamily="49" charset="0"/>
              </a:rPr>
              <a:t>npm install --save </a:t>
            </a:r>
            <a:r>
              <a:rPr lang="sv-SE" dirty="0" err="1" smtClean="0">
                <a:latin typeface="Consolas" panose="020B0609020204030204" pitchFamily="49" charset="0"/>
                <a:cs typeface="Consolas" panose="020B0609020204030204" pitchFamily="49" charset="0"/>
              </a:rPr>
              <a:t>redis</a:t>
            </a:r>
            <a:endParaRPr lang="sv-SE" dirty="0" smtClean="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sv-SE" sz="1800" dirty="0">
                <a:latin typeface="Consolas" panose="020B0609020204030204" pitchFamily="49" charset="0"/>
                <a:cs typeface="Consolas" panose="020B0609020204030204" pitchFamily="49" charset="0"/>
              </a:rPr>
              <a:t>var </a:t>
            </a:r>
            <a:r>
              <a:rPr lang="sv-SE" sz="1800" dirty="0" err="1">
                <a:latin typeface="Consolas" panose="020B0609020204030204" pitchFamily="49" charset="0"/>
                <a:cs typeface="Consolas" panose="020B0609020204030204" pitchFamily="49" charset="0"/>
              </a:rPr>
              <a:t>redis</a:t>
            </a:r>
            <a:r>
              <a:rPr lang="sv-SE" sz="1800" dirty="0">
                <a:latin typeface="Consolas" panose="020B0609020204030204" pitchFamily="49" charset="0"/>
                <a:cs typeface="Consolas" panose="020B0609020204030204" pitchFamily="49" charset="0"/>
              </a:rPr>
              <a:t> = </a:t>
            </a:r>
            <a:r>
              <a:rPr lang="sv-SE" sz="1800" dirty="0" err="1">
                <a:latin typeface="Consolas" panose="020B0609020204030204" pitchFamily="49" charset="0"/>
                <a:cs typeface="Consolas" panose="020B0609020204030204" pitchFamily="49" charset="0"/>
              </a:rPr>
              <a:t>require</a:t>
            </a:r>
            <a:r>
              <a:rPr lang="sv-SE" sz="1800" dirty="0">
                <a:latin typeface="Consolas" panose="020B0609020204030204" pitchFamily="49" charset="0"/>
                <a:cs typeface="Consolas" panose="020B0609020204030204" pitchFamily="49" charset="0"/>
              </a:rPr>
              <a:t>("</a:t>
            </a:r>
            <a:r>
              <a:rPr lang="sv-SE" sz="1800" dirty="0" err="1">
                <a:latin typeface="Consolas" panose="020B0609020204030204" pitchFamily="49" charset="0"/>
                <a:cs typeface="Consolas" panose="020B0609020204030204" pitchFamily="49" charset="0"/>
              </a:rPr>
              <a:t>redis</a:t>
            </a:r>
            <a:r>
              <a:rPr lang="sv-SE" sz="1800" dirty="0">
                <a:latin typeface="Consolas" panose="020B0609020204030204" pitchFamily="49" charset="0"/>
                <a:cs typeface="Consolas" panose="020B0609020204030204" pitchFamily="49" charset="0"/>
              </a:rPr>
              <a:t>"),</a:t>
            </a:r>
          </a:p>
          <a:p>
            <a:pPr marL="0" indent="0">
              <a:buNone/>
            </a:pPr>
            <a:r>
              <a:rPr lang="sv-SE" sz="1800" dirty="0">
                <a:latin typeface="Consolas" panose="020B0609020204030204" pitchFamily="49" charset="0"/>
                <a:cs typeface="Consolas" panose="020B0609020204030204" pitchFamily="49" charset="0"/>
              </a:rPr>
              <a:t>	</a:t>
            </a:r>
            <a:r>
              <a:rPr lang="sv-SE" sz="1800" dirty="0" err="1">
                <a:latin typeface="Consolas" panose="020B0609020204030204" pitchFamily="49" charset="0"/>
                <a:cs typeface="Consolas" panose="020B0609020204030204" pitchFamily="49" charset="0"/>
              </a:rPr>
              <a:t>client</a:t>
            </a:r>
            <a:r>
              <a:rPr lang="sv-SE" sz="1800" dirty="0">
                <a:latin typeface="Consolas" panose="020B0609020204030204" pitchFamily="49" charset="0"/>
                <a:cs typeface="Consolas" panose="020B0609020204030204" pitchFamily="49" charset="0"/>
              </a:rPr>
              <a:t> = </a:t>
            </a:r>
            <a:r>
              <a:rPr lang="sv-SE" sz="1800" dirty="0" err="1">
                <a:latin typeface="Consolas" panose="020B0609020204030204" pitchFamily="49" charset="0"/>
                <a:cs typeface="Consolas" panose="020B0609020204030204" pitchFamily="49" charset="0"/>
              </a:rPr>
              <a:t>redis.createClient</a:t>
            </a:r>
            <a:r>
              <a:rPr lang="sv-SE" sz="1800" dirty="0">
                <a:latin typeface="Consolas" panose="020B0609020204030204" pitchFamily="49" charset="0"/>
                <a:cs typeface="Consolas" panose="020B0609020204030204" pitchFamily="49" charset="0"/>
              </a:rPr>
              <a:t>(6379, 'krist00fer.redis.cache.windows.net', { </a:t>
            </a:r>
          </a:p>
          <a:p>
            <a:pPr marL="0" indent="0">
              <a:buNone/>
            </a:pPr>
            <a:r>
              <a:rPr lang="sv-SE" sz="1800" dirty="0">
                <a:latin typeface="Consolas" panose="020B0609020204030204" pitchFamily="49" charset="0"/>
                <a:cs typeface="Consolas" panose="020B0609020204030204" pitchFamily="49" charset="0"/>
              </a:rPr>
              <a:t>		</a:t>
            </a:r>
            <a:r>
              <a:rPr lang="sv-SE" sz="1800" dirty="0" err="1">
                <a:latin typeface="Consolas" panose="020B0609020204030204" pitchFamily="49" charset="0"/>
                <a:cs typeface="Consolas" panose="020B0609020204030204" pitchFamily="49" charset="0"/>
              </a:rPr>
              <a:t>auth_pass</a:t>
            </a:r>
            <a:r>
              <a:rPr lang="sv-SE" sz="1800" dirty="0">
                <a:latin typeface="Consolas" panose="020B0609020204030204" pitchFamily="49" charset="0"/>
                <a:cs typeface="Consolas" panose="020B0609020204030204" pitchFamily="49" charset="0"/>
              </a:rPr>
              <a:t>: 'CMwYYbUF7e2ZyYZcXK0JR65XRrqBpCzbDrNwi1bHH5k='</a:t>
            </a:r>
          </a:p>
          <a:p>
            <a:pPr marL="0" indent="0">
              <a:buNone/>
            </a:pPr>
            <a:r>
              <a:rPr lang="sv-SE" sz="1800" dirty="0">
                <a:latin typeface="Consolas" panose="020B0609020204030204" pitchFamily="49" charset="0"/>
                <a:cs typeface="Consolas" panose="020B0609020204030204" pitchFamily="49" charset="0"/>
              </a:rPr>
              <a:t>	});</a:t>
            </a:r>
          </a:p>
          <a:p>
            <a:pPr marL="0" indent="0">
              <a:buNone/>
            </a:pPr>
            <a:endParaRPr lang="sv-SE" sz="1800" dirty="0">
              <a:latin typeface="Consolas" panose="020B0609020204030204" pitchFamily="49" charset="0"/>
              <a:cs typeface="Consolas" panose="020B0609020204030204" pitchFamily="49" charset="0"/>
            </a:endParaRPr>
          </a:p>
          <a:p>
            <a:pPr marL="0" indent="0">
              <a:buNone/>
            </a:pPr>
            <a:r>
              <a:rPr lang="sv-SE" sz="1800" dirty="0" err="1">
                <a:latin typeface="Consolas" panose="020B0609020204030204" pitchFamily="49" charset="0"/>
                <a:cs typeface="Consolas" panose="020B0609020204030204" pitchFamily="49" charset="0"/>
              </a:rPr>
              <a:t>client.on</a:t>
            </a:r>
            <a:r>
              <a:rPr lang="sv-SE" sz="1800" dirty="0">
                <a:latin typeface="Consolas" panose="020B0609020204030204" pitchFamily="49" charset="0"/>
                <a:cs typeface="Consolas" panose="020B0609020204030204" pitchFamily="49" charset="0"/>
              </a:rPr>
              <a:t>("</a:t>
            </a:r>
            <a:r>
              <a:rPr lang="sv-SE" sz="1800" dirty="0" err="1">
                <a:latin typeface="Consolas" panose="020B0609020204030204" pitchFamily="49" charset="0"/>
                <a:cs typeface="Consolas" panose="020B0609020204030204" pitchFamily="49" charset="0"/>
              </a:rPr>
              <a:t>error</a:t>
            </a:r>
            <a:r>
              <a:rPr lang="sv-SE" sz="1800" dirty="0">
                <a:latin typeface="Consolas" panose="020B0609020204030204" pitchFamily="49" charset="0"/>
                <a:cs typeface="Consolas" panose="020B0609020204030204" pitchFamily="49" charset="0"/>
              </a:rPr>
              <a:t>", </a:t>
            </a:r>
            <a:r>
              <a:rPr lang="sv-SE" sz="1800" dirty="0" err="1">
                <a:latin typeface="Consolas" panose="020B0609020204030204" pitchFamily="49" charset="0"/>
                <a:cs typeface="Consolas" panose="020B0609020204030204" pitchFamily="49" charset="0"/>
              </a:rPr>
              <a:t>function</a:t>
            </a:r>
            <a:r>
              <a:rPr lang="sv-SE" sz="1800" dirty="0">
                <a:latin typeface="Consolas" panose="020B0609020204030204" pitchFamily="49" charset="0"/>
                <a:cs typeface="Consolas" panose="020B0609020204030204" pitchFamily="49" charset="0"/>
              </a:rPr>
              <a:t> (</a:t>
            </a:r>
            <a:r>
              <a:rPr lang="sv-SE" sz="1800" dirty="0" err="1">
                <a:latin typeface="Consolas" panose="020B0609020204030204" pitchFamily="49" charset="0"/>
                <a:cs typeface="Consolas" panose="020B0609020204030204" pitchFamily="49" charset="0"/>
              </a:rPr>
              <a:t>err</a:t>
            </a:r>
            <a:r>
              <a:rPr lang="sv-SE" sz="1800" dirty="0">
                <a:latin typeface="Consolas" panose="020B0609020204030204" pitchFamily="49" charset="0"/>
                <a:cs typeface="Consolas" panose="020B0609020204030204" pitchFamily="49" charset="0"/>
              </a:rPr>
              <a:t>) {</a:t>
            </a:r>
          </a:p>
          <a:p>
            <a:pPr marL="0" indent="0">
              <a:buNone/>
            </a:pPr>
            <a:r>
              <a:rPr lang="sv-SE" sz="1800" dirty="0">
                <a:latin typeface="Consolas" panose="020B0609020204030204" pitchFamily="49" charset="0"/>
                <a:cs typeface="Consolas" panose="020B0609020204030204" pitchFamily="49" charset="0"/>
              </a:rPr>
              <a:t>	console.log("</a:t>
            </a:r>
            <a:r>
              <a:rPr lang="sv-SE" sz="1800" dirty="0" err="1">
                <a:latin typeface="Consolas" panose="020B0609020204030204" pitchFamily="49" charset="0"/>
                <a:cs typeface="Consolas" panose="020B0609020204030204" pitchFamily="49" charset="0"/>
              </a:rPr>
              <a:t>Error</a:t>
            </a:r>
            <a:r>
              <a:rPr lang="sv-SE" sz="1800" dirty="0">
                <a:latin typeface="Consolas" panose="020B0609020204030204" pitchFamily="49" charset="0"/>
                <a:cs typeface="Consolas" panose="020B0609020204030204" pitchFamily="49" charset="0"/>
              </a:rPr>
              <a:t>:", </a:t>
            </a:r>
            <a:r>
              <a:rPr lang="sv-SE" sz="1800" dirty="0" err="1">
                <a:latin typeface="Consolas" panose="020B0609020204030204" pitchFamily="49" charset="0"/>
                <a:cs typeface="Consolas" panose="020B0609020204030204" pitchFamily="49" charset="0"/>
              </a:rPr>
              <a:t>err</a:t>
            </a:r>
            <a:r>
              <a:rPr lang="sv-SE" sz="1800" dirty="0">
                <a:latin typeface="Consolas" panose="020B0609020204030204" pitchFamily="49" charset="0"/>
                <a:cs typeface="Consolas" panose="020B0609020204030204" pitchFamily="49" charset="0"/>
              </a:rPr>
              <a:t>);</a:t>
            </a:r>
          </a:p>
          <a:p>
            <a:pPr marL="0" indent="0">
              <a:buNone/>
            </a:pPr>
            <a:r>
              <a:rPr lang="sv-SE" sz="1800" dirty="0">
                <a:latin typeface="Consolas" panose="020B0609020204030204" pitchFamily="49" charset="0"/>
                <a:cs typeface="Consolas" panose="020B0609020204030204" pitchFamily="49" charset="0"/>
              </a:rPr>
              <a:t>});</a:t>
            </a:r>
          </a:p>
          <a:p>
            <a:pPr marL="0" indent="0">
              <a:buNone/>
            </a:pPr>
            <a:endParaRPr lang="sv-SE" sz="1800" dirty="0">
              <a:latin typeface="Consolas" panose="020B0609020204030204" pitchFamily="49" charset="0"/>
              <a:cs typeface="Consolas" panose="020B0609020204030204" pitchFamily="49" charset="0"/>
            </a:endParaRPr>
          </a:p>
          <a:p>
            <a:pPr marL="0" indent="0">
              <a:buNone/>
            </a:pPr>
            <a:r>
              <a:rPr lang="sv-SE" sz="1800" dirty="0" err="1">
                <a:latin typeface="Consolas" panose="020B0609020204030204" pitchFamily="49" charset="0"/>
                <a:cs typeface="Consolas" panose="020B0609020204030204" pitchFamily="49" charset="0"/>
              </a:rPr>
              <a:t>client.set</a:t>
            </a:r>
            <a:r>
              <a:rPr lang="sv-SE" sz="1800" dirty="0">
                <a:latin typeface="Consolas" panose="020B0609020204030204" pitchFamily="49" charset="0"/>
                <a:cs typeface="Consolas" panose="020B0609020204030204" pitchFamily="49" charset="0"/>
              </a:rPr>
              <a:t>("</a:t>
            </a:r>
            <a:r>
              <a:rPr lang="sv-SE" sz="1800" dirty="0" err="1">
                <a:latin typeface="Consolas" panose="020B0609020204030204" pitchFamily="49" charset="0"/>
                <a:cs typeface="Consolas" panose="020B0609020204030204" pitchFamily="49" charset="0"/>
              </a:rPr>
              <a:t>barcode</a:t>
            </a:r>
            <a:r>
              <a:rPr lang="sv-SE" sz="1800" dirty="0">
                <a:latin typeface="Consolas" panose="020B0609020204030204" pitchFamily="49" charset="0"/>
                <a:cs typeface="Consolas" panose="020B0609020204030204" pitchFamily="49" charset="0"/>
              </a:rPr>
              <a:t>", "640509 - 040147", </a:t>
            </a:r>
            <a:r>
              <a:rPr lang="sv-SE" sz="1800" dirty="0" err="1">
                <a:latin typeface="Consolas" panose="020B0609020204030204" pitchFamily="49" charset="0"/>
                <a:cs typeface="Consolas" panose="020B0609020204030204" pitchFamily="49" charset="0"/>
              </a:rPr>
              <a:t>redis.print</a:t>
            </a:r>
            <a:r>
              <a:rPr lang="sv-SE" sz="1800" dirty="0">
                <a:latin typeface="Consolas" panose="020B0609020204030204" pitchFamily="49" charset="0"/>
                <a:cs typeface="Consolas" panose="020B0609020204030204" pitchFamily="49" charset="0"/>
              </a:rPr>
              <a:t>);</a:t>
            </a:r>
            <a:endParaRPr lang="sv-SE" dirty="0">
              <a:latin typeface="Consolas" panose="020B0609020204030204" pitchFamily="49" charset="0"/>
              <a:cs typeface="Consolas" panose="020B0609020204030204" pitchFamily="49" charset="0"/>
            </a:endParaRPr>
          </a:p>
          <a:p>
            <a:endParaRPr lang="sv-SE" dirty="0"/>
          </a:p>
        </p:txBody>
      </p:sp>
    </p:spTree>
    <p:extLst>
      <p:ext uri="{BB962C8B-B14F-4D97-AF65-F5344CB8AC3E}">
        <p14:creationId xmlns:p14="http://schemas.microsoft.com/office/powerpoint/2010/main" val="316988135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sv-SE" dirty="0"/>
          </a:p>
        </p:txBody>
      </p:sp>
      <p:sp>
        <p:nvSpPr>
          <p:cNvPr id="3" name="Text Placeholder 2"/>
          <p:cNvSpPr>
            <a:spLocks noGrp="1"/>
          </p:cNvSpPr>
          <p:nvPr>
            <p:ph type="body" idx="1"/>
          </p:nvPr>
        </p:nvSpPr>
        <p:spPr/>
        <p:txBody>
          <a:bodyPr/>
          <a:lstStyle/>
          <a:p>
            <a:r>
              <a:rPr lang="en-US" dirty="0" smtClean="0"/>
              <a:t>Connect using C# and Node.js</a:t>
            </a:r>
            <a:endParaRPr lang="sv-SE" dirty="0"/>
          </a:p>
        </p:txBody>
      </p:sp>
    </p:spTree>
    <p:extLst>
      <p:ext uri="{BB962C8B-B14F-4D97-AF65-F5344CB8AC3E}">
        <p14:creationId xmlns:p14="http://schemas.microsoft.com/office/powerpoint/2010/main" val="137720414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“Things” that uses </a:t>
            </a:r>
            <a:r>
              <a:rPr lang="en-US" dirty="0" err="1" smtClean="0"/>
              <a:t>Redis</a:t>
            </a:r>
            <a:r>
              <a:rPr lang="en-US" dirty="0" smtClean="0"/>
              <a:t> automagically</a:t>
            </a:r>
            <a:endParaRPr lang="sv-SE" dirty="0"/>
          </a:p>
        </p:txBody>
      </p:sp>
      <p:sp>
        <p:nvSpPr>
          <p:cNvPr id="5" name="Content Placeholder 4"/>
          <p:cNvSpPr>
            <a:spLocks noGrp="1"/>
          </p:cNvSpPr>
          <p:nvPr>
            <p:ph idx="1"/>
          </p:nvPr>
        </p:nvSpPr>
        <p:spPr/>
        <p:txBody>
          <a:bodyPr>
            <a:normAutofit fontScale="85000" lnSpcReduction="20000"/>
          </a:bodyPr>
          <a:lstStyle/>
          <a:p>
            <a:r>
              <a:rPr lang="en-US" dirty="0" smtClean="0"/>
              <a:t>ASP.NET Session State</a:t>
            </a:r>
          </a:p>
          <a:p>
            <a:pPr lvl="1"/>
            <a:r>
              <a:rPr lang="en-US" dirty="0" smtClean="0"/>
              <a:t>install-package </a:t>
            </a:r>
            <a:r>
              <a:rPr lang="en-US" dirty="0" err="1" smtClean="0"/>
              <a:t>Microsoft.Web.RedisSessionStateProvider</a:t>
            </a:r>
            <a:endParaRPr lang="en-US" dirty="0" smtClean="0"/>
          </a:p>
          <a:p>
            <a:pPr lvl="1"/>
            <a:r>
              <a:rPr lang="en-US" dirty="0">
                <a:hlinkClick r:id="rId2"/>
              </a:rPr>
              <a:t>http://</a:t>
            </a:r>
            <a:r>
              <a:rPr lang="en-US" dirty="0" smtClean="0">
                <a:hlinkClick r:id="rId2"/>
              </a:rPr>
              <a:t>blogs.msdn.com/b/webdev/archive/2014/05/12/announcing-asp-net-session-state-provider-for-redis-preview-release.aspx</a:t>
            </a:r>
            <a:r>
              <a:rPr lang="en-US" dirty="0" smtClean="0"/>
              <a:t> </a:t>
            </a:r>
          </a:p>
          <a:p>
            <a:r>
              <a:rPr lang="en-US" dirty="0" smtClean="0"/>
              <a:t>ASP.NET Output Cache</a:t>
            </a:r>
          </a:p>
          <a:p>
            <a:pPr lvl="1"/>
            <a:r>
              <a:rPr lang="en-US" dirty="0">
                <a:hlinkClick r:id="rId3"/>
              </a:rPr>
              <a:t>http://</a:t>
            </a:r>
            <a:r>
              <a:rPr lang="en-US" dirty="0" smtClean="0">
                <a:hlinkClick r:id="rId3"/>
              </a:rPr>
              <a:t>msdn.microsoft.com/en-us/library/azure/dn798898.aspx</a:t>
            </a:r>
            <a:r>
              <a:rPr lang="en-US" dirty="0" smtClean="0"/>
              <a:t> </a:t>
            </a:r>
          </a:p>
          <a:p>
            <a:r>
              <a:rPr lang="en-US" dirty="0" smtClean="0"/>
              <a:t>Socket.io with package socket.io-</a:t>
            </a:r>
            <a:r>
              <a:rPr lang="en-US" dirty="0" err="1" smtClean="0"/>
              <a:t>redis</a:t>
            </a:r>
            <a:endParaRPr lang="en-US" dirty="0" smtClean="0"/>
          </a:p>
          <a:p>
            <a:pPr lvl="1"/>
            <a:r>
              <a:rPr lang="en-US" dirty="0" smtClean="0"/>
              <a:t>npm install --save socket.io-</a:t>
            </a:r>
            <a:r>
              <a:rPr lang="en-US" dirty="0" err="1" smtClean="0"/>
              <a:t>redis</a:t>
            </a:r>
            <a:endParaRPr lang="en-US" dirty="0" smtClean="0"/>
          </a:p>
          <a:p>
            <a:pPr lvl="1"/>
            <a:r>
              <a:rPr lang="en-US" dirty="0">
                <a:hlinkClick r:id="rId4"/>
              </a:rPr>
              <a:t>http://azure.microsoft.com/da-dk/documentation/articles/web-sites-nodejs-chat-app-socketio</a:t>
            </a:r>
            <a:r>
              <a:rPr lang="en-US" dirty="0" smtClean="0">
                <a:hlinkClick r:id="rId4"/>
              </a:rPr>
              <a:t>/</a:t>
            </a:r>
            <a:r>
              <a:rPr lang="en-US" dirty="0" smtClean="0"/>
              <a:t> </a:t>
            </a:r>
          </a:p>
          <a:p>
            <a:r>
              <a:rPr lang="en-US" dirty="0" err="1" smtClean="0"/>
              <a:t>SignalR</a:t>
            </a:r>
            <a:endParaRPr lang="en-US" dirty="0" smtClean="0"/>
          </a:p>
          <a:p>
            <a:pPr lvl="1"/>
            <a:r>
              <a:rPr lang="en-US" dirty="0" smtClean="0"/>
              <a:t>install-package </a:t>
            </a:r>
            <a:r>
              <a:rPr lang="en-US" dirty="0" err="1" smtClean="0"/>
              <a:t>Microsoft.AspNet.SignalR.Redis</a:t>
            </a:r>
            <a:endParaRPr lang="en-US" dirty="0"/>
          </a:p>
          <a:p>
            <a:pPr lvl="1"/>
            <a:r>
              <a:rPr lang="sv-SE" dirty="0">
                <a:hlinkClick r:id="rId5"/>
              </a:rPr>
              <a:t>http://</a:t>
            </a:r>
            <a:r>
              <a:rPr lang="sv-SE" dirty="0" smtClean="0">
                <a:hlinkClick r:id="rId5"/>
              </a:rPr>
              <a:t>www.asp.net/signalr/overview/performance/scaleout-with-redis</a:t>
            </a:r>
            <a:r>
              <a:rPr lang="sv-SE" dirty="0" smtClean="0"/>
              <a:t> </a:t>
            </a:r>
          </a:p>
          <a:p>
            <a:r>
              <a:rPr lang="en-US" dirty="0" smtClean="0"/>
              <a:t>…</a:t>
            </a:r>
            <a:endParaRPr lang="sv-SE" dirty="0"/>
          </a:p>
        </p:txBody>
      </p:sp>
    </p:spTree>
    <p:extLst>
      <p:ext uri="{BB962C8B-B14F-4D97-AF65-F5344CB8AC3E}">
        <p14:creationId xmlns:p14="http://schemas.microsoft.com/office/powerpoint/2010/main" val="281759770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sv-SE" dirty="0"/>
          </a:p>
        </p:txBody>
      </p:sp>
      <p:sp>
        <p:nvSpPr>
          <p:cNvPr id="5" name="Text Placeholder 4"/>
          <p:cNvSpPr>
            <a:spLocks noGrp="1"/>
          </p:cNvSpPr>
          <p:nvPr>
            <p:ph type="body" idx="1"/>
          </p:nvPr>
        </p:nvSpPr>
        <p:spPr/>
        <p:txBody>
          <a:bodyPr/>
          <a:lstStyle/>
          <a:p>
            <a:r>
              <a:rPr lang="en-US" dirty="0" smtClean="0"/>
              <a:t>Socket.io scaled out with Azure </a:t>
            </a:r>
            <a:r>
              <a:rPr lang="en-US" dirty="0" err="1" smtClean="0"/>
              <a:t>Redis</a:t>
            </a:r>
            <a:endParaRPr lang="sv-SE" dirty="0"/>
          </a:p>
        </p:txBody>
      </p:sp>
    </p:spTree>
    <p:extLst>
      <p:ext uri="{BB962C8B-B14F-4D97-AF65-F5344CB8AC3E}">
        <p14:creationId xmlns:p14="http://schemas.microsoft.com/office/powerpoint/2010/main" val="14064417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t>
            </a:r>
            <a:r>
              <a:rPr lang="en-US" dirty="0" err="1" smtClean="0"/>
              <a:t>Redis</a:t>
            </a:r>
            <a:r>
              <a:rPr lang="en-US" dirty="0" smtClean="0"/>
              <a:t> Cache?</a:t>
            </a:r>
            <a:endParaRPr lang="sv-SE" dirty="0"/>
          </a:p>
        </p:txBody>
      </p:sp>
      <p:sp>
        <p:nvSpPr>
          <p:cNvPr id="5" name="Text Placeholder 4"/>
          <p:cNvSpPr>
            <a:spLocks noGrp="1"/>
          </p:cNvSpPr>
          <p:nvPr>
            <p:ph type="body" idx="1"/>
          </p:nvPr>
        </p:nvSpPr>
        <p:spPr/>
        <p:txBody>
          <a:bodyPr/>
          <a:lstStyle/>
          <a:p>
            <a:r>
              <a:rPr lang="en-US" dirty="0" smtClean="0"/>
              <a:t>“</a:t>
            </a:r>
            <a:r>
              <a:rPr lang="en-US" dirty="0" err="1" smtClean="0"/>
              <a:t>Redis</a:t>
            </a:r>
            <a:r>
              <a:rPr lang="en-US" dirty="0" smtClean="0"/>
              <a:t> </a:t>
            </a:r>
            <a:r>
              <a:rPr lang="en-US" dirty="0"/>
              <a:t>is an open source, BSD licensed, advanced key-value cache and store. It is often referred to as a data structure server since keys can contain strings, hashes, lists, sets, sorted sets, bitmaps and </a:t>
            </a:r>
            <a:r>
              <a:rPr lang="en-US" dirty="0" err="1" smtClean="0"/>
              <a:t>hyperloglogs</a:t>
            </a:r>
            <a:r>
              <a:rPr lang="en-US" dirty="0" smtClean="0"/>
              <a:t>”</a:t>
            </a:r>
            <a:endParaRPr lang="sv-SE" dirty="0"/>
          </a:p>
        </p:txBody>
      </p:sp>
    </p:spTree>
    <p:extLst>
      <p:ext uri="{BB962C8B-B14F-4D97-AF65-F5344CB8AC3E}">
        <p14:creationId xmlns:p14="http://schemas.microsoft.com/office/powerpoint/2010/main" val="424285660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Questions?</a:t>
            </a:r>
            <a:endParaRPr lang="sv-SE" dirty="0"/>
          </a:p>
        </p:txBody>
      </p:sp>
      <p:sp>
        <p:nvSpPr>
          <p:cNvPr id="5" name="Subtitle 4"/>
          <p:cNvSpPr>
            <a:spLocks noGrp="1"/>
          </p:cNvSpPr>
          <p:nvPr>
            <p:ph type="subTitle" idx="1"/>
          </p:nvPr>
        </p:nvSpPr>
        <p:spPr/>
        <p:txBody>
          <a:bodyPr/>
          <a:lstStyle/>
          <a:p>
            <a:r>
              <a:rPr lang="sv-SE" dirty="0" smtClean="0">
                <a:hlinkClick r:id="rId2"/>
              </a:rPr>
              <a:t>http</a:t>
            </a:r>
            <a:r>
              <a:rPr lang="sv-SE" dirty="0">
                <a:hlinkClick r:id="rId2"/>
              </a:rPr>
              <a:t>://</a:t>
            </a:r>
            <a:r>
              <a:rPr lang="sv-SE" dirty="0" smtClean="0">
                <a:hlinkClick r:id="rId2"/>
              </a:rPr>
              <a:t>msdn.microsoft.com/en-us/library/azure/dn690523.aspx</a:t>
            </a:r>
            <a:r>
              <a:rPr lang="sv-SE" dirty="0" smtClean="0"/>
              <a:t> </a:t>
            </a:r>
            <a:endParaRPr lang="sv-SE" dirty="0"/>
          </a:p>
        </p:txBody>
      </p:sp>
    </p:spTree>
    <p:extLst>
      <p:ext uri="{BB962C8B-B14F-4D97-AF65-F5344CB8AC3E}">
        <p14:creationId xmlns:p14="http://schemas.microsoft.com/office/powerpoint/2010/main" val="337201106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End</a:t>
            </a:r>
            <a:endParaRPr lang="sv-SE" dirty="0"/>
          </a:p>
        </p:txBody>
      </p:sp>
      <p:sp>
        <p:nvSpPr>
          <p:cNvPr id="5" name="Subtitle 4"/>
          <p:cNvSpPr>
            <a:spLocks noGrp="1"/>
          </p:cNvSpPr>
          <p:nvPr>
            <p:ph type="subTitle" idx="1"/>
          </p:nvPr>
        </p:nvSpPr>
        <p:spPr>
          <a:xfrm>
            <a:off x="1524000" y="3602037"/>
            <a:ext cx="9144000" cy="2162999"/>
          </a:xfrm>
        </p:spPr>
        <p:txBody>
          <a:bodyPr>
            <a:normAutofit fontScale="85000" lnSpcReduction="20000"/>
          </a:bodyPr>
          <a:lstStyle/>
          <a:p>
            <a:r>
              <a:rPr lang="en-US" dirty="0"/>
              <a:t>Follow me on Twitter </a:t>
            </a:r>
            <a:r>
              <a:rPr lang="en-US" dirty="0">
                <a:hlinkClick r:id="rId2"/>
              </a:rPr>
              <a:t>http://twitter.com/krist00fer</a:t>
            </a:r>
            <a:r>
              <a:rPr lang="en-US" dirty="0"/>
              <a:t> </a:t>
            </a:r>
          </a:p>
          <a:p>
            <a:r>
              <a:rPr lang="en-US" dirty="0"/>
              <a:t>Find all this </a:t>
            </a:r>
            <a:r>
              <a:rPr lang="en-US" dirty="0"/>
              <a:t>on </a:t>
            </a:r>
            <a:r>
              <a:rPr lang="en-US" dirty="0">
                <a:hlinkClick r:id="rId3"/>
              </a:rPr>
              <a:t>https://</a:t>
            </a:r>
            <a:r>
              <a:rPr lang="en-US" dirty="0">
                <a:hlinkClick r:id="rId3"/>
              </a:rPr>
              <a:t>github.com/krist00fer/redis-sample</a:t>
            </a:r>
            <a:endParaRPr lang="en-US" dirty="0"/>
          </a:p>
          <a:p>
            <a:endParaRPr lang="en-US" dirty="0" smtClean="0"/>
          </a:p>
          <a:p>
            <a:r>
              <a:rPr lang="en-US" dirty="0" smtClean="0"/>
              <a:t>(I’ll replace the private keys really soon </a:t>
            </a:r>
            <a:r>
              <a:rPr lang="en-US" dirty="0" smtClean="0">
                <a:sym typeface="Wingdings" panose="05000000000000000000" pitchFamily="2" charset="2"/>
              </a:rPr>
              <a:t>)</a:t>
            </a:r>
          </a:p>
          <a:p>
            <a:endParaRPr lang="en-US" dirty="0"/>
          </a:p>
          <a:p>
            <a:r>
              <a:rPr lang="en-US" dirty="0" smtClean="0"/>
              <a:t>Thank you!</a:t>
            </a:r>
            <a:endParaRPr lang="sv-SE" dirty="0"/>
          </a:p>
        </p:txBody>
      </p:sp>
    </p:spTree>
    <p:extLst>
      <p:ext uri="{BB962C8B-B14F-4D97-AF65-F5344CB8AC3E}">
        <p14:creationId xmlns:p14="http://schemas.microsoft.com/office/powerpoint/2010/main" val="2072347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Caching in Azure</a:t>
            </a:r>
            <a:endParaRPr lang="sv-SE"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03039879"/>
              </p:ext>
            </p:extLst>
          </p:nvPr>
        </p:nvGraphicFramePr>
        <p:xfrm>
          <a:off x="838200" y="1825625"/>
          <a:ext cx="10285271" cy="4114800"/>
        </p:xfrm>
        <a:graphic>
          <a:graphicData uri="http://schemas.openxmlformats.org/drawingml/2006/table">
            <a:tbl>
              <a:tblPr firstRow="1" firstCol="1" bandRow="1">
                <a:tableStyleId>{9D7B26C5-4107-4FEC-AEDC-1716B250A1EF}</a:tableStyleId>
              </a:tblPr>
              <a:tblGrid>
                <a:gridCol w="2061882"/>
                <a:gridCol w="2643389"/>
                <a:gridCol w="1980000"/>
                <a:gridCol w="1980000"/>
                <a:gridCol w="1620000"/>
              </a:tblGrid>
              <a:tr h="0">
                <a:tc>
                  <a:txBody>
                    <a:bodyPr/>
                    <a:lstStyle/>
                    <a:p>
                      <a:endParaRPr lang="sv-SE" sz="1200" dirty="0"/>
                    </a:p>
                  </a:txBody>
                  <a:tcPr>
                    <a:lnR w="12700" cap="flat" cmpd="sng" algn="ctr">
                      <a:solidFill>
                        <a:srgbClr val="FF0000"/>
                      </a:solidFill>
                      <a:prstDash val="solid"/>
                      <a:round/>
                      <a:headEnd type="none" w="med" len="med"/>
                      <a:tailEnd type="none" w="med" len="med"/>
                    </a:lnR>
                  </a:tcPr>
                </a:tc>
                <a:tc>
                  <a:txBody>
                    <a:bodyPr/>
                    <a:lstStyle/>
                    <a:p>
                      <a:r>
                        <a:rPr lang="en-US" sz="1200" dirty="0" smtClean="0"/>
                        <a:t>Azure </a:t>
                      </a:r>
                      <a:r>
                        <a:rPr lang="en-US" sz="1200" dirty="0" err="1" smtClean="0"/>
                        <a:t>Redis</a:t>
                      </a:r>
                      <a:r>
                        <a:rPr lang="en-US" sz="1200" dirty="0" smtClean="0"/>
                        <a:t> Cache</a:t>
                      </a:r>
                      <a:endParaRPr lang="sv-SE" sz="1200"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tcPr>
                </a:tc>
                <a:tc>
                  <a:txBody>
                    <a:bodyPr/>
                    <a:lstStyle/>
                    <a:p>
                      <a:r>
                        <a:rPr lang="en-US" sz="1200" dirty="0" smtClean="0"/>
                        <a:t>Managed Cache Service</a:t>
                      </a:r>
                      <a:endParaRPr lang="sv-SE" sz="1200" dirty="0"/>
                    </a:p>
                  </a:txBody>
                  <a:tcPr>
                    <a:lnL w="12700" cap="flat" cmpd="sng" algn="ctr">
                      <a:solidFill>
                        <a:srgbClr val="FF0000"/>
                      </a:solidFill>
                      <a:prstDash val="solid"/>
                      <a:round/>
                      <a:headEnd type="none" w="med" len="med"/>
                      <a:tailEnd type="none" w="med" len="med"/>
                    </a:lnL>
                  </a:tcPr>
                </a:tc>
                <a:tc>
                  <a:txBody>
                    <a:bodyPr/>
                    <a:lstStyle/>
                    <a:p>
                      <a:r>
                        <a:rPr lang="en-US" sz="1200" dirty="0" smtClean="0"/>
                        <a:t>In-Role Cache</a:t>
                      </a:r>
                      <a:endParaRPr lang="sv-SE" sz="1200" dirty="0"/>
                    </a:p>
                  </a:txBody>
                  <a:tcPr/>
                </a:tc>
                <a:tc>
                  <a:txBody>
                    <a:bodyPr/>
                    <a:lstStyle/>
                    <a:p>
                      <a:r>
                        <a:rPr lang="en-US" sz="1200" dirty="0" smtClean="0"/>
                        <a:t>Azure Shared Caching</a:t>
                      </a:r>
                      <a:endParaRPr lang="sv-SE" sz="1200" dirty="0"/>
                    </a:p>
                  </a:txBody>
                  <a:tcPr/>
                </a:tc>
              </a:tr>
              <a:tr h="0">
                <a:tc>
                  <a:txBody>
                    <a:bodyPr/>
                    <a:lstStyle/>
                    <a:p>
                      <a:r>
                        <a:rPr lang="en-US" sz="1200" dirty="0" smtClean="0"/>
                        <a:t>Available</a:t>
                      </a:r>
                      <a:endParaRPr lang="sv-SE" sz="1200" dirty="0"/>
                    </a:p>
                  </a:txBody>
                  <a:tcPr>
                    <a:lnR w="12700" cap="flat" cmpd="sng" algn="ctr">
                      <a:solidFill>
                        <a:srgbClr val="FF0000"/>
                      </a:solidFill>
                      <a:prstDash val="solid"/>
                      <a:round/>
                      <a:headEnd type="none" w="med" len="med"/>
                      <a:tailEnd type="none" w="med" len="med"/>
                    </a:lnR>
                  </a:tcPr>
                </a:tc>
                <a:tc>
                  <a:txBody>
                    <a:bodyPr/>
                    <a:lstStyle/>
                    <a:p>
                      <a:r>
                        <a:rPr lang="en-US" sz="1200" dirty="0" smtClean="0"/>
                        <a:t>Yes</a:t>
                      </a:r>
                      <a:endParaRPr lang="sv-SE" sz="1200"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tcPr>
                </a:tc>
                <a:tc>
                  <a:txBody>
                    <a:bodyPr/>
                    <a:lstStyle/>
                    <a:p>
                      <a:r>
                        <a:rPr lang="en-US" sz="1200" dirty="0" smtClean="0"/>
                        <a:t>Yes*</a:t>
                      </a:r>
                      <a:endParaRPr lang="sv-SE" sz="1200" dirty="0"/>
                    </a:p>
                  </a:txBody>
                  <a:tcPr>
                    <a:lnL w="12700" cap="flat" cmpd="sng" algn="ctr">
                      <a:solidFill>
                        <a:srgbClr val="FF0000"/>
                      </a:solidFill>
                      <a:prstDash val="solid"/>
                      <a:round/>
                      <a:headEnd type="none" w="med" len="med"/>
                      <a:tailEnd type="none" w="med" len="med"/>
                    </a:lnL>
                  </a:tcPr>
                </a:tc>
                <a:tc>
                  <a:txBody>
                    <a:bodyPr/>
                    <a:lstStyle/>
                    <a:p>
                      <a:r>
                        <a:rPr lang="en-US" sz="1200" dirty="0" smtClean="0"/>
                        <a:t>Yes*</a:t>
                      </a:r>
                      <a:endParaRPr lang="sv-SE"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a:t>
                      </a:r>
                      <a:endParaRPr lang="sv-SE" sz="900" dirty="0"/>
                    </a:p>
                  </a:txBody>
                  <a:tcPr/>
                </a:tc>
              </a:tr>
              <a:tr h="0">
                <a:tc>
                  <a:txBody>
                    <a:bodyPr/>
                    <a:lstStyle/>
                    <a:p>
                      <a:r>
                        <a:rPr lang="en-US" sz="1200" dirty="0" smtClean="0"/>
                        <a:t>Based on</a:t>
                      </a:r>
                      <a:endParaRPr lang="sv-SE" sz="1200" dirty="0"/>
                    </a:p>
                  </a:txBody>
                  <a:tcPr>
                    <a:lnR w="12700" cap="flat" cmpd="sng" algn="ctr">
                      <a:solidFill>
                        <a:srgbClr val="FF0000"/>
                      </a:solidFill>
                      <a:prstDash val="solid"/>
                      <a:round/>
                      <a:headEnd type="none" w="med" len="med"/>
                      <a:tailEnd type="none" w="med" len="med"/>
                    </a:lnR>
                  </a:tcPr>
                </a:tc>
                <a:tc>
                  <a:txBody>
                    <a:bodyPr/>
                    <a:lstStyle/>
                    <a:p>
                      <a:r>
                        <a:rPr lang="en-US" sz="1200" dirty="0" err="1" smtClean="0"/>
                        <a:t>Redis</a:t>
                      </a:r>
                      <a:r>
                        <a:rPr lang="en-US" sz="1200" dirty="0" smtClean="0"/>
                        <a:t> Cache</a:t>
                      </a:r>
                      <a:endParaRPr lang="sv-SE" sz="1200"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tcPr>
                </a:tc>
                <a:tc>
                  <a:txBody>
                    <a:bodyPr/>
                    <a:lstStyle/>
                    <a:p>
                      <a:r>
                        <a:rPr lang="en-US" sz="1200" dirty="0" err="1" smtClean="0"/>
                        <a:t>AppFabric</a:t>
                      </a:r>
                      <a:r>
                        <a:rPr lang="en-US" sz="1200" dirty="0" smtClean="0"/>
                        <a:t> Cache</a:t>
                      </a:r>
                      <a:endParaRPr lang="sv-SE" sz="1200" dirty="0"/>
                    </a:p>
                  </a:txBody>
                  <a:tcPr>
                    <a:lnL w="12700" cap="flat" cmpd="sng" algn="ctr">
                      <a:solidFill>
                        <a:srgbClr val="FF0000"/>
                      </a:solidFill>
                      <a:prstDash val="solid"/>
                      <a:round/>
                      <a:headEnd type="none" w="med" len="med"/>
                      <a:tailEnd type="none" w="med" len="med"/>
                    </a:lnL>
                  </a:tcPr>
                </a:tc>
                <a:tc>
                  <a:txBody>
                    <a:bodyPr/>
                    <a:lstStyle/>
                    <a:p>
                      <a:r>
                        <a:rPr lang="en-US" sz="1200" dirty="0" err="1" smtClean="0"/>
                        <a:t>AppFabric</a:t>
                      </a:r>
                      <a:r>
                        <a:rPr lang="en-US" sz="1200" dirty="0" smtClean="0"/>
                        <a:t> Cache</a:t>
                      </a:r>
                      <a:endParaRPr lang="sv-SE" sz="1200" dirty="0"/>
                    </a:p>
                  </a:txBody>
                  <a:tcPr/>
                </a:tc>
                <a:tc>
                  <a:txBody>
                    <a:bodyPr/>
                    <a:lstStyle/>
                    <a:p>
                      <a:r>
                        <a:rPr lang="en-US" sz="1200" dirty="0" smtClean="0"/>
                        <a:t>N/A</a:t>
                      </a:r>
                      <a:endParaRPr lang="sv-SE" sz="1200" dirty="0"/>
                    </a:p>
                  </a:txBody>
                  <a:tcPr/>
                </a:tc>
              </a:tr>
              <a:tr h="0">
                <a:tc>
                  <a:txBody>
                    <a:bodyPr/>
                    <a:lstStyle/>
                    <a:p>
                      <a:r>
                        <a:rPr lang="en-US" sz="1200" dirty="0" smtClean="0"/>
                        <a:t>Managed</a:t>
                      </a:r>
                      <a:r>
                        <a:rPr lang="en-US" sz="1200" baseline="0" dirty="0" smtClean="0"/>
                        <a:t> by Microsoft</a:t>
                      </a:r>
                      <a:endParaRPr lang="sv-SE" sz="1200" dirty="0"/>
                    </a:p>
                  </a:txBody>
                  <a:tcPr>
                    <a:lnR w="12700" cap="flat" cmpd="sng" algn="ctr">
                      <a:solidFill>
                        <a:srgbClr val="FF0000"/>
                      </a:solidFill>
                      <a:prstDash val="solid"/>
                      <a:round/>
                      <a:headEnd type="none" w="med" len="med"/>
                      <a:tailEnd type="none" w="med" len="med"/>
                    </a:lnR>
                  </a:tcPr>
                </a:tc>
                <a:tc>
                  <a:txBody>
                    <a:bodyPr/>
                    <a:lstStyle/>
                    <a:p>
                      <a:r>
                        <a:rPr lang="en-US" sz="1200" dirty="0" smtClean="0"/>
                        <a:t>Yes</a:t>
                      </a:r>
                      <a:endParaRPr lang="sv-SE" sz="1200"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tcPr>
                </a:tc>
                <a:tc>
                  <a:txBody>
                    <a:bodyPr/>
                    <a:lstStyle/>
                    <a:p>
                      <a:r>
                        <a:rPr lang="en-US" sz="1200" dirty="0" smtClean="0"/>
                        <a:t>Yes</a:t>
                      </a:r>
                      <a:endParaRPr lang="sv-SE" sz="1200" dirty="0"/>
                    </a:p>
                  </a:txBody>
                  <a:tcPr>
                    <a:lnL w="12700" cap="flat" cmpd="sng" algn="ctr">
                      <a:solidFill>
                        <a:srgbClr val="FF0000"/>
                      </a:solidFill>
                      <a:prstDash val="solid"/>
                      <a:round/>
                      <a:headEnd type="none" w="med" len="med"/>
                      <a:tailEnd type="none" w="med" len="med"/>
                    </a:lnL>
                  </a:tcPr>
                </a:tc>
                <a:tc>
                  <a:txBody>
                    <a:bodyPr/>
                    <a:lstStyle/>
                    <a:p>
                      <a:r>
                        <a:rPr lang="en-US" sz="1200" dirty="0" smtClean="0"/>
                        <a:t>No***</a:t>
                      </a:r>
                      <a:endParaRPr lang="sv-SE" sz="1200" dirty="0"/>
                    </a:p>
                  </a:txBody>
                  <a:tcPr/>
                </a:tc>
                <a:tc>
                  <a:txBody>
                    <a:bodyPr/>
                    <a:lstStyle/>
                    <a:p>
                      <a:r>
                        <a:rPr lang="en-US" sz="1200" dirty="0" smtClean="0"/>
                        <a:t>N/A</a:t>
                      </a:r>
                      <a:endParaRPr lang="sv-SE" sz="1200" dirty="0"/>
                    </a:p>
                  </a:txBody>
                  <a:tcPr/>
                </a:tc>
              </a:tr>
              <a:tr h="0">
                <a:tc>
                  <a:txBody>
                    <a:bodyPr/>
                    <a:lstStyle/>
                    <a:p>
                      <a:r>
                        <a:rPr lang="en-US" sz="1200" dirty="0" smtClean="0"/>
                        <a:t>Manageable</a:t>
                      </a:r>
                      <a:r>
                        <a:rPr lang="en-US" sz="1200" baseline="0" dirty="0" smtClean="0"/>
                        <a:t> with portal</a:t>
                      </a:r>
                      <a:endParaRPr lang="sv-SE" sz="1200" dirty="0"/>
                    </a:p>
                  </a:txBody>
                  <a:tcPr>
                    <a:lnR w="12700" cap="flat" cmpd="sng" algn="ctr">
                      <a:solidFill>
                        <a:srgbClr val="FF0000"/>
                      </a:solidFill>
                      <a:prstDash val="solid"/>
                      <a:round/>
                      <a:headEnd type="none" w="med" len="med"/>
                      <a:tailEnd type="none" w="med" len="med"/>
                    </a:lnR>
                  </a:tcPr>
                </a:tc>
                <a:tc>
                  <a:txBody>
                    <a:bodyPr/>
                    <a:lstStyle/>
                    <a:p>
                      <a:r>
                        <a:rPr lang="en-US" sz="1200" dirty="0" smtClean="0"/>
                        <a:t>Yes</a:t>
                      </a:r>
                      <a:endParaRPr lang="sv-SE" sz="1200"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tcPr>
                </a:tc>
                <a:tc>
                  <a:txBody>
                    <a:bodyPr/>
                    <a:lstStyle/>
                    <a:p>
                      <a:r>
                        <a:rPr lang="en-US" sz="1200" dirty="0" smtClean="0"/>
                        <a:t>No</a:t>
                      </a:r>
                      <a:endParaRPr lang="sv-SE" sz="1200" dirty="0"/>
                    </a:p>
                  </a:txBody>
                  <a:tcPr>
                    <a:lnL w="12700" cap="flat" cmpd="sng" algn="ctr">
                      <a:solidFill>
                        <a:srgbClr val="FF0000"/>
                      </a:solidFill>
                      <a:prstDash val="solid"/>
                      <a:round/>
                      <a:headEnd type="none" w="med" len="med"/>
                      <a:tailEnd type="none" w="med" len="med"/>
                    </a:lnL>
                  </a:tcPr>
                </a:tc>
                <a:tc>
                  <a:txBody>
                    <a:bodyPr/>
                    <a:lstStyle/>
                    <a:p>
                      <a:r>
                        <a:rPr lang="en-US" sz="1200" dirty="0" smtClean="0"/>
                        <a:t>No***</a:t>
                      </a:r>
                      <a:endParaRPr lang="sv-SE" sz="1200" dirty="0"/>
                    </a:p>
                  </a:txBody>
                  <a:tcPr/>
                </a:tc>
                <a:tc>
                  <a:txBody>
                    <a:bodyPr/>
                    <a:lstStyle/>
                    <a:p>
                      <a:r>
                        <a:rPr lang="en-US" sz="1200" dirty="0" smtClean="0"/>
                        <a:t>N/A</a:t>
                      </a:r>
                      <a:endParaRPr lang="sv-SE" sz="1200" dirty="0"/>
                    </a:p>
                  </a:txBody>
                  <a:tcPr/>
                </a:tc>
              </a:tr>
              <a:tr h="0">
                <a:tc>
                  <a:txBody>
                    <a:bodyPr/>
                    <a:lstStyle/>
                    <a:p>
                      <a:r>
                        <a:rPr lang="en-US" sz="1200" dirty="0" smtClean="0"/>
                        <a:t>Manageable</a:t>
                      </a:r>
                      <a:r>
                        <a:rPr lang="en-US" sz="1200" baseline="0" dirty="0" smtClean="0"/>
                        <a:t> with </a:t>
                      </a:r>
                      <a:r>
                        <a:rPr lang="en-US" sz="1200" dirty="0" smtClean="0"/>
                        <a:t>PowerShell</a:t>
                      </a:r>
                      <a:endParaRPr lang="sv-SE" sz="1200" dirty="0"/>
                    </a:p>
                  </a:txBody>
                  <a:tcPr>
                    <a:lnR w="12700" cap="flat" cmpd="sng" algn="ctr">
                      <a:solidFill>
                        <a:srgbClr val="FF0000"/>
                      </a:solidFill>
                      <a:prstDash val="solid"/>
                      <a:round/>
                      <a:headEnd type="none" w="med" len="med"/>
                      <a:tailEnd type="none" w="med" len="med"/>
                    </a:lnR>
                  </a:tcPr>
                </a:tc>
                <a:tc>
                  <a:txBody>
                    <a:bodyPr/>
                    <a:lstStyle/>
                    <a:p>
                      <a:r>
                        <a:rPr lang="en-US" sz="1200" dirty="0" smtClean="0"/>
                        <a:t>Yes</a:t>
                      </a:r>
                      <a:endParaRPr lang="sv-SE" sz="1200"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tcPr>
                </a:tc>
                <a:tc>
                  <a:txBody>
                    <a:bodyPr/>
                    <a:lstStyle/>
                    <a:p>
                      <a:r>
                        <a:rPr lang="en-US" sz="1200" dirty="0" smtClean="0"/>
                        <a:t>Yes</a:t>
                      </a:r>
                      <a:endParaRPr lang="sv-SE" sz="1200" dirty="0"/>
                    </a:p>
                  </a:txBody>
                  <a:tcPr>
                    <a:lnL w="12700" cap="flat" cmpd="sng" algn="ctr">
                      <a:solidFill>
                        <a:srgbClr val="FF0000"/>
                      </a:solidFill>
                      <a:prstDash val="solid"/>
                      <a:round/>
                      <a:headEnd type="none" w="med" len="med"/>
                      <a:tailEnd type="none" w="med" len="med"/>
                    </a:lnL>
                  </a:tcPr>
                </a:tc>
                <a:tc>
                  <a:txBody>
                    <a:bodyPr/>
                    <a:lstStyle/>
                    <a:p>
                      <a:r>
                        <a:rPr lang="en-US" sz="1200" dirty="0" smtClean="0"/>
                        <a:t>No***</a:t>
                      </a:r>
                      <a:endParaRPr lang="sv-SE" sz="1200" dirty="0"/>
                    </a:p>
                  </a:txBody>
                  <a:tcPr/>
                </a:tc>
                <a:tc>
                  <a:txBody>
                    <a:bodyPr/>
                    <a:lstStyle/>
                    <a:p>
                      <a:r>
                        <a:rPr lang="en-US" sz="1200" dirty="0" smtClean="0"/>
                        <a:t>N/A</a:t>
                      </a:r>
                      <a:endParaRPr lang="sv-SE" sz="1200" dirty="0"/>
                    </a:p>
                  </a:txBody>
                  <a:tcPr/>
                </a:tc>
              </a:tr>
              <a:tr h="0">
                <a:tc>
                  <a:txBody>
                    <a:bodyPr/>
                    <a:lstStyle/>
                    <a:p>
                      <a:r>
                        <a:rPr lang="en-US" sz="1200" dirty="0" smtClean="0"/>
                        <a:t>Tiers/Offerings</a:t>
                      </a:r>
                      <a:endParaRPr lang="sv-SE" sz="1200" dirty="0"/>
                    </a:p>
                  </a:txBody>
                  <a:tcPr>
                    <a:lnR w="12700" cap="flat" cmpd="sng" algn="ctr">
                      <a:solidFill>
                        <a:srgbClr val="FF0000"/>
                      </a:solidFill>
                      <a:prstDash val="solid"/>
                      <a:round/>
                      <a:headEnd type="none" w="med" len="med"/>
                      <a:tailEnd type="none" w="med" len="med"/>
                    </a:lnR>
                  </a:tcPr>
                </a:tc>
                <a:tc>
                  <a:txBody>
                    <a:bodyPr/>
                    <a:lstStyle/>
                    <a:p>
                      <a:r>
                        <a:rPr lang="en-US" sz="1200" dirty="0" smtClean="0"/>
                        <a:t>Basic,</a:t>
                      </a:r>
                      <a:r>
                        <a:rPr lang="en-US" sz="1200" baseline="0" dirty="0" smtClean="0"/>
                        <a:t> Standard</a:t>
                      </a:r>
                      <a:endParaRPr lang="sv-SE" sz="1200"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tcPr>
                </a:tc>
                <a:tc>
                  <a:txBody>
                    <a:bodyPr/>
                    <a:lstStyle/>
                    <a:p>
                      <a:r>
                        <a:rPr lang="en-US" sz="1200" dirty="0" smtClean="0"/>
                        <a:t>Basic,</a:t>
                      </a:r>
                      <a:r>
                        <a:rPr lang="en-US" sz="1200" baseline="0" dirty="0" smtClean="0"/>
                        <a:t> Standard &amp; Premium</a:t>
                      </a:r>
                      <a:endParaRPr lang="sv-SE" sz="1200" dirty="0"/>
                    </a:p>
                  </a:txBody>
                  <a:tcPr>
                    <a:lnL w="12700" cap="flat" cmpd="sng" algn="ctr">
                      <a:solidFill>
                        <a:srgbClr val="FF0000"/>
                      </a:solidFill>
                      <a:prstDash val="solid"/>
                      <a:round/>
                      <a:headEnd type="none" w="med" len="med"/>
                      <a:tailEnd type="none" w="med" len="med"/>
                    </a:lnL>
                  </a:tcPr>
                </a:tc>
                <a:tc>
                  <a:txBody>
                    <a:bodyPr/>
                    <a:lstStyle/>
                    <a:p>
                      <a:r>
                        <a:rPr lang="en-US" sz="1200" dirty="0" smtClean="0"/>
                        <a:t>No***</a:t>
                      </a:r>
                      <a:endParaRPr lang="sv-SE" sz="1200" dirty="0"/>
                    </a:p>
                  </a:txBody>
                  <a:tcPr/>
                </a:tc>
                <a:tc>
                  <a:txBody>
                    <a:bodyPr/>
                    <a:lstStyle/>
                    <a:p>
                      <a:r>
                        <a:rPr lang="en-US" sz="1200" dirty="0" smtClean="0"/>
                        <a:t>N/A</a:t>
                      </a:r>
                      <a:endParaRPr lang="sv-SE" sz="1200" dirty="0"/>
                    </a:p>
                  </a:txBody>
                  <a:tcPr/>
                </a:tc>
              </a:tr>
              <a:tr h="0">
                <a:tc>
                  <a:txBody>
                    <a:bodyPr/>
                    <a:lstStyle/>
                    <a:p>
                      <a:r>
                        <a:rPr lang="en-US" sz="1200" dirty="0" smtClean="0"/>
                        <a:t>Cache Size</a:t>
                      </a:r>
                      <a:endParaRPr lang="sv-SE" sz="1200" dirty="0"/>
                    </a:p>
                  </a:txBody>
                  <a:tcPr>
                    <a:lnR w="12700" cap="flat" cmpd="sng" algn="ctr">
                      <a:solidFill>
                        <a:srgbClr val="FF0000"/>
                      </a:solidFill>
                      <a:prstDash val="solid"/>
                      <a:round/>
                      <a:headEnd type="none" w="med" len="med"/>
                      <a:tailEnd type="none" w="med" len="med"/>
                    </a:lnR>
                  </a:tcPr>
                </a:tc>
                <a:tc>
                  <a:txBody>
                    <a:bodyPr/>
                    <a:lstStyle/>
                    <a:p>
                      <a:r>
                        <a:rPr lang="en-US" sz="1200" dirty="0" smtClean="0"/>
                        <a:t>250MB</a:t>
                      </a:r>
                      <a:r>
                        <a:rPr lang="en-US" sz="1200" baseline="0" dirty="0" smtClean="0"/>
                        <a:t> – 53GB</a:t>
                      </a:r>
                      <a:endParaRPr lang="sv-SE" sz="1200"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tcPr>
                </a:tc>
                <a:tc>
                  <a:txBody>
                    <a:bodyPr/>
                    <a:lstStyle/>
                    <a:p>
                      <a:r>
                        <a:rPr lang="en-US" sz="1200" dirty="0" smtClean="0"/>
                        <a:t>128MB – 150GB</a:t>
                      </a:r>
                      <a:endParaRPr lang="sv-SE" sz="1200" dirty="0"/>
                    </a:p>
                  </a:txBody>
                  <a:tcPr>
                    <a:lnL w="12700" cap="flat" cmpd="sng" algn="ctr">
                      <a:solidFill>
                        <a:srgbClr val="FF0000"/>
                      </a:solidFill>
                      <a:prstDash val="solid"/>
                      <a:round/>
                      <a:headEnd type="none" w="med" len="med"/>
                      <a:tailEnd type="none" w="med" len="med"/>
                    </a:lnL>
                  </a:tcPr>
                </a:tc>
                <a:tc>
                  <a:txBody>
                    <a:bodyPr/>
                    <a:lstStyle/>
                    <a:p>
                      <a:r>
                        <a:rPr lang="en-US" sz="1200" dirty="0" smtClean="0"/>
                        <a:t>Same as VMs***</a:t>
                      </a:r>
                      <a:endParaRPr lang="sv-SE" sz="1200" dirty="0"/>
                    </a:p>
                  </a:txBody>
                  <a:tcPr/>
                </a:tc>
                <a:tc>
                  <a:txBody>
                    <a:bodyPr/>
                    <a:lstStyle/>
                    <a:p>
                      <a:r>
                        <a:rPr lang="en-US" sz="1200" dirty="0" smtClean="0"/>
                        <a:t>N/A</a:t>
                      </a:r>
                      <a:endParaRPr lang="sv-SE" sz="1200" dirty="0"/>
                    </a:p>
                  </a:txBody>
                  <a:tcPr/>
                </a:tc>
              </a:tr>
              <a:tr h="0">
                <a:tc>
                  <a:txBody>
                    <a:bodyPr/>
                    <a:lstStyle/>
                    <a:p>
                      <a:r>
                        <a:rPr lang="en-US" sz="1200" dirty="0" smtClean="0"/>
                        <a:t>Master/Slave, 99.9%</a:t>
                      </a:r>
                      <a:r>
                        <a:rPr lang="en-US" sz="1200" baseline="0" dirty="0" smtClean="0"/>
                        <a:t> SLA</a:t>
                      </a:r>
                      <a:endParaRPr lang="sv-SE" sz="1200" dirty="0"/>
                    </a:p>
                  </a:txBody>
                  <a:tcPr>
                    <a:lnR w="12700" cap="flat" cmpd="sng" algn="ctr">
                      <a:solidFill>
                        <a:srgbClr val="FF0000"/>
                      </a:solidFill>
                      <a:prstDash val="solid"/>
                      <a:round/>
                      <a:headEnd type="none" w="med" len="med"/>
                      <a:tailEnd type="none" w="med" len="med"/>
                    </a:lnR>
                  </a:tcPr>
                </a:tc>
                <a:tc>
                  <a:txBody>
                    <a:bodyPr/>
                    <a:lstStyle/>
                    <a:p>
                      <a:r>
                        <a:rPr lang="en-US" sz="1200" dirty="0" smtClean="0"/>
                        <a:t>Yes</a:t>
                      </a:r>
                      <a:endParaRPr lang="sv-SE" sz="1200"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tcPr>
                </a:tc>
                <a:tc>
                  <a:txBody>
                    <a:bodyPr/>
                    <a:lstStyle/>
                    <a:p>
                      <a:r>
                        <a:rPr lang="en-US" sz="1200" dirty="0" smtClean="0"/>
                        <a:t>No</a:t>
                      </a:r>
                      <a:endParaRPr lang="sv-SE" sz="1200" dirty="0"/>
                    </a:p>
                  </a:txBody>
                  <a:tcPr>
                    <a:lnL w="12700" cap="flat" cmpd="sng" algn="ctr">
                      <a:solidFill>
                        <a:srgbClr val="FF0000"/>
                      </a:solidFill>
                      <a:prstDash val="solid"/>
                      <a:round/>
                      <a:headEnd type="none" w="med" len="med"/>
                      <a:tailEnd type="none" w="med" len="med"/>
                    </a:lnL>
                  </a:tcPr>
                </a:tc>
                <a:tc>
                  <a:txBody>
                    <a:bodyPr/>
                    <a:lstStyle/>
                    <a:p>
                      <a:r>
                        <a:rPr lang="en-US" sz="1200" dirty="0" smtClean="0"/>
                        <a:t>Configurable</a:t>
                      </a:r>
                      <a:endParaRPr lang="sv-SE" sz="1200" dirty="0"/>
                    </a:p>
                  </a:txBody>
                  <a:tcPr/>
                </a:tc>
                <a:tc>
                  <a:txBody>
                    <a:bodyPr/>
                    <a:lstStyle/>
                    <a:p>
                      <a:r>
                        <a:rPr lang="en-US" sz="1200" dirty="0" smtClean="0"/>
                        <a:t>N/A</a:t>
                      </a:r>
                      <a:endParaRPr lang="sv-SE" sz="1200" dirty="0"/>
                    </a:p>
                  </a:txBody>
                  <a:tcPr/>
                </a:tc>
              </a:tr>
              <a:tr h="0">
                <a:tc>
                  <a:txBody>
                    <a:bodyPr/>
                    <a:lstStyle/>
                    <a:p>
                      <a:r>
                        <a:rPr lang="en-US" sz="1200" dirty="0" smtClean="0"/>
                        <a:t>Features</a:t>
                      </a:r>
                      <a:endParaRPr lang="sv-SE" sz="1200" dirty="0"/>
                    </a:p>
                  </a:txBody>
                  <a:tcPr>
                    <a:lnR w="12700" cap="flat" cmpd="sng" algn="ctr">
                      <a:solidFill>
                        <a:srgbClr val="FF0000"/>
                      </a:solidFill>
                      <a:prstDash val="solid"/>
                      <a:round/>
                      <a:headEnd type="none" w="med" len="med"/>
                      <a:tailEnd type="none" w="med" len="med"/>
                    </a:lnR>
                  </a:tcPr>
                </a:tc>
                <a:tc>
                  <a:txBody>
                    <a:bodyPr/>
                    <a:lstStyle/>
                    <a:p>
                      <a:r>
                        <a:rPr lang="en-US" sz="1200" dirty="0" smtClean="0"/>
                        <a:t>Key-value store, highly</a:t>
                      </a:r>
                      <a:r>
                        <a:rPr lang="en-US" sz="1200" baseline="0" dirty="0" smtClean="0"/>
                        <a:t> performant data types, atomic operations on types, pub/sub, </a:t>
                      </a:r>
                      <a:r>
                        <a:rPr lang="en-US" sz="1200" baseline="0" dirty="0" err="1" smtClean="0"/>
                        <a:t>Lua</a:t>
                      </a:r>
                      <a:r>
                        <a:rPr lang="en-US" sz="1200" baseline="0" dirty="0" smtClean="0"/>
                        <a:t> scripting, keys with TTL …</a:t>
                      </a:r>
                      <a:endParaRPr lang="sv-SE" sz="1200"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tcPr>
                </a:tc>
                <a:tc>
                  <a:txBody>
                    <a:bodyPr/>
                    <a:lstStyle/>
                    <a:p>
                      <a:r>
                        <a:rPr lang="en-US" sz="1200" dirty="0" smtClean="0"/>
                        <a:t>Key-value store</a:t>
                      </a:r>
                      <a:endParaRPr lang="sv-SE" sz="1200" dirty="0"/>
                    </a:p>
                  </a:txBody>
                  <a:tcPr>
                    <a:lnL w="12700" cap="flat" cmpd="sng" algn="ctr">
                      <a:solidFill>
                        <a:srgbClr val="FF0000"/>
                      </a:solidFill>
                      <a:prstDash val="solid"/>
                      <a:round/>
                      <a:headEnd type="none" w="med" len="med"/>
                      <a:tailEnd type="none" w="med" len="med"/>
                    </a:lnL>
                  </a:tcPr>
                </a:tc>
                <a:tc>
                  <a:txBody>
                    <a:bodyPr/>
                    <a:lstStyle/>
                    <a:p>
                      <a:r>
                        <a:rPr lang="en-US" sz="1200" dirty="0" smtClean="0"/>
                        <a:t>Key-value store</a:t>
                      </a:r>
                      <a:endParaRPr lang="sv-SE" sz="1200" dirty="0"/>
                    </a:p>
                  </a:txBody>
                  <a:tcPr/>
                </a:tc>
                <a:tc>
                  <a:txBody>
                    <a:bodyPr/>
                    <a:lstStyle/>
                    <a:p>
                      <a:r>
                        <a:rPr lang="en-US" sz="1200" dirty="0" smtClean="0"/>
                        <a:t>N/A</a:t>
                      </a:r>
                      <a:endParaRPr lang="sv-SE" sz="1200" dirty="0"/>
                    </a:p>
                  </a:txBody>
                  <a:tcPr/>
                </a:tc>
              </a:tr>
              <a:tr h="0">
                <a:tc>
                  <a:txBody>
                    <a:bodyPr/>
                    <a:lstStyle/>
                    <a:p>
                      <a:r>
                        <a:rPr lang="en-US" sz="1200" dirty="0" smtClean="0"/>
                        <a:t>Client Languages</a:t>
                      </a:r>
                      <a:endParaRPr lang="sv-SE" sz="1200" dirty="0"/>
                    </a:p>
                  </a:txBody>
                  <a:tcPr>
                    <a:lnR w="12700" cap="flat" cmpd="sng" algn="ctr">
                      <a:solidFill>
                        <a:srgbClr val="FF0000"/>
                      </a:solidFill>
                      <a:prstDash val="solid"/>
                      <a:round/>
                      <a:headEnd type="none" w="med" len="med"/>
                      <a:tailEnd type="none" w="med" len="med"/>
                    </a:lnR>
                  </a:tcPr>
                </a:tc>
                <a:tc>
                  <a:txBody>
                    <a:bodyPr/>
                    <a:lstStyle/>
                    <a:p>
                      <a:r>
                        <a:rPr lang="en-US" sz="1200" dirty="0" smtClean="0"/>
                        <a:t>.NET, C, C++, </a:t>
                      </a:r>
                      <a:r>
                        <a:rPr lang="en-US" sz="1200" dirty="0" err="1" smtClean="0"/>
                        <a:t>Clojure</a:t>
                      </a:r>
                      <a:r>
                        <a:rPr lang="en-US" sz="1200" dirty="0" smtClean="0"/>
                        <a:t>, D, Dart, </a:t>
                      </a:r>
                      <a:r>
                        <a:rPr lang="en-US" sz="1200" dirty="0" err="1" smtClean="0"/>
                        <a:t>Erlang</a:t>
                      </a:r>
                      <a:r>
                        <a:rPr lang="en-US" sz="1200" dirty="0" smtClean="0"/>
                        <a:t>, Fancy, Go, Haskell, </a:t>
                      </a:r>
                      <a:r>
                        <a:rPr lang="en-US" sz="1200" dirty="0" err="1" smtClean="0"/>
                        <a:t>haXe</a:t>
                      </a:r>
                      <a:r>
                        <a:rPr lang="en-US" sz="1200" dirty="0" smtClean="0"/>
                        <a:t>, Io, Java, </a:t>
                      </a:r>
                      <a:r>
                        <a:rPr lang="en-US" sz="1200" dirty="0" err="1" smtClean="0"/>
                        <a:t>Lua</a:t>
                      </a:r>
                      <a:r>
                        <a:rPr lang="en-US" sz="1200" dirty="0" smtClean="0"/>
                        <a:t>, Lisp, Nimrod, Node.js, Objective-C, Perl, PHP, Prolog, Python, Ruby, Rust, Scala, Scheme, Smalltalk, </a:t>
                      </a:r>
                      <a:r>
                        <a:rPr lang="en-US" sz="1200" dirty="0" err="1" smtClean="0"/>
                        <a:t>Tcl</a:t>
                      </a:r>
                      <a:r>
                        <a:rPr lang="en-US" sz="1200" dirty="0" smtClean="0"/>
                        <a:t>, VCL</a:t>
                      </a:r>
                      <a:r>
                        <a:rPr lang="en-US" sz="1200" baseline="0" dirty="0" smtClean="0"/>
                        <a:t> …</a:t>
                      </a:r>
                      <a:endParaRPr lang="sv-SE" sz="1200"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B w="12700" cap="flat" cmpd="sng" algn="ctr">
                      <a:solidFill>
                        <a:srgbClr val="FF0000"/>
                      </a:solidFill>
                      <a:prstDash val="solid"/>
                      <a:round/>
                      <a:headEnd type="none" w="med" len="med"/>
                      <a:tailEnd type="none" w="med" len="med"/>
                    </a:lnB>
                  </a:tcPr>
                </a:tc>
                <a:tc>
                  <a:txBody>
                    <a:bodyPr/>
                    <a:lstStyle/>
                    <a:p>
                      <a:r>
                        <a:rPr lang="en-US" sz="1200" dirty="0" smtClean="0"/>
                        <a:t>.NET</a:t>
                      </a:r>
                      <a:endParaRPr lang="sv-SE" sz="1200" dirty="0"/>
                    </a:p>
                  </a:txBody>
                  <a:tcPr>
                    <a:lnL w="12700" cap="flat" cmpd="sng" algn="ctr">
                      <a:solidFill>
                        <a:srgbClr val="FF0000"/>
                      </a:solidFill>
                      <a:prstDash val="solid"/>
                      <a:round/>
                      <a:headEnd type="none" w="med" len="med"/>
                      <a:tailEnd type="none" w="med" len="med"/>
                    </a:lnL>
                  </a:tcPr>
                </a:tc>
                <a:tc>
                  <a:txBody>
                    <a:bodyPr/>
                    <a:lstStyle/>
                    <a:p>
                      <a:r>
                        <a:rPr lang="en-US" sz="1200" dirty="0" smtClean="0"/>
                        <a:t>.NET</a:t>
                      </a:r>
                      <a:endParaRPr lang="sv-SE" sz="1200" dirty="0"/>
                    </a:p>
                  </a:txBody>
                  <a:tcPr/>
                </a:tc>
                <a:tc>
                  <a:txBody>
                    <a:bodyPr/>
                    <a:lstStyle/>
                    <a:p>
                      <a:r>
                        <a:rPr lang="en-US" sz="1200" dirty="0" smtClean="0"/>
                        <a:t>N/A</a:t>
                      </a:r>
                      <a:endParaRPr lang="sv-SE" sz="1200"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37543724"/>
              </p:ext>
            </p:extLst>
          </p:nvPr>
        </p:nvGraphicFramePr>
        <p:xfrm>
          <a:off x="838200" y="6088231"/>
          <a:ext cx="8128000" cy="685800"/>
        </p:xfrm>
        <a:graphic>
          <a:graphicData uri="http://schemas.openxmlformats.org/drawingml/2006/table">
            <a:tbl>
              <a:tblPr bandRow="1">
                <a:tableStyleId>{2D5ABB26-0587-4C30-8999-92F81FD0307C}</a:tableStyleId>
              </a:tblPr>
              <a:tblGrid>
                <a:gridCol w="354106"/>
                <a:gridCol w="7773894"/>
              </a:tblGrid>
              <a:tr h="178098">
                <a:tc>
                  <a:txBody>
                    <a:bodyPr/>
                    <a:lstStyle/>
                    <a:p>
                      <a:r>
                        <a:rPr lang="en-US" sz="500" dirty="0" smtClean="0"/>
                        <a:t>*)</a:t>
                      </a:r>
                      <a:endParaRPr lang="sv-SE" sz="5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Available but</a:t>
                      </a:r>
                      <a:r>
                        <a:rPr lang="en-US" sz="900" baseline="0" dirty="0" smtClean="0"/>
                        <a:t> Microsoft recommends all new development to target Azure </a:t>
                      </a:r>
                      <a:r>
                        <a:rPr lang="en-US" sz="900" baseline="0" dirty="0" err="1" smtClean="0"/>
                        <a:t>Redis</a:t>
                      </a:r>
                      <a:r>
                        <a:rPr lang="en-US" sz="900" baseline="0" dirty="0" smtClean="0"/>
                        <a:t> Cache</a:t>
                      </a:r>
                      <a:endParaRPr lang="en-US" sz="900" dirty="0" smtClean="0"/>
                    </a:p>
                  </a:txBody>
                  <a:tcPr/>
                </a:tc>
              </a:tr>
              <a:tr h="178098">
                <a:tc>
                  <a:txBody>
                    <a:bodyPr/>
                    <a:lstStyle/>
                    <a:p>
                      <a:r>
                        <a:rPr lang="en-US" sz="500" dirty="0" smtClean="0"/>
                        <a:t>**)</a:t>
                      </a:r>
                      <a:endParaRPr lang="sv-SE" sz="5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Retired on September 1</a:t>
                      </a:r>
                      <a:r>
                        <a:rPr lang="en-US" sz="900" baseline="30000" dirty="0" smtClean="0"/>
                        <a:t>st</a:t>
                      </a:r>
                      <a:r>
                        <a:rPr lang="en-US" sz="900" dirty="0" smtClean="0"/>
                        <a:t> 2014</a:t>
                      </a:r>
                    </a:p>
                  </a:txBody>
                  <a:tcPr/>
                </a:tc>
              </a:tr>
              <a:tr h="174214">
                <a:tc>
                  <a:txBody>
                    <a:bodyPr/>
                    <a:lstStyle/>
                    <a:p>
                      <a:r>
                        <a:rPr lang="en-US" sz="500" dirty="0" smtClean="0"/>
                        <a:t>***)</a:t>
                      </a:r>
                      <a:endParaRPr lang="sv-SE" sz="500" dirty="0"/>
                    </a:p>
                  </a:txBody>
                  <a:tcPr/>
                </a:tc>
                <a:tc>
                  <a:txBody>
                    <a:bodyPr/>
                    <a:lstStyle/>
                    <a:p>
                      <a:r>
                        <a:rPr lang="en-US" sz="900" dirty="0" smtClean="0"/>
                        <a:t>Deployed as part of Cloud Service with Worker/</a:t>
                      </a:r>
                      <a:r>
                        <a:rPr lang="en-US" sz="900" baseline="0" dirty="0" smtClean="0"/>
                        <a:t>Web Roles hence, managed and scaled as such</a:t>
                      </a:r>
                      <a:endParaRPr lang="sv-SE" sz="900" dirty="0"/>
                    </a:p>
                  </a:txBody>
                  <a:tcPr/>
                </a:tc>
              </a:tr>
            </a:tbl>
          </a:graphicData>
        </a:graphic>
      </p:graphicFrame>
    </p:spTree>
    <p:extLst>
      <p:ext uri="{BB962C8B-B14F-4D97-AF65-F5344CB8AC3E}">
        <p14:creationId xmlns:p14="http://schemas.microsoft.com/office/powerpoint/2010/main" val="391261098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Redis</a:t>
            </a:r>
            <a:r>
              <a:rPr lang="en-US" dirty="0" smtClean="0"/>
              <a:t> Cache Pricing</a:t>
            </a:r>
            <a:endParaRPr lang="sv-SE"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79410902"/>
              </p:ext>
            </p:extLst>
          </p:nvPr>
        </p:nvGraphicFramePr>
        <p:xfrm>
          <a:off x="981635" y="1852052"/>
          <a:ext cx="4957482" cy="3347179"/>
        </p:xfrm>
        <a:graphic>
          <a:graphicData uri="http://schemas.openxmlformats.org/drawingml/2006/table">
            <a:tbl>
              <a:tblPr/>
              <a:tblGrid>
                <a:gridCol w="718163"/>
                <a:gridCol w="975338"/>
                <a:gridCol w="799125"/>
                <a:gridCol w="839003"/>
                <a:gridCol w="810065"/>
                <a:gridCol w="815788"/>
              </a:tblGrid>
              <a:tr h="288746">
                <a:tc>
                  <a:txBody>
                    <a:bodyPr/>
                    <a:lstStyle/>
                    <a:p>
                      <a:pPr algn="l" fontAlgn="b"/>
                      <a:endParaRPr lang="sv-SE" sz="1600" b="1" i="0" u="none" strike="noStrike" dirty="0">
                        <a:solidFill>
                          <a:schemeClr val="tx1"/>
                        </a:solidFill>
                        <a:effectLst/>
                        <a:latin typeface="Calibri" panose="020F0502020204030204" pitchFamily="34" charset="0"/>
                      </a:endParaRPr>
                    </a:p>
                  </a:txBody>
                  <a:tcPr marL="72000" marR="108000" marT="635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sv-SE" sz="1600" b="1" i="0" u="none" strike="noStrike" dirty="0">
                        <a:solidFill>
                          <a:schemeClr val="tx1"/>
                        </a:solidFill>
                        <a:effectLst/>
                        <a:latin typeface="Calibri" panose="020F0502020204030204" pitchFamily="34" charset="0"/>
                      </a:endParaRPr>
                    </a:p>
                  </a:txBody>
                  <a:tcPr marL="72000" marR="108000" marT="6350"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gridSpan="2">
                  <a:txBody>
                    <a:bodyPr/>
                    <a:lstStyle/>
                    <a:p>
                      <a:pPr algn="ctr" fontAlgn="b"/>
                      <a:r>
                        <a:rPr lang="sv-SE" sz="1600" b="1" i="0" u="none" strike="noStrike" dirty="0" smtClean="0">
                          <a:solidFill>
                            <a:schemeClr val="tx1"/>
                          </a:solidFill>
                          <a:effectLst/>
                          <a:latin typeface="Calibri" panose="020F0502020204030204" pitchFamily="34" charset="0"/>
                        </a:rPr>
                        <a:t>Basic</a:t>
                      </a:r>
                      <a:endParaRPr lang="sv-SE" sz="1600" b="1" i="0" u="none" strike="noStrike" dirty="0">
                        <a:solidFill>
                          <a:schemeClr val="tx1"/>
                        </a:solidFill>
                        <a:effectLst/>
                        <a:latin typeface="Calibri" panose="020F0502020204030204" pitchFamily="34" charset="0"/>
                      </a:endParaRPr>
                    </a:p>
                  </a:txBody>
                  <a:tcPr marL="72000" marR="10800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sv-SE"/>
                    </a:p>
                  </a:txBody>
                  <a:tcPr/>
                </a:tc>
                <a:tc gridSpan="2">
                  <a:txBody>
                    <a:bodyPr/>
                    <a:lstStyle/>
                    <a:p>
                      <a:pPr algn="ctr" fontAlgn="b"/>
                      <a:r>
                        <a:rPr lang="sv-SE" sz="1600" b="1" i="0" u="none" strike="noStrike" dirty="0" smtClean="0">
                          <a:solidFill>
                            <a:schemeClr val="tx1"/>
                          </a:solidFill>
                          <a:effectLst/>
                          <a:latin typeface="Calibri" panose="020F0502020204030204" pitchFamily="34" charset="0"/>
                        </a:rPr>
                        <a:t>Standard</a:t>
                      </a:r>
                      <a:endParaRPr lang="sv-SE" sz="1600" b="1" i="0" u="none" strike="noStrike" dirty="0">
                        <a:solidFill>
                          <a:schemeClr val="tx1"/>
                        </a:solidFill>
                        <a:effectLst/>
                        <a:latin typeface="Calibri" panose="020F0502020204030204" pitchFamily="34" charset="0"/>
                      </a:endParaRPr>
                    </a:p>
                  </a:txBody>
                  <a:tcPr marL="72000" marR="10800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sv-SE"/>
                    </a:p>
                  </a:txBody>
                  <a:tcPr/>
                </a:tc>
              </a:tr>
              <a:tr h="381864">
                <a:tc>
                  <a:txBody>
                    <a:bodyPr/>
                    <a:lstStyle/>
                    <a:p>
                      <a:pPr algn="ctr" fontAlgn="b"/>
                      <a:r>
                        <a:rPr lang="sv-SE" sz="1200" b="0" i="0" u="none" strike="noStrike" dirty="0" err="1">
                          <a:solidFill>
                            <a:schemeClr val="tx1"/>
                          </a:solidFill>
                          <a:effectLst/>
                          <a:latin typeface="Calibri" panose="020F0502020204030204" pitchFamily="34" charset="0"/>
                        </a:rPr>
                        <a:t>Name</a:t>
                      </a:r>
                      <a:endParaRPr lang="sv-SE" sz="1200" b="0" i="0" u="none" strike="noStrike" dirty="0">
                        <a:solidFill>
                          <a:schemeClr val="tx1"/>
                        </a:solidFill>
                        <a:effectLst/>
                        <a:latin typeface="Calibri" panose="020F0502020204030204" pitchFamily="34" charset="0"/>
                      </a:endParaRPr>
                    </a:p>
                  </a:txBody>
                  <a:tcPr marL="72000" marR="108000" marT="635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ctr" fontAlgn="b"/>
                      <a:r>
                        <a:rPr lang="sv-SE" sz="1200" b="0" i="0" u="none" strike="noStrike" dirty="0" err="1">
                          <a:solidFill>
                            <a:schemeClr val="tx1"/>
                          </a:solidFill>
                          <a:effectLst/>
                          <a:latin typeface="Calibri" panose="020F0502020204030204" pitchFamily="34" charset="0"/>
                        </a:rPr>
                        <a:t>Size</a:t>
                      </a:r>
                      <a:endParaRPr lang="sv-SE" sz="1200" b="0" i="0" u="none" strike="noStrike" dirty="0">
                        <a:solidFill>
                          <a:schemeClr val="tx1"/>
                        </a:solidFill>
                        <a:effectLst/>
                        <a:latin typeface="Calibri" panose="020F0502020204030204" pitchFamily="34" charset="0"/>
                      </a:endParaRPr>
                    </a:p>
                  </a:txBody>
                  <a:tcPr marL="72000" marR="108000" marT="635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ctr" fontAlgn="b"/>
                      <a:r>
                        <a:rPr lang="sv-SE" sz="1200" b="0" i="0" u="none" strike="noStrike" dirty="0">
                          <a:solidFill>
                            <a:schemeClr val="tx1"/>
                          </a:solidFill>
                          <a:effectLst/>
                          <a:latin typeface="Calibri" panose="020F0502020204030204" pitchFamily="34" charset="0"/>
                        </a:rPr>
                        <a:t>$/</a:t>
                      </a:r>
                      <a:r>
                        <a:rPr lang="sv-SE" sz="1200" b="0" i="0" u="none" strike="noStrike" dirty="0" err="1">
                          <a:solidFill>
                            <a:schemeClr val="tx1"/>
                          </a:solidFill>
                          <a:effectLst/>
                          <a:latin typeface="Calibri" panose="020F0502020204030204" pitchFamily="34" charset="0"/>
                        </a:rPr>
                        <a:t>hour</a:t>
                      </a:r>
                      <a:endParaRPr lang="sv-SE" sz="1200" b="0" i="0" u="none" strike="noStrike" dirty="0">
                        <a:solidFill>
                          <a:schemeClr val="tx1"/>
                        </a:solidFill>
                        <a:effectLst/>
                        <a:latin typeface="Calibri" panose="020F0502020204030204" pitchFamily="34" charset="0"/>
                      </a:endParaRPr>
                    </a:p>
                  </a:txBody>
                  <a:tcPr marL="72000" marR="108000" marT="635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ctr" fontAlgn="b"/>
                      <a:r>
                        <a:rPr lang="sv-SE" sz="1200" b="0" i="0" u="none" strike="noStrike" dirty="0">
                          <a:solidFill>
                            <a:schemeClr val="tx1"/>
                          </a:solidFill>
                          <a:effectLst/>
                          <a:latin typeface="Calibri" panose="020F0502020204030204" pitchFamily="34" charset="0"/>
                        </a:rPr>
                        <a:t>~$/</a:t>
                      </a:r>
                      <a:r>
                        <a:rPr lang="sv-SE" sz="1200" b="0" i="0" u="none" strike="noStrike" dirty="0" err="1">
                          <a:solidFill>
                            <a:schemeClr val="tx1"/>
                          </a:solidFill>
                          <a:effectLst/>
                          <a:latin typeface="Calibri" panose="020F0502020204030204" pitchFamily="34" charset="0"/>
                        </a:rPr>
                        <a:t>month</a:t>
                      </a:r>
                      <a:endParaRPr lang="sv-SE" sz="1200" b="0" i="0" u="none" strike="noStrike" dirty="0">
                        <a:solidFill>
                          <a:schemeClr val="tx1"/>
                        </a:solidFill>
                        <a:effectLst/>
                        <a:latin typeface="Calibri" panose="020F0502020204030204" pitchFamily="34" charset="0"/>
                      </a:endParaRPr>
                    </a:p>
                  </a:txBody>
                  <a:tcPr marL="72000" marR="108000" marT="635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ctr" fontAlgn="b"/>
                      <a:r>
                        <a:rPr lang="sv-SE" sz="1200" b="0" i="0" u="none" strike="noStrike" dirty="0">
                          <a:solidFill>
                            <a:schemeClr val="tx1"/>
                          </a:solidFill>
                          <a:effectLst/>
                          <a:latin typeface="Calibri" panose="020F0502020204030204" pitchFamily="34" charset="0"/>
                        </a:rPr>
                        <a:t>$/</a:t>
                      </a:r>
                      <a:r>
                        <a:rPr lang="sv-SE" sz="1200" b="0" i="0" u="none" strike="noStrike" dirty="0" err="1">
                          <a:solidFill>
                            <a:schemeClr val="tx1"/>
                          </a:solidFill>
                          <a:effectLst/>
                          <a:latin typeface="Calibri" panose="020F0502020204030204" pitchFamily="34" charset="0"/>
                        </a:rPr>
                        <a:t>hour</a:t>
                      </a:r>
                      <a:endParaRPr lang="sv-SE" sz="1200" b="0" i="0" u="none" strike="noStrike" dirty="0">
                        <a:solidFill>
                          <a:schemeClr val="tx1"/>
                        </a:solidFill>
                        <a:effectLst/>
                        <a:latin typeface="Calibri" panose="020F0502020204030204" pitchFamily="34" charset="0"/>
                      </a:endParaRPr>
                    </a:p>
                  </a:txBody>
                  <a:tcPr marL="72000" marR="108000" marT="635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chemeClr val="bg1"/>
                    </a:solidFill>
                  </a:tcPr>
                </a:tc>
                <a:tc>
                  <a:txBody>
                    <a:bodyPr/>
                    <a:lstStyle/>
                    <a:p>
                      <a:pPr algn="ctr" fontAlgn="b"/>
                      <a:r>
                        <a:rPr lang="sv-SE" sz="1200" b="0" i="0" u="none" strike="noStrike" dirty="0">
                          <a:solidFill>
                            <a:schemeClr val="tx1"/>
                          </a:solidFill>
                          <a:effectLst/>
                          <a:latin typeface="Calibri" panose="020F0502020204030204" pitchFamily="34" charset="0"/>
                        </a:rPr>
                        <a:t>~$/</a:t>
                      </a:r>
                      <a:r>
                        <a:rPr lang="sv-SE" sz="1200" b="0" i="0" u="none" strike="noStrike" dirty="0" err="1">
                          <a:solidFill>
                            <a:schemeClr val="tx1"/>
                          </a:solidFill>
                          <a:effectLst/>
                          <a:latin typeface="Calibri" panose="020F0502020204030204" pitchFamily="34" charset="0"/>
                        </a:rPr>
                        <a:t>month</a:t>
                      </a:r>
                      <a:endParaRPr lang="sv-SE" sz="1200" b="0" i="0" u="none" strike="noStrike" dirty="0">
                        <a:solidFill>
                          <a:schemeClr val="tx1"/>
                        </a:solidFill>
                        <a:effectLst/>
                        <a:latin typeface="Calibri" panose="020F0502020204030204" pitchFamily="34" charset="0"/>
                      </a:endParaRPr>
                    </a:p>
                  </a:txBody>
                  <a:tcPr marL="72000" marR="108000" marT="635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tr>
              <a:tr h="382367">
                <a:tc>
                  <a:txBody>
                    <a:bodyPr/>
                    <a:lstStyle/>
                    <a:p>
                      <a:pPr algn="l" fontAlgn="b"/>
                      <a:r>
                        <a:rPr lang="sv-SE" sz="1600" b="0" i="0" u="none" strike="noStrike" dirty="0">
                          <a:solidFill>
                            <a:schemeClr val="tx1"/>
                          </a:solidFill>
                          <a:effectLst/>
                          <a:latin typeface="Calibri" panose="020F0502020204030204" pitchFamily="34" charset="0"/>
                        </a:rPr>
                        <a:t>C0</a:t>
                      </a:r>
                    </a:p>
                  </a:txBody>
                  <a:tcPr marL="72000" marR="108000" marT="63500" marB="63500" anchor="ctr">
                    <a:lnL w="12700" cap="flat" cmpd="sng" algn="ctr">
                      <a:solidFill>
                        <a:schemeClr val="tx1"/>
                      </a:solidFill>
                      <a:prstDash val="solid"/>
                      <a:round/>
                      <a:headEnd type="none" w="med" len="med"/>
                      <a:tailEnd type="none" w="med" len="med"/>
                    </a:lnL>
                    <a:lnR>
                      <a:noFill/>
                    </a:lnR>
                    <a:lnT>
                      <a:noFill/>
                    </a:lnT>
                    <a:lnB>
                      <a:noFill/>
                    </a:lnB>
                    <a:solidFill>
                      <a:schemeClr val="accent1"/>
                    </a:solidFill>
                  </a:tcPr>
                </a:tc>
                <a:tc>
                  <a:txBody>
                    <a:bodyPr/>
                    <a:lstStyle/>
                    <a:p>
                      <a:pPr algn="r" fontAlgn="b"/>
                      <a:r>
                        <a:rPr lang="sv-SE" sz="1600" b="0" i="0" u="none" strike="noStrike" dirty="0">
                          <a:solidFill>
                            <a:schemeClr val="tx1"/>
                          </a:solidFill>
                          <a:effectLst/>
                          <a:latin typeface="Calibri" panose="020F0502020204030204" pitchFamily="34" charset="0"/>
                        </a:rPr>
                        <a:t>0,25 GB</a:t>
                      </a:r>
                    </a:p>
                  </a:txBody>
                  <a:tcPr marL="72000" marR="108000" marT="63500" marB="63500" anchor="ctr">
                    <a:lnL>
                      <a:noFill/>
                    </a:lnL>
                    <a:lnR w="12700" cap="flat" cmpd="sng" algn="ctr">
                      <a:solidFill>
                        <a:schemeClr val="tx1"/>
                      </a:solidFill>
                      <a:prstDash val="solid"/>
                      <a:round/>
                      <a:headEnd type="none" w="med" len="med"/>
                      <a:tailEnd type="none" w="med" len="med"/>
                    </a:lnR>
                    <a:lnT>
                      <a:noFill/>
                    </a:lnT>
                    <a:lnB>
                      <a:noFill/>
                    </a:lnB>
                    <a:solidFill>
                      <a:schemeClr val="accent1"/>
                    </a:solidFill>
                  </a:tcPr>
                </a:tc>
                <a:tc>
                  <a:txBody>
                    <a:bodyPr/>
                    <a:lstStyle/>
                    <a:p>
                      <a:pPr algn="r" fontAlgn="b"/>
                      <a:r>
                        <a:rPr lang="sv-SE" sz="1600" b="0" i="0" u="none" strike="noStrike" dirty="0">
                          <a:solidFill>
                            <a:schemeClr val="tx1"/>
                          </a:solidFill>
                          <a:effectLst/>
                          <a:latin typeface="Calibri" panose="020F0502020204030204" pitchFamily="34" charset="0"/>
                        </a:rPr>
                        <a:t>$0,02</a:t>
                      </a:r>
                    </a:p>
                  </a:txBody>
                  <a:tcPr marL="72000" marR="108000" marT="63500" marB="63500" anchor="ctr">
                    <a:lnL w="12700" cap="flat" cmpd="sng" algn="ctr">
                      <a:solidFill>
                        <a:schemeClr val="tx1"/>
                      </a:solidFill>
                      <a:prstDash val="solid"/>
                      <a:round/>
                      <a:headEnd type="none" w="med" len="med"/>
                      <a:tailEnd type="none" w="med" len="med"/>
                    </a:lnL>
                    <a:lnR>
                      <a:noFill/>
                    </a:lnR>
                    <a:lnT>
                      <a:noFill/>
                    </a:lnT>
                    <a:lnB>
                      <a:noFill/>
                    </a:lnB>
                    <a:solidFill>
                      <a:schemeClr val="accent1"/>
                    </a:solidFill>
                  </a:tcPr>
                </a:tc>
                <a:tc>
                  <a:txBody>
                    <a:bodyPr/>
                    <a:lstStyle/>
                    <a:p>
                      <a:pPr algn="r" fontAlgn="b"/>
                      <a:r>
                        <a:rPr lang="sv-SE" sz="1600" b="0" i="0" u="none" strike="noStrike" dirty="0">
                          <a:solidFill>
                            <a:schemeClr val="tx1"/>
                          </a:solidFill>
                          <a:effectLst/>
                          <a:latin typeface="Calibri" panose="020F0502020204030204" pitchFamily="34" charset="0"/>
                        </a:rPr>
                        <a:t>$16</a:t>
                      </a:r>
                    </a:p>
                  </a:txBody>
                  <a:tcPr marL="72000" marR="108000" marT="6350" marB="0" anchor="ctr">
                    <a:lnL>
                      <a:noFill/>
                    </a:lnL>
                    <a:lnR w="12700" cap="flat" cmpd="sng" algn="ctr">
                      <a:solidFill>
                        <a:schemeClr val="tx1"/>
                      </a:solidFill>
                      <a:prstDash val="solid"/>
                      <a:round/>
                      <a:headEnd type="none" w="med" len="med"/>
                      <a:tailEnd type="none" w="med" len="med"/>
                    </a:lnR>
                    <a:lnT>
                      <a:noFill/>
                    </a:lnT>
                    <a:lnB>
                      <a:noFill/>
                    </a:lnB>
                    <a:solidFill>
                      <a:schemeClr val="accent1"/>
                    </a:solidFill>
                  </a:tcPr>
                </a:tc>
                <a:tc>
                  <a:txBody>
                    <a:bodyPr/>
                    <a:lstStyle/>
                    <a:p>
                      <a:pPr algn="r" fontAlgn="b"/>
                      <a:r>
                        <a:rPr lang="sv-SE" sz="1600" b="0" i="0" u="none" strike="noStrike" dirty="0">
                          <a:solidFill>
                            <a:schemeClr val="tx1"/>
                          </a:solidFill>
                          <a:effectLst/>
                          <a:latin typeface="Calibri" panose="020F0502020204030204" pitchFamily="34" charset="0"/>
                        </a:rPr>
                        <a:t>$0,06</a:t>
                      </a:r>
                    </a:p>
                  </a:txBody>
                  <a:tcPr marL="72000" marR="108000" marT="6350" marB="0" anchor="ctr">
                    <a:lnL w="12700" cap="flat" cmpd="sng" algn="ctr">
                      <a:solidFill>
                        <a:schemeClr val="tx1"/>
                      </a:solidFill>
                      <a:prstDash val="solid"/>
                      <a:round/>
                      <a:headEnd type="none" w="med" len="med"/>
                      <a:tailEnd type="none" w="med" len="med"/>
                    </a:lnL>
                    <a:lnR>
                      <a:noFill/>
                    </a:lnR>
                    <a:lnT>
                      <a:noFill/>
                    </a:lnT>
                    <a:lnB>
                      <a:noFill/>
                    </a:lnB>
                    <a:solidFill>
                      <a:schemeClr val="accent1"/>
                    </a:solidFill>
                  </a:tcPr>
                </a:tc>
                <a:tc>
                  <a:txBody>
                    <a:bodyPr/>
                    <a:lstStyle/>
                    <a:p>
                      <a:pPr algn="r" fontAlgn="b"/>
                      <a:r>
                        <a:rPr lang="sv-SE" sz="1600" b="0" i="0" u="none" strike="noStrike" dirty="0">
                          <a:solidFill>
                            <a:schemeClr val="tx1"/>
                          </a:solidFill>
                          <a:effectLst/>
                          <a:latin typeface="Calibri" panose="020F0502020204030204" pitchFamily="34" charset="0"/>
                        </a:rPr>
                        <a:t>$40</a:t>
                      </a:r>
                    </a:p>
                  </a:txBody>
                  <a:tcPr marL="72000" marR="108000" marT="6350" marB="0" anchor="ctr">
                    <a:lnL>
                      <a:noFill/>
                    </a:lnL>
                    <a:lnR w="12700" cap="flat" cmpd="sng" algn="ctr">
                      <a:solidFill>
                        <a:schemeClr val="tx1"/>
                      </a:solidFill>
                      <a:prstDash val="solid"/>
                      <a:round/>
                      <a:headEnd type="none" w="med" len="med"/>
                      <a:tailEnd type="none" w="med" len="med"/>
                    </a:lnR>
                    <a:lnT>
                      <a:noFill/>
                    </a:lnT>
                    <a:lnB>
                      <a:noFill/>
                    </a:lnB>
                    <a:solidFill>
                      <a:schemeClr val="accent1"/>
                    </a:solidFill>
                  </a:tcPr>
                </a:tc>
              </a:tr>
              <a:tr h="382367">
                <a:tc>
                  <a:txBody>
                    <a:bodyPr/>
                    <a:lstStyle/>
                    <a:p>
                      <a:pPr algn="l" fontAlgn="b"/>
                      <a:r>
                        <a:rPr lang="sv-SE" sz="1600" b="0" i="0" u="none" strike="noStrike" dirty="0">
                          <a:solidFill>
                            <a:schemeClr val="tx1"/>
                          </a:solidFill>
                          <a:effectLst/>
                          <a:latin typeface="Calibri" panose="020F0502020204030204" pitchFamily="34" charset="0"/>
                        </a:rPr>
                        <a:t>C1</a:t>
                      </a:r>
                    </a:p>
                  </a:txBody>
                  <a:tcPr marL="72000" marR="108000" marT="63500" marB="63500" anchor="ctr">
                    <a:lnL w="12700" cap="flat" cmpd="sng" algn="ctr">
                      <a:solidFill>
                        <a:schemeClr val="tx1"/>
                      </a:solidFill>
                      <a:prstDash val="solid"/>
                      <a:round/>
                      <a:headEnd type="none" w="med" len="med"/>
                      <a:tailEnd type="none" w="med" len="med"/>
                    </a:lnL>
                    <a:lnR>
                      <a:noFill/>
                    </a:lnR>
                    <a:lnT>
                      <a:noFill/>
                    </a:lnT>
                    <a:lnB>
                      <a:noFill/>
                    </a:lnB>
                    <a:solidFill>
                      <a:schemeClr val="accent2"/>
                    </a:solidFill>
                  </a:tcPr>
                </a:tc>
                <a:tc>
                  <a:txBody>
                    <a:bodyPr/>
                    <a:lstStyle/>
                    <a:p>
                      <a:pPr algn="r" fontAlgn="b"/>
                      <a:r>
                        <a:rPr lang="sv-SE" sz="1600" b="0" i="0" u="none" strike="noStrike" dirty="0">
                          <a:solidFill>
                            <a:schemeClr val="tx1"/>
                          </a:solidFill>
                          <a:effectLst/>
                          <a:latin typeface="Calibri" panose="020F0502020204030204" pitchFamily="34" charset="0"/>
                        </a:rPr>
                        <a:t>1,00 GB</a:t>
                      </a:r>
                    </a:p>
                  </a:txBody>
                  <a:tcPr marL="72000" marR="108000" marT="63500" marB="63500" anchor="ctr">
                    <a:lnL>
                      <a:noFill/>
                    </a:lnL>
                    <a:lnR w="12700" cap="flat" cmpd="sng" algn="ctr">
                      <a:solidFill>
                        <a:schemeClr val="tx1"/>
                      </a:solidFill>
                      <a:prstDash val="solid"/>
                      <a:round/>
                      <a:headEnd type="none" w="med" len="med"/>
                      <a:tailEnd type="none" w="med" len="med"/>
                    </a:lnR>
                    <a:lnT>
                      <a:noFill/>
                    </a:lnT>
                    <a:lnB>
                      <a:noFill/>
                    </a:lnB>
                    <a:solidFill>
                      <a:schemeClr val="accent2"/>
                    </a:solidFill>
                  </a:tcPr>
                </a:tc>
                <a:tc>
                  <a:txBody>
                    <a:bodyPr/>
                    <a:lstStyle/>
                    <a:p>
                      <a:pPr algn="r" fontAlgn="b"/>
                      <a:r>
                        <a:rPr lang="sv-SE" sz="1600" b="0" i="0" u="none" strike="noStrike" dirty="0">
                          <a:solidFill>
                            <a:schemeClr val="tx1"/>
                          </a:solidFill>
                          <a:effectLst/>
                          <a:latin typeface="Calibri" panose="020F0502020204030204" pitchFamily="34" charset="0"/>
                        </a:rPr>
                        <a:t>$0,06</a:t>
                      </a:r>
                    </a:p>
                  </a:txBody>
                  <a:tcPr marL="72000" marR="108000" marT="63500" marB="63500" anchor="ctr">
                    <a:lnL w="12700" cap="flat" cmpd="sng" algn="ctr">
                      <a:solidFill>
                        <a:schemeClr val="tx1"/>
                      </a:solidFill>
                      <a:prstDash val="solid"/>
                      <a:round/>
                      <a:headEnd type="none" w="med" len="med"/>
                      <a:tailEnd type="none" w="med" len="med"/>
                    </a:lnL>
                    <a:lnR>
                      <a:noFill/>
                    </a:lnR>
                    <a:lnT>
                      <a:noFill/>
                    </a:lnT>
                    <a:lnB>
                      <a:noFill/>
                    </a:lnB>
                    <a:solidFill>
                      <a:schemeClr val="accent2"/>
                    </a:solidFill>
                  </a:tcPr>
                </a:tc>
                <a:tc>
                  <a:txBody>
                    <a:bodyPr/>
                    <a:lstStyle/>
                    <a:p>
                      <a:pPr algn="r" fontAlgn="b"/>
                      <a:r>
                        <a:rPr lang="sv-SE" sz="1600" b="0" i="0" u="none" strike="noStrike" dirty="0">
                          <a:solidFill>
                            <a:schemeClr val="tx1"/>
                          </a:solidFill>
                          <a:effectLst/>
                          <a:latin typeface="Calibri" panose="020F0502020204030204" pitchFamily="34" charset="0"/>
                        </a:rPr>
                        <a:t>$40</a:t>
                      </a:r>
                    </a:p>
                  </a:txBody>
                  <a:tcPr marL="72000" marR="108000" marT="6350" marB="0" anchor="ctr">
                    <a:lnL>
                      <a:noFill/>
                    </a:lnL>
                    <a:lnR w="12700" cap="flat" cmpd="sng" algn="ctr">
                      <a:solidFill>
                        <a:schemeClr val="tx1"/>
                      </a:solidFill>
                      <a:prstDash val="solid"/>
                      <a:round/>
                      <a:headEnd type="none" w="med" len="med"/>
                      <a:tailEnd type="none" w="med" len="med"/>
                    </a:lnR>
                    <a:lnT>
                      <a:noFill/>
                    </a:lnT>
                    <a:lnB>
                      <a:noFill/>
                    </a:lnB>
                    <a:solidFill>
                      <a:schemeClr val="accent2"/>
                    </a:solidFill>
                  </a:tcPr>
                </a:tc>
                <a:tc>
                  <a:txBody>
                    <a:bodyPr/>
                    <a:lstStyle/>
                    <a:p>
                      <a:pPr algn="r" fontAlgn="b"/>
                      <a:r>
                        <a:rPr lang="sv-SE" sz="1600" b="0" i="0" u="none" strike="noStrike" dirty="0">
                          <a:solidFill>
                            <a:schemeClr val="tx1"/>
                          </a:solidFill>
                          <a:effectLst/>
                          <a:latin typeface="Calibri" panose="020F0502020204030204" pitchFamily="34" charset="0"/>
                        </a:rPr>
                        <a:t>$0,14</a:t>
                      </a:r>
                    </a:p>
                  </a:txBody>
                  <a:tcPr marL="72000" marR="108000" marT="6350" marB="0" anchor="ctr">
                    <a:lnL w="12700" cap="flat" cmpd="sng" algn="ctr">
                      <a:solidFill>
                        <a:schemeClr val="tx1"/>
                      </a:solidFill>
                      <a:prstDash val="solid"/>
                      <a:round/>
                      <a:headEnd type="none" w="med" len="med"/>
                      <a:tailEnd type="none" w="med" len="med"/>
                    </a:lnL>
                    <a:lnR>
                      <a:noFill/>
                    </a:lnR>
                    <a:lnT>
                      <a:noFill/>
                    </a:lnT>
                    <a:lnB>
                      <a:noFill/>
                    </a:lnB>
                    <a:solidFill>
                      <a:schemeClr val="accent2"/>
                    </a:solidFill>
                  </a:tcPr>
                </a:tc>
                <a:tc>
                  <a:txBody>
                    <a:bodyPr/>
                    <a:lstStyle/>
                    <a:p>
                      <a:pPr algn="r" fontAlgn="b"/>
                      <a:r>
                        <a:rPr lang="sv-SE" sz="1600" b="0" i="0" u="none" strike="noStrike" dirty="0">
                          <a:solidFill>
                            <a:schemeClr val="tx1"/>
                          </a:solidFill>
                          <a:effectLst/>
                          <a:latin typeface="Calibri" panose="020F0502020204030204" pitchFamily="34" charset="0"/>
                        </a:rPr>
                        <a:t>$99</a:t>
                      </a:r>
                    </a:p>
                  </a:txBody>
                  <a:tcPr marL="72000" marR="108000" marT="6350" marB="0" anchor="ctr">
                    <a:lnL>
                      <a:noFill/>
                    </a:lnL>
                    <a:lnR w="12700" cap="flat" cmpd="sng" algn="ctr">
                      <a:solidFill>
                        <a:schemeClr val="tx1"/>
                      </a:solidFill>
                      <a:prstDash val="solid"/>
                      <a:round/>
                      <a:headEnd type="none" w="med" len="med"/>
                      <a:tailEnd type="none" w="med" len="med"/>
                    </a:lnR>
                    <a:lnT>
                      <a:noFill/>
                    </a:lnT>
                    <a:lnB>
                      <a:noFill/>
                    </a:lnB>
                    <a:solidFill>
                      <a:schemeClr val="accent2"/>
                    </a:solidFill>
                  </a:tcPr>
                </a:tc>
              </a:tr>
              <a:tr h="382367">
                <a:tc>
                  <a:txBody>
                    <a:bodyPr/>
                    <a:lstStyle/>
                    <a:p>
                      <a:pPr algn="l" fontAlgn="b"/>
                      <a:r>
                        <a:rPr lang="sv-SE" sz="1600" b="0" i="0" u="none" strike="noStrike" dirty="0">
                          <a:solidFill>
                            <a:schemeClr val="tx1"/>
                          </a:solidFill>
                          <a:effectLst/>
                          <a:latin typeface="Calibri" panose="020F0502020204030204" pitchFamily="34" charset="0"/>
                        </a:rPr>
                        <a:t>C2</a:t>
                      </a:r>
                    </a:p>
                  </a:txBody>
                  <a:tcPr marL="72000" marR="108000" marT="63500" marB="63500" anchor="ctr">
                    <a:lnL w="12700" cap="flat" cmpd="sng" algn="ctr">
                      <a:solidFill>
                        <a:schemeClr val="tx1"/>
                      </a:solidFill>
                      <a:prstDash val="solid"/>
                      <a:round/>
                      <a:headEnd type="none" w="med" len="med"/>
                      <a:tailEnd type="none" w="med" len="med"/>
                    </a:lnL>
                    <a:lnR>
                      <a:noFill/>
                    </a:lnR>
                    <a:lnT>
                      <a:noFill/>
                    </a:lnT>
                    <a:lnB>
                      <a:noFill/>
                    </a:lnB>
                    <a:solidFill>
                      <a:schemeClr val="accent3"/>
                    </a:solidFill>
                  </a:tcPr>
                </a:tc>
                <a:tc>
                  <a:txBody>
                    <a:bodyPr/>
                    <a:lstStyle/>
                    <a:p>
                      <a:pPr algn="r" fontAlgn="b"/>
                      <a:r>
                        <a:rPr lang="sv-SE" sz="1600" b="0" i="0" u="none" strike="noStrike" dirty="0">
                          <a:solidFill>
                            <a:schemeClr val="tx1"/>
                          </a:solidFill>
                          <a:effectLst/>
                          <a:latin typeface="Calibri" panose="020F0502020204030204" pitchFamily="34" charset="0"/>
                        </a:rPr>
                        <a:t>2,80 GB</a:t>
                      </a:r>
                    </a:p>
                  </a:txBody>
                  <a:tcPr marL="72000" marR="108000" marT="63500" marB="63500" anchor="ctr">
                    <a:lnL>
                      <a:noFill/>
                    </a:lnL>
                    <a:lnR w="12700" cap="flat" cmpd="sng" algn="ctr">
                      <a:solidFill>
                        <a:schemeClr val="tx1"/>
                      </a:solidFill>
                      <a:prstDash val="solid"/>
                      <a:round/>
                      <a:headEnd type="none" w="med" len="med"/>
                      <a:tailEnd type="none" w="med" len="med"/>
                    </a:lnR>
                    <a:lnT>
                      <a:noFill/>
                    </a:lnT>
                    <a:lnB>
                      <a:noFill/>
                    </a:lnB>
                    <a:solidFill>
                      <a:schemeClr val="accent3"/>
                    </a:solidFill>
                  </a:tcPr>
                </a:tc>
                <a:tc>
                  <a:txBody>
                    <a:bodyPr/>
                    <a:lstStyle/>
                    <a:p>
                      <a:pPr algn="r" fontAlgn="b"/>
                      <a:r>
                        <a:rPr lang="sv-SE" sz="1600" b="0" i="0" u="none" strike="noStrike" dirty="0">
                          <a:solidFill>
                            <a:schemeClr val="tx1"/>
                          </a:solidFill>
                          <a:effectLst/>
                          <a:latin typeface="Calibri" panose="020F0502020204030204" pitchFamily="34" charset="0"/>
                        </a:rPr>
                        <a:t>$0,09</a:t>
                      </a:r>
                    </a:p>
                  </a:txBody>
                  <a:tcPr marL="72000" marR="108000" marT="63500" marB="63500" anchor="ctr">
                    <a:lnL w="12700" cap="flat" cmpd="sng" algn="ctr">
                      <a:solidFill>
                        <a:schemeClr val="tx1"/>
                      </a:solidFill>
                      <a:prstDash val="solid"/>
                      <a:round/>
                      <a:headEnd type="none" w="med" len="med"/>
                      <a:tailEnd type="none" w="med" len="med"/>
                    </a:lnL>
                    <a:lnR>
                      <a:noFill/>
                    </a:lnR>
                    <a:lnT>
                      <a:noFill/>
                    </a:lnT>
                    <a:lnB>
                      <a:noFill/>
                    </a:lnB>
                    <a:solidFill>
                      <a:schemeClr val="accent3"/>
                    </a:solidFill>
                  </a:tcPr>
                </a:tc>
                <a:tc>
                  <a:txBody>
                    <a:bodyPr/>
                    <a:lstStyle/>
                    <a:p>
                      <a:pPr algn="r" fontAlgn="b"/>
                      <a:r>
                        <a:rPr lang="sv-SE" sz="1600" b="0" i="0" u="none" strike="noStrike" dirty="0">
                          <a:solidFill>
                            <a:schemeClr val="tx1"/>
                          </a:solidFill>
                          <a:effectLst/>
                          <a:latin typeface="Calibri" panose="020F0502020204030204" pitchFamily="34" charset="0"/>
                        </a:rPr>
                        <a:t>$65</a:t>
                      </a:r>
                    </a:p>
                  </a:txBody>
                  <a:tcPr marL="72000" marR="108000" marT="6350" marB="0" anchor="ctr">
                    <a:lnL>
                      <a:noFill/>
                    </a:lnL>
                    <a:lnR w="12700" cap="flat" cmpd="sng" algn="ctr">
                      <a:solidFill>
                        <a:schemeClr val="tx1"/>
                      </a:solidFill>
                      <a:prstDash val="solid"/>
                      <a:round/>
                      <a:headEnd type="none" w="med" len="med"/>
                      <a:tailEnd type="none" w="med" len="med"/>
                    </a:lnR>
                    <a:lnT>
                      <a:noFill/>
                    </a:lnT>
                    <a:lnB>
                      <a:noFill/>
                    </a:lnB>
                    <a:solidFill>
                      <a:schemeClr val="accent3"/>
                    </a:solidFill>
                  </a:tcPr>
                </a:tc>
                <a:tc>
                  <a:txBody>
                    <a:bodyPr/>
                    <a:lstStyle/>
                    <a:p>
                      <a:pPr algn="r" fontAlgn="b"/>
                      <a:r>
                        <a:rPr lang="sv-SE" sz="1600" b="0" i="0" u="none" strike="noStrike" dirty="0">
                          <a:solidFill>
                            <a:schemeClr val="tx1"/>
                          </a:solidFill>
                          <a:effectLst/>
                          <a:latin typeface="Calibri" panose="020F0502020204030204" pitchFamily="34" charset="0"/>
                        </a:rPr>
                        <a:t>$0,23</a:t>
                      </a:r>
                    </a:p>
                  </a:txBody>
                  <a:tcPr marL="72000" marR="108000" marT="6350" marB="0" anchor="ctr">
                    <a:lnL w="12700" cap="flat" cmpd="sng" algn="ctr">
                      <a:solidFill>
                        <a:schemeClr val="tx1"/>
                      </a:solidFill>
                      <a:prstDash val="solid"/>
                      <a:round/>
                      <a:headEnd type="none" w="med" len="med"/>
                      <a:tailEnd type="none" w="med" len="med"/>
                    </a:lnL>
                    <a:lnR>
                      <a:noFill/>
                    </a:lnR>
                    <a:lnT>
                      <a:noFill/>
                    </a:lnT>
                    <a:lnB>
                      <a:noFill/>
                    </a:lnB>
                    <a:solidFill>
                      <a:schemeClr val="accent3"/>
                    </a:solidFill>
                  </a:tcPr>
                </a:tc>
                <a:tc>
                  <a:txBody>
                    <a:bodyPr/>
                    <a:lstStyle/>
                    <a:p>
                      <a:pPr algn="r" fontAlgn="b"/>
                      <a:r>
                        <a:rPr lang="sv-SE" sz="1600" b="0" i="0" u="none" strike="noStrike" dirty="0">
                          <a:solidFill>
                            <a:schemeClr val="tx1"/>
                          </a:solidFill>
                          <a:effectLst/>
                          <a:latin typeface="Calibri" panose="020F0502020204030204" pitchFamily="34" charset="0"/>
                        </a:rPr>
                        <a:t>$162</a:t>
                      </a:r>
                    </a:p>
                  </a:txBody>
                  <a:tcPr marL="72000" marR="108000" marT="6350" marB="0" anchor="ctr">
                    <a:lnL>
                      <a:noFill/>
                    </a:lnL>
                    <a:lnR w="12700" cap="flat" cmpd="sng" algn="ctr">
                      <a:solidFill>
                        <a:schemeClr val="tx1"/>
                      </a:solidFill>
                      <a:prstDash val="solid"/>
                      <a:round/>
                      <a:headEnd type="none" w="med" len="med"/>
                      <a:tailEnd type="none" w="med" len="med"/>
                    </a:lnR>
                    <a:lnT>
                      <a:noFill/>
                    </a:lnT>
                    <a:lnB>
                      <a:noFill/>
                    </a:lnB>
                    <a:solidFill>
                      <a:schemeClr val="accent3"/>
                    </a:solidFill>
                  </a:tcPr>
                </a:tc>
              </a:tr>
              <a:tr h="382367">
                <a:tc>
                  <a:txBody>
                    <a:bodyPr/>
                    <a:lstStyle/>
                    <a:p>
                      <a:pPr algn="l" fontAlgn="b"/>
                      <a:r>
                        <a:rPr lang="sv-SE" sz="1600" b="0" i="0" u="none" strike="noStrike" dirty="0">
                          <a:solidFill>
                            <a:schemeClr val="tx1"/>
                          </a:solidFill>
                          <a:effectLst/>
                          <a:latin typeface="Calibri" panose="020F0502020204030204" pitchFamily="34" charset="0"/>
                        </a:rPr>
                        <a:t>C3</a:t>
                      </a:r>
                    </a:p>
                  </a:txBody>
                  <a:tcPr marL="72000" marR="108000" marT="63500" marB="63500" anchor="ctr">
                    <a:lnL w="12700" cap="flat" cmpd="sng" algn="ctr">
                      <a:solidFill>
                        <a:schemeClr val="tx1"/>
                      </a:solidFill>
                      <a:prstDash val="solid"/>
                      <a:round/>
                      <a:headEnd type="none" w="med" len="med"/>
                      <a:tailEnd type="none" w="med" len="med"/>
                    </a:lnL>
                    <a:lnR>
                      <a:noFill/>
                    </a:lnR>
                    <a:lnT>
                      <a:noFill/>
                    </a:lnT>
                    <a:lnB>
                      <a:noFill/>
                    </a:lnB>
                    <a:solidFill>
                      <a:schemeClr val="accent4"/>
                    </a:solidFill>
                  </a:tcPr>
                </a:tc>
                <a:tc>
                  <a:txBody>
                    <a:bodyPr/>
                    <a:lstStyle/>
                    <a:p>
                      <a:pPr algn="r" fontAlgn="b"/>
                      <a:r>
                        <a:rPr lang="sv-SE" sz="1600" b="0" i="0" u="none" strike="noStrike" dirty="0">
                          <a:solidFill>
                            <a:schemeClr val="tx1"/>
                          </a:solidFill>
                          <a:effectLst/>
                          <a:latin typeface="Calibri" panose="020F0502020204030204" pitchFamily="34" charset="0"/>
                        </a:rPr>
                        <a:t>6,00 GB</a:t>
                      </a:r>
                    </a:p>
                  </a:txBody>
                  <a:tcPr marL="72000" marR="108000" marT="63500" marB="63500" anchor="ctr">
                    <a:lnL>
                      <a:noFill/>
                    </a:lnL>
                    <a:lnR w="12700" cap="flat" cmpd="sng" algn="ctr">
                      <a:solidFill>
                        <a:schemeClr val="tx1"/>
                      </a:solidFill>
                      <a:prstDash val="solid"/>
                      <a:round/>
                      <a:headEnd type="none" w="med" len="med"/>
                      <a:tailEnd type="none" w="med" len="med"/>
                    </a:lnR>
                    <a:lnT>
                      <a:noFill/>
                    </a:lnT>
                    <a:lnB>
                      <a:noFill/>
                    </a:lnB>
                    <a:solidFill>
                      <a:schemeClr val="accent4"/>
                    </a:solidFill>
                  </a:tcPr>
                </a:tc>
                <a:tc>
                  <a:txBody>
                    <a:bodyPr/>
                    <a:lstStyle/>
                    <a:p>
                      <a:pPr algn="r" fontAlgn="b"/>
                      <a:r>
                        <a:rPr lang="sv-SE" sz="1600" b="0" i="0" u="none" strike="noStrike" dirty="0">
                          <a:solidFill>
                            <a:schemeClr val="tx1"/>
                          </a:solidFill>
                          <a:effectLst/>
                          <a:latin typeface="Calibri" panose="020F0502020204030204" pitchFamily="34" charset="0"/>
                        </a:rPr>
                        <a:t>$0,18</a:t>
                      </a:r>
                    </a:p>
                  </a:txBody>
                  <a:tcPr marL="72000" marR="108000" marT="63500" marB="63500" anchor="ctr">
                    <a:lnL w="12700" cap="flat" cmpd="sng" algn="ctr">
                      <a:solidFill>
                        <a:schemeClr val="tx1"/>
                      </a:solidFill>
                      <a:prstDash val="solid"/>
                      <a:round/>
                      <a:headEnd type="none" w="med" len="med"/>
                      <a:tailEnd type="none" w="med" len="med"/>
                    </a:lnL>
                    <a:lnR>
                      <a:noFill/>
                    </a:lnR>
                    <a:lnT>
                      <a:noFill/>
                    </a:lnT>
                    <a:lnB>
                      <a:noFill/>
                    </a:lnB>
                    <a:solidFill>
                      <a:schemeClr val="accent4"/>
                    </a:solidFill>
                  </a:tcPr>
                </a:tc>
                <a:tc>
                  <a:txBody>
                    <a:bodyPr/>
                    <a:lstStyle/>
                    <a:p>
                      <a:pPr algn="r" fontAlgn="b"/>
                      <a:r>
                        <a:rPr lang="sv-SE" sz="1600" b="0" i="0" u="none" strike="noStrike" dirty="0">
                          <a:solidFill>
                            <a:schemeClr val="tx1"/>
                          </a:solidFill>
                          <a:effectLst/>
                          <a:latin typeface="Calibri" panose="020F0502020204030204" pitchFamily="34" charset="0"/>
                        </a:rPr>
                        <a:t>$130</a:t>
                      </a:r>
                    </a:p>
                  </a:txBody>
                  <a:tcPr marL="72000" marR="108000" marT="6350" marB="0" anchor="ctr">
                    <a:lnL>
                      <a:noFill/>
                    </a:lnL>
                    <a:lnR w="12700" cap="flat" cmpd="sng" algn="ctr">
                      <a:solidFill>
                        <a:schemeClr val="tx1"/>
                      </a:solidFill>
                      <a:prstDash val="solid"/>
                      <a:round/>
                      <a:headEnd type="none" w="med" len="med"/>
                      <a:tailEnd type="none" w="med" len="med"/>
                    </a:lnR>
                    <a:lnT>
                      <a:noFill/>
                    </a:lnT>
                    <a:lnB>
                      <a:noFill/>
                    </a:lnB>
                    <a:solidFill>
                      <a:schemeClr val="accent4"/>
                    </a:solidFill>
                  </a:tcPr>
                </a:tc>
                <a:tc>
                  <a:txBody>
                    <a:bodyPr/>
                    <a:lstStyle/>
                    <a:p>
                      <a:pPr algn="r" fontAlgn="b"/>
                      <a:r>
                        <a:rPr lang="sv-SE" sz="1600" b="0" i="0" u="none" strike="noStrike" dirty="0">
                          <a:solidFill>
                            <a:schemeClr val="tx1"/>
                          </a:solidFill>
                          <a:effectLst/>
                          <a:latin typeface="Calibri" panose="020F0502020204030204" pitchFamily="34" charset="0"/>
                        </a:rPr>
                        <a:t>$0,45</a:t>
                      </a:r>
                    </a:p>
                  </a:txBody>
                  <a:tcPr marL="72000" marR="108000" marT="6350" marB="0" anchor="ctr">
                    <a:lnL w="12700" cap="flat" cmpd="sng" algn="ctr">
                      <a:solidFill>
                        <a:schemeClr val="tx1"/>
                      </a:solidFill>
                      <a:prstDash val="solid"/>
                      <a:round/>
                      <a:headEnd type="none" w="med" len="med"/>
                      <a:tailEnd type="none" w="med" len="med"/>
                    </a:lnL>
                    <a:lnR>
                      <a:noFill/>
                    </a:lnR>
                    <a:lnT>
                      <a:noFill/>
                    </a:lnT>
                    <a:lnB>
                      <a:noFill/>
                    </a:lnB>
                    <a:solidFill>
                      <a:schemeClr val="accent4"/>
                    </a:solidFill>
                  </a:tcPr>
                </a:tc>
                <a:tc>
                  <a:txBody>
                    <a:bodyPr/>
                    <a:lstStyle/>
                    <a:p>
                      <a:pPr algn="r" fontAlgn="b"/>
                      <a:r>
                        <a:rPr lang="sv-SE" sz="1600" b="0" i="0" u="none" strike="noStrike" dirty="0">
                          <a:solidFill>
                            <a:schemeClr val="tx1"/>
                          </a:solidFill>
                          <a:effectLst/>
                          <a:latin typeface="Calibri" panose="020F0502020204030204" pitchFamily="34" charset="0"/>
                        </a:rPr>
                        <a:t>$324</a:t>
                      </a:r>
                    </a:p>
                  </a:txBody>
                  <a:tcPr marL="72000" marR="108000" marT="6350" marB="0" anchor="ctr">
                    <a:lnL>
                      <a:noFill/>
                    </a:lnL>
                    <a:lnR w="12700" cap="flat" cmpd="sng" algn="ctr">
                      <a:solidFill>
                        <a:schemeClr val="tx1"/>
                      </a:solidFill>
                      <a:prstDash val="solid"/>
                      <a:round/>
                      <a:headEnd type="none" w="med" len="med"/>
                      <a:tailEnd type="none" w="med" len="med"/>
                    </a:lnR>
                    <a:lnT>
                      <a:noFill/>
                    </a:lnT>
                    <a:lnB>
                      <a:noFill/>
                    </a:lnB>
                    <a:solidFill>
                      <a:schemeClr val="accent4"/>
                    </a:solidFill>
                  </a:tcPr>
                </a:tc>
              </a:tr>
              <a:tr h="382367">
                <a:tc>
                  <a:txBody>
                    <a:bodyPr/>
                    <a:lstStyle/>
                    <a:p>
                      <a:pPr algn="l" fontAlgn="b"/>
                      <a:r>
                        <a:rPr lang="sv-SE" sz="1600" b="0" i="0" u="none" strike="noStrike" dirty="0">
                          <a:solidFill>
                            <a:schemeClr val="tx1"/>
                          </a:solidFill>
                          <a:effectLst/>
                          <a:latin typeface="Calibri" panose="020F0502020204030204" pitchFamily="34" charset="0"/>
                        </a:rPr>
                        <a:t>C4</a:t>
                      </a:r>
                    </a:p>
                  </a:txBody>
                  <a:tcPr marL="72000" marR="108000" marT="63500" marB="63500" anchor="ctr">
                    <a:lnL w="12700" cap="flat" cmpd="sng" algn="ctr">
                      <a:solidFill>
                        <a:schemeClr val="tx1"/>
                      </a:solidFill>
                      <a:prstDash val="solid"/>
                      <a:round/>
                      <a:headEnd type="none" w="med" len="med"/>
                      <a:tailEnd type="none" w="med" len="med"/>
                    </a:lnL>
                    <a:lnR>
                      <a:noFill/>
                    </a:lnR>
                    <a:lnT>
                      <a:noFill/>
                    </a:lnT>
                    <a:lnB>
                      <a:noFill/>
                    </a:lnB>
                    <a:solidFill>
                      <a:schemeClr val="accent5"/>
                    </a:solidFill>
                  </a:tcPr>
                </a:tc>
                <a:tc>
                  <a:txBody>
                    <a:bodyPr/>
                    <a:lstStyle/>
                    <a:p>
                      <a:pPr algn="r" fontAlgn="b"/>
                      <a:r>
                        <a:rPr lang="sv-SE" sz="1600" b="0" i="0" u="none" strike="noStrike" dirty="0">
                          <a:solidFill>
                            <a:schemeClr val="tx1"/>
                          </a:solidFill>
                          <a:effectLst/>
                          <a:latin typeface="Calibri" panose="020F0502020204030204" pitchFamily="34" charset="0"/>
                        </a:rPr>
                        <a:t>13,00 GB</a:t>
                      </a:r>
                    </a:p>
                  </a:txBody>
                  <a:tcPr marL="72000" marR="108000" marT="63500" marB="63500" anchor="ctr">
                    <a:lnL>
                      <a:noFill/>
                    </a:lnL>
                    <a:lnR w="12700" cap="flat" cmpd="sng" algn="ctr">
                      <a:solidFill>
                        <a:schemeClr val="tx1"/>
                      </a:solidFill>
                      <a:prstDash val="solid"/>
                      <a:round/>
                      <a:headEnd type="none" w="med" len="med"/>
                      <a:tailEnd type="none" w="med" len="med"/>
                    </a:lnR>
                    <a:lnT>
                      <a:noFill/>
                    </a:lnT>
                    <a:lnB>
                      <a:noFill/>
                    </a:lnB>
                    <a:solidFill>
                      <a:schemeClr val="accent5"/>
                    </a:solidFill>
                  </a:tcPr>
                </a:tc>
                <a:tc>
                  <a:txBody>
                    <a:bodyPr/>
                    <a:lstStyle/>
                    <a:p>
                      <a:pPr algn="r" fontAlgn="b"/>
                      <a:r>
                        <a:rPr lang="sv-SE" sz="1600" b="0" i="0" u="none" strike="noStrike" dirty="0">
                          <a:solidFill>
                            <a:schemeClr val="tx1"/>
                          </a:solidFill>
                          <a:effectLst/>
                          <a:latin typeface="Calibri" panose="020F0502020204030204" pitchFamily="34" charset="0"/>
                        </a:rPr>
                        <a:t>$0,21</a:t>
                      </a:r>
                    </a:p>
                  </a:txBody>
                  <a:tcPr marL="72000" marR="108000" marT="63500" marB="63500" anchor="ctr">
                    <a:lnL w="12700" cap="flat" cmpd="sng" algn="ctr">
                      <a:solidFill>
                        <a:schemeClr val="tx1"/>
                      </a:solidFill>
                      <a:prstDash val="solid"/>
                      <a:round/>
                      <a:headEnd type="none" w="med" len="med"/>
                      <a:tailEnd type="none" w="med" len="med"/>
                    </a:lnL>
                    <a:lnR>
                      <a:noFill/>
                    </a:lnR>
                    <a:lnT>
                      <a:noFill/>
                    </a:lnT>
                    <a:lnB>
                      <a:noFill/>
                    </a:lnB>
                    <a:solidFill>
                      <a:schemeClr val="accent5"/>
                    </a:solidFill>
                  </a:tcPr>
                </a:tc>
                <a:tc>
                  <a:txBody>
                    <a:bodyPr/>
                    <a:lstStyle/>
                    <a:p>
                      <a:pPr algn="r" fontAlgn="b"/>
                      <a:r>
                        <a:rPr lang="sv-SE" sz="1600" b="0" i="0" u="none" strike="noStrike" dirty="0">
                          <a:solidFill>
                            <a:schemeClr val="tx1"/>
                          </a:solidFill>
                          <a:effectLst/>
                          <a:latin typeface="Calibri" panose="020F0502020204030204" pitchFamily="34" charset="0"/>
                        </a:rPr>
                        <a:t>$151</a:t>
                      </a:r>
                    </a:p>
                  </a:txBody>
                  <a:tcPr marL="72000" marR="108000" marT="6350" marB="0" anchor="ctr">
                    <a:lnL>
                      <a:noFill/>
                    </a:lnL>
                    <a:lnR w="12700" cap="flat" cmpd="sng" algn="ctr">
                      <a:solidFill>
                        <a:schemeClr val="tx1"/>
                      </a:solidFill>
                      <a:prstDash val="solid"/>
                      <a:round/>
                      <a:headEnd type="none" w="med" len="med"/>
                      <a:tailEnd type="none" w="med" len="med"/>
                    </a:lnR>
                    <a:lnT>
                      <a:noFill/>
                    </a:lnT>
                    <a:lnB>
                      <a:noFill/>
                    </a:lnB>
                    <a:solidFill>
                      <a:schemeClr val="accent5"/>
                    </a:solidFill>
                  </a:tcPr>
                </a:tc>
                <a:tc>
                  <a:txBody>
                    <a:bodyPr/>
                    <a:lstStyle/>
                    <a:p>
                      <a:pPr algn="r" fontAlgn="b"/>
                      <a:r>
                        <a:rPr lang="sv-SE" sz="1600" b="0" i="0" u="none" strike="noStrike" dirty="0">
                          <a:solidFill>
                            <a:schemeClr val="tx1"/>
                          </a:solidFill>
                          <a:effectLst/>
                          <a:latin typeface="Calibri" panose="020F0502020204030204" pitchFamily="34" charset="0"/>
                        </a:rPr>
                        <a:t>$0,53</a:t>
                      </a:r>
                    </a:p>
                  </a:txBody>
                  <a:tcPr marL="72000" marR="108000" marT="6350" marB="0" anchor="ctr">
                    <a:lnL w="12700" cap="flat" cmpd="sng" algn="ctr">
                      <a:solidFill>
                        <a:schemeClr val="tx1"/>
                      </a:solidFill>
                      <a:prstDash val="solid"/>
                      <a:round/>
                      <a:headEnd type="none" w="med" len="med"/>
                      <a:tailEnd type="none" w="med" len="med"/>
                    </a:lnL>
                    <a:lnR>
                      <a:noFill/>
                    </a:lnR>
                    <a:lnT>
                      <a:noFill/>
                    </a:lnT>
                    <a:lnB>
                      <a:noFill/>
                    </a:lnB>
                    <a:solidFill>
                      <a:schemeClr val="accent5"/>
                    </a:solidFill>
                  </a:tcPr>
                </a:tc>
                <a:tc>
                  <a:txBody>
                    <a:bodyPr/>
                    <a:lstStyle/>
                    <a:p>
                      <a:pPr algn="r" fontAlgn="b"/>
                      <a:r>
                        <a:rPr lang="sv-SE" sz="1600" b="0" i="0" u="none" strike="noStrike" dirty="0">
                          <a:solidFill>
                            <a:schemeClr val="tx1"/>
                          </a:solidFill>
                          <a:effectLst/>
                          <a:latin typeface="Calibri" panose="020F0502020204030204" pitchFamily="34" charset="0"/>
                        </a:rPr>
                        <a:t>$378</a:t>
                      </a:r>
                    </a:p>
                  </a:txBody>
                  <a:tcPr marL="72000" marR="108000" marT="6350" marB="0" anchor="ctr">
                    <a:lnL>
                      <a:noFill/>
                    </a:lnL>
                    <a:lnR w="12700" cap="flat" cmpd="sng" algn="ctr">
                      <a:solidFill>
                        <a:schemeClr val="tx1"/>
                      </a:solidFill>
                      <a:prstDash val="solid"/>
                      <a:round/>
                      <a:headEnd type="none" w="med" len="med"/>
                      <a:tailEnd type="none" w="med" len="med"/>
                    </a:lnR>
                    <a:lnT>
                      <a:noFill/>
                    </a:lnT>
                    <a:lnB>
                      <a:noFill/>
                    </a:lnB>
                    <a:solidFill>
                      <a:schemeClr val="accent5"/>
                    </a:solidFill>
                  </a:tcPr>
                </a:tc>
              </a:tr>
              <a:tr h="382367">
                <a:tc>
                  <a:txBody>
                    <a:bodyPr/>
                    <a:lstStyle/>
                    <a:p>
                      <a:pPr algn="l" fontAlgn="b"/>
                      <a:r>
                        <a:rPr lang="sv-SE" sz="1600" b="0" i="0" u="none" strike="noStrike" dirty="0">
                          <a:solidFill>
                            <a:schemeClr val="tx1"/>
                          </a:solidFill>
                          <a:effectLst/>
                          <a:latin typeface="Calibri" panose="020F0502020204030204" pitchFamily="34" charset="0"/>
                        </a:rPr>
                        <a:t>C5</a:t>
                      </a:r>
                    </a:p>
                  </a:txBody>
                  <a:tcPr marL="72000" marR="108000" marT="63500" marB="63500" anchor="ctr">
                    <a:lnL w="12700" cap="flat" cmpd="sng" algn="ctr">
                      <a:solidFill>
                        <a:schemeClr val="tx1"/>
                      </a:solidFill>
                      <a:prstDash val="solid"/>
                      <a:round/>
                      <a:headEnd type="none" w="med" len="med"/>
                      <a:tailEnd type="none" w="med" len="med"/>
                    </a:lnL>
                    <a:lnR>
                      <a:noFill/>
                    </a:lnR>
                    <a:lnT>
                      <a:noFill/>
                    </a:lnT>
                    <a:lnB>
                      <a:noFill/>
                    </a:lnB>
                    <a:solidFill>
                      <a:schemeClr val="accent6"/>
                    </a:solidFill>
                  </a:tcPr>
                </a:tc>
                <a:tc>
                  <a:txBody>
                    <a:bodyPr/>
                    <a:lstStyle/>
                    <a:p>
                      <a:pPr algn="r" fontAlgn="b"/>
                      <a:r>
                        <a:rPr lang="sv-SE" sz="1600" b="0" i="0" u="none" strike="noStrike" dirty="0">
                          <a:solidFill>
                            <a:schemeClr val="tx1"/>
                          </a:solidFill>
                          <a:effectLst/>
                          <a:latin typeface="Calibri" panose="020F0502020204030204" pitchFamily="34" charset="0"/>
                        </a:rPr>
                        <a:t>26,00 GB</a:t>
                      </a:r>
                    </a:p>
                  </a:txBody>
                  <a:tcPr marL="72000" marR="108000" marT="63500" marB="63500" anchor="ctr">
                    <a:lnL>
                      <a:noFill/>
                    </a:lnL>
                    <a:lnR w="12700" cap="flat" cmpd="sng" algn="ctr">
                      <a:solidFill>
                        <a:schemeClr val="tx1"/>
                      </a:solidFill>
                      <a:prstDash val="solid"/>
                      <a:round/>
                      <a:headEnd type="none" w="med" len="med"/>
                      <a:tailEnd type="none" w="med" len="med"/>
                    </a:lnR>
                    <a:lnT>
                      <a:noFill/>
                    </a:lnT>
                    <a:lnB>
                      <a:noFill/>
                    </a:lnB>
                    <a:solidFill>
                      <a:schemeClr val="accent6"/>
                    </a:solidFill>
                  </a:tcPr>
                </a:tc>
                <a:tc>
                  <a:txBody>
                    <a:bodyPr/>
                    <a:lstStyle/>
                    <a:p>
                      <a:pPr algn="r" fontAlgn="b"/>
                      <a:r>
                        <a:rPr lang="sv-SE" sz="1600" b="0" i="0" u="none" strike="noStrike" dirty="0">
                          <a:solidFill>
                            <a:schemeClr val="tx1"/>
                          </a:solidFill>
                          <a:effectLst/>
                          <a:latin typeface="Calibri" panose="020F0502020204030204" pitchFamily="34" charset="0"/>
                        </a:rPr>
                        <a:t>$0,42</a:t>
                      </a:r>
                    </a:p>
                  </a:txBody>
                  <a:tcPr marL="72000" marR="108000" marT="63500" marB="63500" anchor="ctr">
                    <a:lnL w="12700" cap="flat" cmpd="sng" algn="ctr">
                      <a:solidFill>
                        <a:schemeClr val="tx1"/>
                      </a:solidFill>
                      <a:prstDash val="solid"/>
                      <a:round/>
                      <a:headEnd type="none" w="med" len="med"/>
                      <a:tailEnd type="none" w="med" len="med"/>
                    </a:lnL>
                    <a:lnR>
                      <a:noFill/>
                    </a:lnR>
                    <a:lnT>
                      <a:noFill/>
                    </a:lnT>
                    <a:lnB>
                      <a:noFill/>
                    </a:lnB>
                    <a:solidFill>
                      <a:schemeClr val="accent6"/>
                    </a:solidFill>
                  </a:tcPr>
                </a:tc>
                <a:tc>
                  <a:txBody>
                    <a:bodyPr/>
                    <a:lstStyle/>
                    <a:p>
                      <a:pPr algn="r" fontAlgn="b"/>
                      <a:r>
                        <a:rPr lang="sv-SE" sz="1600" b="0" i="0" u="none" strike="noStrike" dirty="0">
                          <a:solidFill>
                            <a:schemeClr val="tx1"/>
                          </a:solidFill>
                          <a:effectLst/>
                          <a:latin typeface="Calibri" panose="020F0502020204030204" pitchFamily="34" charset="0"/>
                        </a:rPr>
                        <a:t>$302</a:t>
                      </a:r>
                    </a:p>
                  </a:txBody>
                  <a:tcPr marL="72000" marR="108000" marT="6350" marB="0" anchor="ctr">
                    <a:lnL>
                      <a:noFill/>
                    </a:lnL>
                    <a:lnR w="12700" cap="flat" cmpd="sng" algn="ctr">
                      <a:solidFill>
                        <a:schemeClr val="tx1"/>
                      </a:solidFill>
                      <a:prstDash val="solid"/>
                      <a:round/>
                      <a:headEnd type="none" w="med" len="med"/>
                      <a:tailEnd type="none" w="med" len="med"/>
                    </a:lnR>
                    <a:lnT>
                      <a:noFill/>
                    </a:lnT>
                    <a:lnB>
                      <a:noFill/>
                    </a:lnB>
                    <a:solidFill>
                      <a:schemeClr val="accent6"/>
                    </a:solidFill>
                  </a:tcPr>
                </a:tc>
                <a:tc>
                  <a:txBody>
                    <a:bodyPr/>
                    <a:lstStyle/>
                    <a:p>
                      <a:pPr algn="r" fontAlgn="b"/>
                      <a:r>
                        <a:rPr lang="sv-SE" sz="1600" b="0" i="0" u="none" strike="noStrike" dirty="0">
                          <a:solidFill>
                            <a:schemeClr val="tx1"/>
                          </a:solidFill>
                          <a:effectLst/>
                          <a:latin typeface="Calibri" panose="020F0502020204030204" pitchFamily="34" charset="0"/>
                        </a:rPr>
                        <a:t>$1,05</a:t>
                      </a:r>
                    </a:p>
                  </a:txBody>
                  <a:tcPr marL="72000" marR="108000" marT="6350" marB="0" anchor="ctr">
                    <a:lnL w="12700" cap="flat" cmpd="sng" algn="ctr">
                      <a:solidFill>
                        <a:schemeClr val="tx1"/>
                      </a:solidFill>
                      <a:prstDash val="solid"/>
                      <a:round/>
                      <a:headEnd type="none" w="med" len="med"/>
                      <a:tailEnd type="none" w="med" len="med"/>
                    </a:lnL>
                    <a:lnR>
                      <a:noFill/>
                    </a:lnR>
                    <a:lnT>
                      <a:noFill/>
                    </a:lnT>
                    <a:lnB>
                      <a:noFill/>
                    </a:lnB>
                    <a:solidFill>
                      <a:schemeClr val="accent6"/>
                    </a:solidFill>
                  </a:tcPr>
                </a:tc>
                <a:tc>
                  <a:txBody>
                    <a:bodyPr/>
                    <a:lstStyle/>
                    <a:p>
                      <a:pPr algn="r" fontAlgn="b"/>
                      <a:r>
                        <a:rPr lang="sv-SE" sz="1600" b="0" i="0" u="none" strike="noStrike" dirty="0">
                          <a:solidFill>
                            <a:schemeClr val="tx1"/>
                          </a:solidFill>
                          <a:effectLst/>
                          <a:latin typeface="Calibri" panose="020F0502020204030204" pitchFamily="34" charset="0"/>
                        </a:rPr>
                        <a:t>$756</a:t>
                      </a:r>
                    </a:p>
                  </a:txBody>
                  <a:tcPr marL="72000" marR="108000" marT="6350" marB="0" anchor="ctr">
                    <a:lnL>
                      <a:noFill/>
                    </a:lnL>
                    <a:lnR w="12700" cap="flat" cmpd="sng" algn="ctr">
                      <a:solidFill>
                        <a:schemeClr val="tx1"/>
                      </a:solidFill>
                      <a:prstDash val="solid"/>
                      <a:round/>
                      <a:headEnd type="none" w="med" len="med"/>
                      <a:tailEnd type="none" w="med" len="med"/>
                    </a:lnR>
                    <a:lnT>
                      <a:noFill/>
                    </a:lnT>
                    <a:lnB>
                      <a:noFill/>
                    </a:lnB>
                    <a:solidFill>
                      <a:schemeClr val="accent6"/>
                    </a:solidFill>
                  </a:tcPr>
                </a:tc>
              </a:tr>
              <a:tr h="382367">
                <a:tc>
                  <a:txBody>
                    <a:bodyPr/>
                    <a:lstStyle/>
                    <a:p>
                      <a:pPr algn="l" fontAlgn="b"/>
                      <a:r>
                        <a:rPr lang="sv-SE" sz="1600" b="0" i="0" u="none" strike="noStrike" dirty="0">
                          <a:solidFill>
                            <a:schemeClr val="tx1"/>
                          </a:solidFill>
                          <a:effectLst/>
                          <a:latin typeface="Calibri" panose="020F0502020204030204" pitchFamily="34" charset="0"/>
                        </a:rPr>
                        <a:t>C6</a:t>
                      </a:r>
                    </a:p>
                  </a:txBody>
                  <a:tcPr marL="72000" marR="108000" marT="63500" marB="6350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r" fontAlgn="b"/>
                      <a:r>
                        <a:rPr lang="sv-SE" sz="1600" b="0" i="0" u="none" strike="noStrike" dirty="0">
                          <a:solidFill>
                            <a:schemeClr val="tx1"/>
                          </a:solidFill>
                          <a:effectLst/>
                          <a:latin typeface="Calibri" panose="020F0502020204030204" pitchFamily="34" charset="0"/>
                        </a:rPr>
                        <a:t>53,00 GB</a:t>
                      </a:r>
                    </a:p>
                  </a:txBody>
                  <a:tcPr marL="72000" marR="108000" marT="63500" marB="6350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r" fontAlgn="b"/>
                      <a:r>
                        <a:rPr lang="sv-SE" sz="1600" b="0" i="0" u="none" strike="noStrike" dirty="0">
                          <a:solidFill>
                            <a:schemeClr val="tx1"/>
                          </a:solidFill>
                          <a:effectLst/>
                          <a:latin typeface="Calibri" panose="020F0502020204030204" pitchFamily="34" charset="0"/>
                        </a:rPr>
                        <a:t>$0,84</a:t>
                      </a:r>
                    </a:p>
                  </a:txBody>
                  <a:tcPr marL="72000" marR="108000" marT="63500" marB="6350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r" fontAlgn="b"/>
                      <a:r>
                        <a:rPr lang="sv-SE" sz="1600" b="0" i="0" u="none" strike="noStrike" dirty="0">
                          <a:solidFill>
                            <a:schemeClr val="tx1"/>
                          </a:solidFill>
                          <a:effectLst/>
                          <a:latin typeface="Calibri" panose="020F0502020204030204" pitchFamily="34" charset="0"/>
                        </a:rPr>
                        <a:t>$605</a:t>
                      </a:r>
                    </a:p>
                  </a:txBody>
                  <a:tcPr marL="72000" marR="108000" marT="6350"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r" fontAlgn="b"/>
                      <a:r>
                        <a:rPr lang="sv-SE" sz="1600" b="0" i="0" u="none" strike="noStrike" dirty="0">
                          <a:solidFill>
                            <a:schemeClr val="tx1"/>
                          </a:solidFill>
                          <a:effectLst/>
                          <a:latin typeface="Calibri" panose="020F0502020204030204" pitchFamily="34" charset="0"/>
                        </a:rPr>
                        <a:t>$2,10</a:t>
                      </a:r>
                    </a:p>
                  </a:txBody>
                  <a:tcPr marL="72000" marR="108000" marT="6350"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r" fontAlgn="b"/>
                      <a:r>
                        <a:rPr lang="sv-SE" sz="1600" b="0" i="0" u="none" strike="noStrike" dirty="0">
                          <a:solidFill>
                            <a:schemeClr val="tx1"/>
                          </a:solidFill>
                          <a:effectLst/>
                          <a:latin typeface="Calibri" panose="020F0502020204030204" pitchFamily="34" charset="0"/>
                        </a:rPr>
                        <a:t>$1 512</a:t>
                      </a:r>
                    </a:p>
                  </a:txBody>
                  <a:tcPr marL="72000" marR="108000" marT="6350"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1">
                        <a:lumMod val="50000"/>
                      </a:schemeClr>
                    </a:solidFill>
                  </a:tcPr>
                </a:tc>
              </a:tr>
            </a:tbl>
          </a:graphicData>
        </a:graphic>
      </p:graphicFrame>
      <p:graphicFrame>
        <p:nvGraphicFramePr>
          <p:cNvPr id="8" name="Chart 7"/>
          <p:cNvGraphicFramePr>
            <a:graphicFrameLocks/>
          </p:cNvGraphicFramePr>
          <p:nvPr>
            <p:extLst>
              <p:ext uri="{D42A27DB-BD31-4B8C-83A1-F6EECF244321}">
                <p14:modId xmlns:p14="http://schemas.microsoft.com/office/powerpoint/2010/main" val="961063936"/>
              </p:ext>
            </p:extLst>
          </p:nvPr>
        </p:nvGraphicFramePr>
        <p:xfrm>
          <a:off x="6768353" y="1964111"/>
          <a:ext cx="3980329" cy="3338512"/>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838200" y="5683623"/>
            <a:ext cx="10076329"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a:t>Basic – A single cache node (ideal for development/test and non-critical workloads).</a:t>
            </a:r>
          </a:p>
          <a:p>
            <a:pPr marL="171450" indent="-171450">
              <a:buFont typeface="Arial" panose="020B0604020202020204" pitchFamily="34" charset="0"/>
              <a:buChar char="•"/>
            </a:pPr>
            <a:r>
              <a:rPr lang="en-US" sz="1200" dirty="0"/>
              <a:t>Standard –A replicated cache in a two-node Primary/Secondary </a:t>
            </a:r>
            <a:r>
              <a:rPr lang="en-US" sz="1200" dirty="0" smtClean="0"/>
              <a:t>configuration. We </a:t>
            </a:r>
            <a:r>
              <a:rPr lang="en-US" sz="1200" dirty="0"/>
              <a:t>manage automatic replication between the two nodes, and we will offer a high-availability SLA once the service becomes generally available.</a:t>
            </a:r>
          </a:p>
          <a:p>
            <a:endParaRPr lang="sv-SE" sz="1200" dirty="0"/>
          </a:p>
        </p:txBody>
      </p:sp>
    </p:spTree>
    <p:extLst>
      <p:ext uri="{BB962C8B-B14F-4D97-AF65-F5344CB8AC3E}">
        <p14:creationId xmlns:p14="http://schemas.microsoft.com/office/powerpoint/2010/main" val="381094051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Redis</a:t>
            </a:r>
            <a:r>
              <a:rPr lang="en-US" dirty="0" smtClean="0"/>
              <a:t> on your </a:t>
            </a:r>
            <a:r>
              <a:rPr lang="en-US" dirty="0" err="1" smtClean="0"/>
              <a:t>dev</a:t>
            </a:r>
            <a:r>
              <a:rPr lang="en-US" dirty="0" smtClean="0"/>
              <a:t> machine</a:t>
            </a:r>
            <a:endParaRPr lang="sv-SE" dirty="0"/>
          </a:p>
        </p:txBody>
      </p:sp>
      <p:sp>
        <p:nvSpPr>
          <p:cNvPr id="3" name="Text Placeholder 2"/>
          <p:cNvSpPr>
            <a:spLocks noGrp="1"/>
          </p:cNvSpPr>
          <p:nvPr>
            <p:ph idx="1"/>
          </p:nvPr>
        </p:nvSpPr>
        <p:spPr/>
        <p:txBody>
          <a:bodyPr>
            <a:normAutofit fontScale="92500" lnSpcReduction="10000"/>
          </a:bodyPr>
          <a:lstStyle/>
          <a:p>
            <a:r>
              <a:rPr lang="en-US" dirty="0" smtClean="0"/>
              <a:t>Download an install </a:t>
            </a:r>
            <a:r>
              <a:rPr lang="en-US" dirty="0" err="1" smtClean="0"/>
              <a:t>Redis</a:t>
            </a:r>
            <a:r>
              <a:rPr lang="en-US" dirty="0" smtClean="0"/>
              <a:t> directly from </a:t>
            </a:r>
            <a:r>
              <a:rPr lang="en-US" dirty="0" smtClean="0">
                <a:hlinkClick r:id="rId2"/>
              </a:rPr>
              <a:t>redis.io</a:t>
            </a:r>
            <a:r>
              <a:rPr lang="en-US" dirty="0" smtClean="0"/>
              <a:t> or …</a:t>
            </a:r>
            <a:endParaRPr lang="sv-SE" dirty="0" smtClean="0"/>
          </a:p>
          <a:p>
            <a:r>
              <a:rPr lang="en-US" dirty="0" smtClean="0"/>
              <a:t>Use packet managers like:</a:t>
            </a:r>
          </a:p>
          <a:p>
            <a:pPr lvl="1"/>
            <a:r>
              <a:rPr lang="en-US" dirty="0" err="1" smtClean="0">
                <a:hlinkClick r:id="rId3"/>
              </a:rPr>
              <a:t>Chocolatey</a:t>
            </a:r>
            <a:r>
              <a:rPr lang="en-US" dirty="0" smtClean="0"/>
              <a:t> (win)		</a:t>
            </a:r>
            <a:r>
              <a:rPr lang="en-US" dirty="0" smtClean="0">
                <a:latin typeface="Consolas" panose="020B0609020204030204" pitchFamily="49" charset="0"/>
                <a:cs typeface="Consolas" panose="020B0609020204030204" pitchFamily="49" charset="0"/>
              </a:rPr>
              <a:t>C:\&gt; </a:t>
            </a:r>
            <a:r>
              <a:rPr lang="en-US" dirty="0" err="1" smtClean="0">
                <a:latin typeface="Consolas" panose="020B0609020204030204" pitchFamily="49" charset="0"/>
                <a:cs typeface="Consolas" panose="020B0609020204030204" pitchFamily="49" charset="0"/>
              </a:rPr>
              <a:t>choco</a:t>
            </a:r>
            <a:r>
              <a:rPr lang="en-US" dirty="0" smtClean="0">
                <a:latin typeface="Consolas" panose="020B0609020204030204" pitchFamily="49" charset="0"/>
                <a:cs typeface="Consolas" panose="020B0609020204030204" pitchFamily="49" charset="0"/>
              </a:rPr>
              <a:t> install </a:t>
            </a:r>
            <a:r>
              <a:rPr lang="en-US" dirty="0" err="1" smtClean="0">
                <a:latin typeface="Consolas" panose="020B0609020204030204" pitchFamily="49" charset="0"/>
                <a:cs typeface="Consolas" panose="020B0609020204030204" pitchFamily="49" charset="0"/>
              </a:rPr>
              <a:t>redis</a:t>
            </a:r>
            <a:endParaRPr lang="en-US" dirty="0" smtClean="0">
              <a:latin typeface="Consolas" panose="020B0609020204030204" pitchFamily="49" charset="0"/>
              <a:cs typeface="Consolas" panose="020B0609020204030204" pitchFamily="49" charset="0"/>
            </a:endParaRPr>
          </a:p>
          <a:p>
            <a:pPr lvl="1"/>
            <a:r>
              <a:rPr lang="en-US" dirty="0" smtClean="0">
                <a:hlinkClick r:id="rId4"/>
              </a:rPr>
              <a:t>Scoop</a:t>
            </a:r>
            <a:r>
              <a:rPr lang="en-US" dirty="0" smtClean="0"/>
              <a:t> (win)		</a:t>
            </a:r>
            <a:r>
              <a:rPr lang="en-US" dirty="0" smtClean="0">
                <a:latin typeface="Consolas" panose="020B0609020204030204" pitchFamily="49" charset="0"/>
                <a:cs typeface="Consolas" panose="020B0609020204030204" pitchFamily="49" charset="0"/>
              </a:rPr>
              <a:t>C:\&gt; scoop install </a:t>
            </a:r>
            <a:r>
              <a:rPr lang="en-US" dirty="0" err="1" smtClean="0">
                <a:latin typeface="Consolas" panose="020B0609020204030204" pitchFamily="49" charset="0"/>
                <a:cs typeface="Consolas" panose="020B0609020204030204" pitchFamily="49" charset="0"/>
              </a:rPr>
              <a:t>redis</a:t>
            </a:r>
            <a:endParaRPr lang="en-US" dirty="0" smtClean="0">
              <a:latin typeface="Consolas" panose="020B0609020204030204" pitchFamily="49" charset="0"/>
              <a:cs typeface="Consolas" panose="020B0609020204030204" pitchFamily="49" charset="0"/>
            </a:endParaRPr>
          </a:p>
          <a:p>
            <a:pPr lvl="1"/>
            <a:r>
              <a:rPr lang="en-US" dirty="0" smtClean="0">
                <a:hlinkClick r:id="rId5"/>
              </a:rPr>
              <a:t>Homebrew</a:t>
            </a:r>
            <a:r>
              <a:rPr lang="en-US" dirty="0" smtClean="0"/>
              <a:t> (OSX)		</a:t>
            </a:r>
            <a:r>
              <a:rPr lang="en-US" dirty="0" smtClean="0">
                <a:latin typeface="Consolas" panose="020B0609020204030204" pitchFamily="49" charset="0"/>
                <a:cs typeface="Consolas" panose="020B0609020204030204" pitchFamily="49" charset="0"/>
              </a:rPr>
              <a:t>$ brew install </a:t>
            </a:r>
            <a:r>
              <a:rPr lang="en-US" dirty="0" err="1" smtClean="0">
                <a:latin typeface="Consolas" panose="020B0609020204030204" pitchFamily="49" charset="0"/>
                <a:cs typeface="Consolas" panose="020B0609020204030204" pitchFamily="49" charset="0"/>
              </a:rPr>
              <a:t>redis</a:t>
            </a:r>
            <a:endParaRPr lang="en-US" dirty="0" smtClean="0">
              <a:latin typeface="Consolas" panose="020B0609020204030204" pitchFamily="49" charset="0"/>
              <a:cs typeface="Consolas" panose="020B0609020204030204" pitchFamily="49" charset="0"/>
            </a:endParaRPr>
          </a:p>
          <a:p>
            <a:pPr lvl="1"/>
            <a:r>
              <a:rPr lang="en-US" dirty="0" smtClean="0">
                <a:hlinkClick r:id="rId6"/>
              </a:rPr>
              <a:t>APT</a:t>
            </a:r>
            <a:r>
              <a:rPr lang="en-US" dirty="0" smtClean="0"/>
              <a:t> (various Linux)	</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sudo</a:t>
            </a:r>
            <a:r>
              <a:rPr lang="en-US" dirty="0" smtClean="0">
                <a:latin typeface="Consolas" panose="020B0609020204030204" pitchFamily="49" charset="0"/>
                <a:cs typeface="Consolas" panose="020B0609020204030204" pitchFamily="49" charset="0"/>
              </a:rPr>
              <a:t> apt-get install </a:t>
            </a:r>
            <a:r>
              <a:rPr lang="en-US" dirty="0" err="1" smtClean="0">
                <a:latin typeface="Consolas" panose="020B0609020204030204" pitchFamily="49" charset="0"/>
                <a:cs typeface="Consolas" panose="020B0609020204030204" pitchFamily="49" charset="0"/>
              </a:rPr>
              <a:t>redis</a:t>
            </a:r>
            <a:r>
              <a:rPr lang="en-US" dirty="0" smtClean="0">
                <a:latin typeface="Consolas" panose="020B0609020204030204" pitchFamily="49" charset="0"/>
                <a:cs typeface="Consolas" panose="020B0609020204030204" pitchFamily="49" charset="0"/>
              </a:rPr>
              <a:t>-server</a:t>
            </a:r>
          </a:p>
          <a:p>
            <a:endParaRPr lang="en-US" dirty="0" smtClean="0">
              <a:cs typeface="Consolas" panose="020B0609020204030204" pitchFamily="49" charset="0"/>
            </a:endParaRPr>
          </a:p>
          <a:p>
            <a:r>
              <a:rPr lang="en-US" dirty="0" smtClean="0">
                <a:cs typeface="Consolas" panose="020B0609020204030204" pitchFamily="49" charset="0"/>
              </a:rPr>
              <a:t>Start server with:</a:t>
            </a:r>
          </a:p>
          <a:p>
            <a:pPr marL="457200" lvl="1" indent="0">
              <a:buNone/>
            </a:pPr>
            <a:r>
              <a:rPr lang="en-US" dirty="0" smtClean="0">
                <a:latin typeface="Consolas" panose="020B0609020204030204" pitchFamily="49" charset="0"/>
                <a:cs typeface="Consolas" panose="020B0609020204030204" pitchFamily="49" charset="0"/>
              </a:rPr>
              <a:t>&gt; </a:t>
            </a:r>
            <a:r>
              <a:rPr lang="en-US" dirty="0" err="1" smtClean="0">
                <a:latin typeface="Consolas" panose="020B0609020204030204" pitchFamily="49" charset="0"/>
                <a:cs typeface="Consolas" panose="020B0609020204030204" pitchFamily="49" charset="0"/>
              </a:rPr>
              <a:t>redis</a:t>
            </a:r>
            <a:r>
              <a:rPr lang="en-US" dirty="0" smtClean="0">
                <a:latin typeface="Consolas" panose="020B0609020204030204" pitchFamily="49" charset="0"/>
                <a:cs typeface="Consolas" panose="020B0609020204030204" pitchFamily="49" charset="0"/>
              </a:rPr>
              <a:t>-server</a:t>
            </a:r>
          </a:p>
          <a:p>
            <a:r>
              <a:rPr lang="en-US" dirty="0" smtClean="0">
                <a:cs typeface="Consolas" panose="020B0609020204030204" pitchFamily="49" charset="0"/>
              </a:rPr>
              <a:t>Test and debug with:</a:t>
            </a:r>
          </a:p>
          <a:p>
            <a:pPr marL="457200" lvl="1" indent="0">
              <a:buNone/>
            </a:pPr>
            <a:r>
              <a:rPr lang="en-US" dirty="0" smtClean="0">
                <a:latin typeface="Consolas" panose="020B0609020204030204" pitchFamily="49" charset="0"/>
                <a:cs typeface="Consolas" panose="020B0609020204030204" pitchFamily="49" charset="0"/>
              </a:rPr>
              <a:t>&gt; </a:t>
            </a:r>
            <a:r>
              <a:rPr lang="en-US" dirty="0" err="1" smtClean="0">
                <a:latin typeface="Consolas" panose="020B0609020204030204" pitchFamily="49" charset="0"/>
                <a:cs typeface="Consolas" panose="020B0609020204030204" pitchFamily="49" charset="0"/>
              </a:rPr>
              <a:t>redis</a:t>
            </a:r>
            <a:r>
              <a:rPr lang="en-US" dirty="0" smtClean="0">
                <a:latin typeface="Consolas" panose="020B0609020204030204" pitchFamily="49" charset="0"/>
                <a:cs typeface="Consolas" panose="020B0609020204030204" pitchFamily="49" charset="0"/>
              </a:rPr>
              <a:t>-cli</a:t>
            </a:r>
          </a:p>
        </p:txBody>
      </p:sp>
    </p:spTree>
    <p:extLst>
      <p:ext uri="{BB962C8B-B14F-4D97-AF65-F5344CB8AC3E}">
        <p14:creationId xmlns:p14="http://schemas.microsoft.com/office/powerpoint/2010/main" val="267251012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12192000" cy="6878806"/>
          </a:xfrm>
          <a:prstGeom prst="rect">
            <a:avLst/>
          </a:prstGeom>
          <a:noFill/>
        </p:spPr>
        <p:txBody>
          <a:bodyPr wrap="square" rtlCol="0">
            <a:spAutoFit/>
          </a:bodyPr>
          <a:lstStyle/>
          <a:p>
            <a:pPr algn="just"/>
            <a:r>
              <a:rPr lang="sv-SE" sz="2100" dirty="0">
                <a:solidFill>
                  <a:schemeClr val="bg1">
                    <a:lumMod val="85000"/>
                    <a:lumOff val="15000"/>
                  </a:schemeClr>
                </a:solidFill>
                <a:latin typeface="Consolas" panose="020B0609020204030204" pitchFamily="49" charset="0"/>
                <a:cs typeface="Consolas" panose="020B0609020204030204" pitchFamily="49" charset="0"/>
              </a:rPr>
              <a:t>APPEND, AUTH, </a:t>
            </a:r>
            <a:r>
              <a:rPr lang="sv-SE" sz="2100" dirty="0" err="1">
                <a:solidFill>
                  <a:schemeClr val="bg1">
                    <a:lumMod val="85000"/>
                    <a:lumOff val="15000"/>
                  </a:schemeClr>
                </a:solidFill>
                <a:latin typeface="Consolas" panose="020B0609020204030204" pitchFamily="49" charset="0"/>
                <a:cs typeface="Consolas" panose="020B0609020204030204" pitchFamily="49" charset="0"/>
              </a:rPr>
              <a:t>BGREWRITEAOFAsynchronously</a:t>
            </a:r>
            <a:r>
              <a:rPr lang="sv-SE" sz="2100" dirty="0">
                <a:solidFill>
                  <a:schemeClr val="bg1">
                    <a:lumMod val="85000"/>
                    <a:lumOff val="15000"/>
                  </a:schemeClr>
                </a:solidFill>
                <a:latin typeface="Consolas" panose="020B0609020204030204" pitchFamily="49" charset="0"/>
                <a:cs typeface="Consolas" panose="020B0609020204030204" pitchFamily="49" charset="0"/>
              </a:rPr>
              <a:t>, </a:t>
            </a:r>
            <a:r>
              <a:rPr lang="sv-SE" sz="2100" dirty="0" err="1">
                <a:solidFill>
                  <a:schemeClr val="bg1">
                    <a:lumMod val="85000"/>
                    <a:lumOff val="15000"/>
                  </a:schemeClr>
                </a:solidFill>
                <a:latin typeface="Consolas" panose="020B0609020204030204" pitchFamily="49" charset="0"/>
                <a:cs typeface="Consolas" panose="020B0609020204030204" pitchFamily="49" charset="0"/>
              </a:rPr>
              <a:t>BGSAVEAsynchronously</a:t>
            </a:r>
            <a:r>
              <a:rPr lang="sv-SE" sz="2100" dirty="0">
                <a:solidFill>
                  <a:schemeClr val="bg1">
                    <a:lumMod val="85000"/>
                    <a:lumOff val="15000"/>
                  </a:schemeClr>
                </a:solidFill>
                <a:latin typeface="Consolas" panose="020B0609020204030204" pitchFamily="49" charset="0"/>
                <a:cs typeface="Consolas" panose="020B0609020204030204" pitchFamily="49" charset="0"/>
              </a:rPr>
              <a:t>, BITCOUNT, BITOP, BITPOS, BLPOP, BRPOP, BRPOPLPUSH, CLIENT, CLIENT, CLIENT, CLIENT, CLIENT, CLUSTER, </a:t>
            </a:r>
            <a:r>
              <a:rPr lang="sv-SE" sz="2100" dirty="0" err="1">
                <a:solidFill>
                  <a:schemeClr val="bg1">
                    <a:lumMod val="85000"/>
                    <a:lumOff val="15000"/>
                  </a:schemeClr>
                </a:solidFill>
                <a:latin typeface="Consolas" panose="020B0609020204030204" pitchFamily="49" charset="0"/>
                <a:cs typeface="Consolas" panose="020B0609020204030204" pitchFamily="49" charset="0"/>
              </a:rPr>
              <a:t>COMMANDGet</a:t>
            </a:r>
            <a:r>
              <a:rPr lang="sv-SE" sz="2100" dirty="0">
                <a:solidFill>
                  <a:schemeClr val="bg1">
                    <a:lumMod val="85000"/>
                    <a:lumOff val="15000"/>
                  </a:schemeClr>
                </a:solidFill>
                <a:latin typeface="Consolas" panose="020B0609020204030204" pitchFamily="49" charset="0"/>
                <a:cs typeface="Consolas" panose="020B0609020204030204" pitchFamily="49" charset="0"/>
              </a:rPr>
              <a:t>, COMMAND, COMMAND, COMMAND, CONFIG, CONFIG, CONFIG, C</a:t>
            </a:r>
            <a:r>
              <a:rPr lang="en-US" sz="2100" dirty="0">
                <a:solidFill>
                  <a:schemeClr val="bg1">
                    <a:lumMod val="85000"/>
                    <a:lumOff val="15000"/>
                  </a:schemeClr>
                </a:solidFill>
                <a:latin typeface="Consolas" panose="020B0609020204030204" pitchFamily="49" charset="0"/>
                <a:cs typeface="Consolas" panose="020B0609020204030204" pitchFamily="49" charset="0"/>
              </a:rPr>
              <a:t>ONFIG, </a:t>
            </a:r>
            <a:r>
              <a:rPr lang="en-US" sz="2100" dirty="0" err="1">
                <a:solidFill>
                  <a:schemeClr val="bg1">
                    <a:lumMod val="85000"/>
                    <a:lumOff val="15000"/>
                  </a:schemeClr>
                </a:solidFill>
                <a:latin typeface="Consolas" panose="020B0609020204030204" pitchFamily="49" charset="0"/>
                <a:cs typeface="Consolas" panose="020B0609020204030204" pitchFamily="49" charset="0"/>
              </a:rPr>
              <a:t>DBSIZEReturn</a:t>
            </a:r>
            <a:r>
              <a:rPr lang="en-US" sz="2100" dirty="0">
                <a:solidFill>
                  <a:schemeClr val="bg1">
                    <a:lumMod val="85000"/>
                    <a:lumOff val="15000"/>
                  </a:schemeClr>
                </a:solidFill>
                <a:latin typeface="Consolas" panose="020B0609020204030204" pitchFamily="49" charset="0"/>
                <a:cs typeface="Consolas" panose="020B0609020204030204" pitchFamily="49" charset="0"/>
              </a:rPr>
              <a:t>, DEBUG, DEBUG, DECR, DECRBY, DEL, </a:t>
            </a:r>
            <a:r>
              <a:rPr lang="en-US" sz="2100" dirty="0" err="1">
                <a:solidFill>
                  <a:schemeClr val="bg1">
                    <a:lumMod val="85000"/>
                    <a:lumOff val="15000"/>
                  </a:schemeClr>
                </a:solidFill>
                <a:latin typeface="Consolas" panose="020B0609020204030204" pitchFamily="49" charset="0"/>
                <a:cs typeface="Consolas" panose="020B0609020204030204" pitchFamily="49" charset="0"/>
              </a:rPr>
              <a:t>DISCARDDiscard</a:t>
            </a:r>
            <a:r>
              <a:rPr lang="en-US" sz="2100" dirty="0">
                <a:solidFill>
                  <a:schemeClr val="bg1">
                    <a:lumMod val="85000"/>
                    <a:lumOff val="15000"/>
                  </a:schemeClr>
                </a:solidFill>
                <a:latin typeface="Consolas" panose="020B0609020204030204" pitchFamily="49" charset="0"/>
                <a:cs typeface="Consolas" panose="020B0609020204030204" pitchFamily="49" charset="0"/>
              </a:rPr>
              <a:t>, DUMP, ECHO, EVAL, EVALSHA, </a:t>
            </a:r>
            <a:r>
              <a:rPr lang="en-US" sz="2100" dirty="0" err="1">
                <a:solidFill>
                  <a:schemeClr val="bg1">
                    <a:lumMod val="85000"/>
                    <a:lumOff val="15000"/>
                  </a:schemeClr>
                </a:solidFill>
                <a:latin typeface="Consolas" panose="020B0609020204030204" pitchFamily="49" charset="0"/>
                <a:cs typeface="Consolas" panose="020B0609020204030204" pitchFamily="49" charset="0"/>
              </a:rPr>
              <a:t>EXECExecute</a:t>
            </a:r>
            <a:r>
              <a:rPr lang="en-US" sz="2100" dirty="0">
                <a:solidFill>
                  <a:schemeClr val="bg1">
                    <a:lumMod val="85000"/>
                    <a:lumOff val="15000"/>
                  </a:schemeClr>
                </a:solidFill>
                <a:latin typeface="Consolas" panose="020B0609020204030204" pitchFamily="49" charset="0"/>
                <a:cs typeface="Consolas" panose="020B0609020204030204" pitchFamily="49" charset="0"/>
              </a:rPr>
              <a:t>, EXIST</a:t>
            </a:r>
            <a:r>
              <a:rPr lang="sv-SE" sz="2100" dirty="0">
                <a:solidFill>
                  <a:schemeClr val="bg1">
                    <a:lumMod val="85000"/>
                    <a:lumOff val="15000"/>
                  </a:schemeClr>
                </a:solidFill>
                <a:latin typeface="Consolas" panose="020B0609020204030204" pitchFamily="49" charset="0"/>
                <a:cs typeface="Consolas" panose="020B0609020204030204" pitchFamily="49" charset="0"/>
              </a:rPr>
              <a:t>S, EXPIRE, EXPIREAT, </a:t>
            </a:r>
            <a:r>
              <a:rPr lang="sv-SE" sz="2100" dirty="0" err="1">
                <a:solidFill>
                  <a:schemeClr val="bg1">
                    <a:lumMod val="85000"/>
                    <a:lumOff val="15000"/>
                  </a:schemeClr>
                </a:solidFill>
                <a:latin typeface="Consolas" panose="020B0609020204030204" pitchFamily="49" charset="0"/>
                <a:cs typeface="Consolas" panose="020B0609020204030204" pitchFamily="49" charset="0"/>
              </a:rPr>
              <a:t>FLUSHALLRemove</a:t>
            </a:r>
            <a:r>
              <a:rPr lang="sv-SE" sz="2100" dirty="0">
                <a:solidFill>
                  <a:schemeClr val="bg1">
                    <a:lumMod val="85000"/>
                    <a:lumOff val="15000"/>
                  </a:schemeClr>
                </a:solidFill>
                <a:latin typeface="Consolas" panose="020B0609020204030204" pitchFamily="49" charset="0"/>
                <a:cs typeface="Consolas" panose="020B0609020204030204" pitchFamily="49" charset="0"/>
              </a:rPr>
              <a:t>, </a:t>
            </a:r>
            <a:r>
              <a:rPr lang="sv-SE" sz="2100" dirty="0" err="1">
                <a:solidFill>
                  <a:schemeClr val="bg1">
                    <a:lumMod val="85000"/>
                    <a:lumOff val="15000"/>
                  </a:schemeClr>
                </a:solidFill>
                <a:latin typeface="Consolas" panose="020B0609020204030204" pitchFamily="49" charset="0"/>
                <a:cs typeface="Consolas" panose="020B0609020204030204" pitchFamily="49" charset="0"/>
              </a:rPr>
              <a:t>FLUSHDBRemove</a:t>
            </a:r>
            <a:r>
              <a:rPr lang="sv-SE" sz="2100" dirty="0">
                <a:solidFill>
                  <a:schemeClr val="bg1">
                    <a:lumMod val="85000"/>
                    <a:lumOff val="15000"/>
                  </a:schemeClr>
                </a:solidFill>
                <a:latin typeface="Consolas" panose="020B0609020204030204" pitchFamily="49" charset="0"/>
                <a:cs typeface="Consolas" panose="020B0609020204030204" pitchFamily="49" charset="0"/>
              </a:rPr>
              <a:t>, GET, GETBIT, GETRANGE, GETSET, HDEL, HEXISTS, HGET, HGETALL, HINCRBY, HINCRBYFLOAT, HKEYS, HLEN, HMGET, HMSET, HSET, HSETNX, HVALS, INCR, INCRBY, INCRBYFLOAT, INFO, KEYS, </a:t>
            </a:r>
            <a:r>
              <a:rPr lang="sv-SE" sz="2100" dirty="0" err="1">
                <a:solidFill>
                  <a:schemeClr val="bg1">
                    <a:lumMod val="85000"/>
                    <a:lumOff val="15000"/>
                  </a:schemeClr>
                </a:solidFill>
                <a:latin typeface="Consolas" panose="020B0609020204030204" pitchFamily="49" charset="0"/>
                <a:cs typeface="Consolas" panose="020B0609020204030204" pitchFamily="49" charset="0"/>
              </a:rPr>
              <a:t>LASTSAVEGet</a:t>
            </a:r>
            <a:r>
              <a:rPr lang="sv-SE" sz="2100" dirty="0">
                <a:solidFill>
                  <a:schemeClr val="bg1">
                    <a:lumMod val="85000"/>
                    <a:lumOff val="15000"/>
                  </a:schemeClr>
                </a:solidFill>
                <a:latin typeface="Consolas" panose="020B0609020204030204" pitchFamily="49" charset="0"/>
                <a:cs typeface="Consolas" panose="020B0609020204030204" pitchFamily="49" charset="0"/>
              </a:rPr>
              <a:t>, LINDEX, LINSERT, LLEN, LPOP, LPUSH, LPUSHX, LRANGE, LREM, LSET, LTRIM, MGET, MIGRATE, </a:t>
            </a:r>
            <a:r>
              <a:rPr lang="sv-SE" sz="2100" dirty="0" err="1">
                <a:solidFill>
                  <a:schemeClr val="bg1">
                    <a:lumMod val="85000"/>
                    <a:lumOff val="15000"/>
                  </a:schemeClr>
                </a:solidFill>
                <a:latin typeface="Consolas" panose="020B0609020204030204" pitchFamily="49" charset="0"/>
                <a:cs typeface="Consolas" panose="020B0609020204030204" pitchFamily="49" charset="0"/>
              </a:rPr>
              <a:t>MONITORListen</a:t>
            </a:r>
            <a:r>
              <a:rPr lang="sv-SE" sz="2100" dirty="0">
                <a:solidFill>
                  <a:schemeClr val="bg1">
                    <a:lumMod val="85000"/>
                    <a:lumOff val="15000"/>
                  </a:schemeClr>
                </a:solidFill>
                <a:latin typeface="Consolas" panose="020B0609020204030204" pitchFamily="49" charset="0"/>
                <a:cs typeface="Consolas" panose="020B0609020204030204" pitchFamily="49" charset="0"/>
              </a:rPr>
              <a:t>, MOVE, MSET, MSETNX, </a:t>
            </a:r>
            <a:r>
              <a:rPr lang="sv-SE" sz="2100" dirty="0" err="1">
                <a:solidFill>
                  <a:schemeClr val="bg1">
                    <a:lumMod val="85000"/>
                    <a:lumOff val="15000"/>
                  </a:schemeClr>
                </a:solidFill>
                <a:latin typeface="Consolas" panose="020B0609020204030204" pitchFamily="49" charset="0"/>
                <a:cs typeface="Consolas" panose="020B0609020204030204" pitchFamily="49" charset="0"/>
              </a:rPr>
              <a:t>MULTIMark</a:t>
            </a:r>
            <a:r>
              <a:rPr lang="sv-SE" sz="2100" dirty="0">
                <a:solidFill>
                  <a:schemeClr val="bg1">
                    <a:lumMod val="85000"/>
                    <a:lumOff val="15000"/>
                  </a:schemeClr>
                </a:solidFill>
                <a:latin typeface="Consolas" panose="020B0609020204030204" pitchFamily="49" charset="0"/>
                <a:cs typeface="Consolas" panose="020B0609020204030204" pitchFamily="49" charset="0"/>
              </a:rPr>
              <a:t>, OBJECT, PERSIST, PEXPIRE, PEXPIREAT, PFADD, PFCOUNT, PFMERGE, </a:t>
            </a:r>
            <a:r>
              <a:rPr lang="sv-SE" sz="2100" dirty="0" err="1">
                <a:solidFill>
                  <a:schemeClr val="bg1">
                    <a:lumMod val="85000"/>
                    <a:lumOff val="15000"/>
                  </a:schemeClr>
                </a:solidFill>
                <a:latin typeface="Consolas" panose="020B0609020204030204" pitchFamily="49" charset="0"/>
                <a:cs typeface="Consolas" panose="020B0609020204030204" pitchFamily="49" charset="0"/>
              </a:rPr>
              <a:t>PINGPing</a:t>
            </a:r>
            <a:r>
              <a:rPr lang="sv-SE" sz="2100" dirty="0">
                <a:solidFill>
                  <a:schemeClr val="bg1">
                    <a:lumMod val="85000"/>
                    <a:lumOff val="15000"/>
                  </a:schemeClr>
                </a:solidFill>
                <a:latin typeface="Consolas" panose="020B0609020204030204" pitchFamily="49" charset="0"/>
                <a:cs typeface="Consolas" panose="020B0609020204030204" pitchFamily="49" charset="0"/>
              </a:rPr>
              <a:t>, PSETEX, PSUBSCRIBE, PUBSUB, PTTL, PUBLISH, PUNSUBSCRIBE, </a:t>
            </a:r>
            <a:r>
              <a:rPr lang="sv-SE" sz="2100" dirty="0" err="1">
                <a:solidFill>
                  <a:schemeClr val="bg1">
                    <a:lumMod val="85000"/>
                    <a:lumOff val="15000"/>
                  </a:schemeClr>
                </a:solidFill>
                <a:latin typeface="Consolas" panose="020B0609020204030204" pitchFamily="49" charset="0"/>
                <a:cs typeface="Consolas" panose="020B0609020204030204" pitchFamily="49" charset="0"/>
              </a:rPr>
              <a:t>QUITClose</a:t>
            </a:r>
            <a:r>
              <a:rPr lang="sv-SE" sz="2100" dirty="0">
                <a:solidFill>
                  <a:schemeClr val="bg1">
                    <a:lumMod val="85000"/>
                    <a:lumOff val="15000"/>
                  </a:schemeClr>
                </a:solidFill>
                <a:latin typeface="Consolas" panose="020B0609020204030204" pitchFamily="49" charset="0"/>
                <a:cs typeface="Consolas" panose="020B0609020204030204" pitchFamily="49" charset="0"/>
              </a:rPr>
              <a:t>, </a:t>
            </a:r>
            <a:r>
              <a:rPr lang="sv-SE" sz="2100" dirty="0" err="1">
                <a:solidFill>
                  <a:schemeClr val="bg1">
                    <a:lumMod val="85000"/>
                    <a:lumOff val="15000"/>
                  </a:schemeClr>
                </a:solidFill>
                <a:latin typeface="Consolas" panose="020B0609020204030204" pitchFamily="49" charset="0"/>
                <a:cs typeface="Consolas" panose="020B0609020204030204" pitchFamily="49" charset="0"/>
              </a:rPr>
              <a:t>RANDOMKEYReturn</a:t>
            </a:r>
            <a:r>
              <a:rPr lang="sv-SE" sz="2100" dirty="0">
                <a:solidFill>
                  <a:schemeClr val="bg1">
                    <a:lumMod val="85000"/>
                    <a:lumOff val="15000"/>
                  </a:schemeClr>
                </a:solidFill>
                <a:latin typeface="Consolas" panose="020B0609020204030204" pitchFamily="49" charset="0"/>
                <a:cs typeface="Consolas" panose="020B0609020204030204" pitchFamily="49" charset="0"/>
              </a:rPr>
              <a:t>, RENAME, RENAMENX, RESTORE, </a:t>
            </a:r>
            <a:r>
              <a:rPr lang="sv-SE" sz="2100" dirty="0" err="1">
                <a:solidFill>
                  <a:schemeClr val="bg1">
                    <a:lumMod val="85000"/>
                    <a:lumOff val="15000"/>
                  </a:schemeClr>
                </a:solidFill>
                <a:latin typeface="Consolas" panose="020B0609020204030204" pitchFamily="49" charset="0"/>
                <a:cs typeface="Consolas" panose="020B0609020204030204" pitchFamily="49" charset="0"/>
              </a:rPr>
              <a:t>ROLEReturn</a:t>
            </a:r>
            <a:r>
              <a:rPr lang="sv-SE" sz="2100" dirty="0">
                <a:solidFill>
                  <a:schemeClr val="bg1">
                    <a:lumMod val="85000"/>
                    <a:lumOff val="15000"/>
                  </a:schemeClr>
                </a:solidFill>
                <a:latin typeface="Consolas" panose="020B0609020204030204" pitchFamily="49" charset="0"/>
                <a:cs typeface="Consolas" panose="020B0609020204030204" pitchFamily="49" charset="0"/>
              </a:rPr>
              <a:t>, RPOP, RPOPLPUSH, RPUSH, RPUSHX, SADD, </a:t>
            </a:r>
            <a:r>
              <a:rPr lang="sv-SE" sz="2100" dirty="0" err="1">
                <a:solidFill>
                  <a:schemeClr val="bg1">
                    <a:lumMod val="85000"/>
                    <a:lumOff val="15000"/>
                  </a:schemeClr>
                </a:solidFill>
                <a:latin typeface="Consolas" panose="020B0609020204030204" pitchFamily="49" charset="0"/>
                <a:cs typeface="Consolas" panose="020B0609020204030204" pitchFamily="49" charset="0"/>
              </a:rPr>
              <a:t>SAVESynchronously</a:t>
            </a:r>
            <a:r>
              <a:rPr lang="sv-SE" sz="2100" dirty="0">
                <a:solidFill>
                  <a:schemeClr val="bg1">
                    <a:lumMod val="85000"/>
                    <a:lumOff val="15000"/>
                  </a:schemeClr>
                </a:solidFill>
                <a:latin typeface="Consolas" panose="020B0609020204030204" pitchFamily="49" charset="0"/>
                <a:cs typeface="Consolas" panose="020B0609020204030204" pitchFamily="49" charset="0"/>
              </a:rPr>
              <a:t>, SCARD, SCRIPT, SCRIPT, SCRIPT, SCRIPT, SDIFF, SDIFFSTORE, SELECT, SET, SETBIT, SETEX, SETNX, SETRANGE, SHUTDOWN, SINTER, SINTERSTORE, SISMEMBER, SLAVEOF, SLOWLOG, SMEMBERS, SMOVE, SORT, SPOP, SRANDMEMBER, SREM, STRLEN, SUBSCRIBE, SUNION, SUNIONSTORE, </a:t>
            </a:r>
            <a:r>
              <a:rPr lang="sv-SE" sz="2100" dirty="0" err="1">
                <a:solidFill>
                  <a:schemeClr val="bg1">
                    <a:lumMod val="85000"/>
                    <a:lumOff val="15000"/>
                  </a:schemeClr>
                </a:solidFill>
                <a:latin typeface="Consolas" panose="020B0609020204030204" pitchFamily="49" charset="0"/>
                <a:cs typeface="Consolas" panose="020B0609020204030204" pitchFamily="49" charset="0"/>
              </a:rPr>
              <a:t>SYNCInternal</a:t>
            </a:r>
            <a:r>
              <a:rPr lang="sv-SE" sz="2100" dirty="0">
                <a:solidFill>
                  <a:schemeClr val="bg1">
                    <a:lumMod val="85000"/>
                    <a:lumOff val="15000"/>
                  </a:schemeClr>
                </a:solidFill>
                <a:latin typeface="Consolas" panose="020B0609020204030204" pitchFamily="49" charset="0"/>
                <a:cs typeface="Consolas" panose="020B0609020204030204" pitchFamily="49" charset="0"/>
              </a:rPr>
              <a:t>, </a:t>
            </a:r>
            <a:r>
              <a:rPr lang="sv-SE" sz="2100" dirty="0" err="1">
                <a:solidFill>
                  <a:schemeClr val="bg1">
                    <a:lumMod val="85000"/>
                    <a:lumOff val="15000"/>
                  </a:schemeClr>
                </a:solidFill>
                <a:latin typeface="Consolas" panose="020B0609020204030204" pitchFamily="49" charset="0"/>
                <a:cs typeface="Consolas" panose="020B0609020204030204" pitchFamily="49" charset="0"/>
              </a:rPr>
              <a:t>TIMEReturn</a:t>
            </a:r>
            <a:r>
              <a:rPr lang="sv-SE" sz="2100" dirty="0">
                <a:solidFill>
                  <a:schemeClr val="bg1">
                    <a:lumMod val="85000"/>
                    <a:lumOff val="15000"/>
                  </a:schemeClr>
                </a:solidFill>
                <a:latin typeface="Consolas" panose="020B0609020204030204" pitchFamily="49" charset="0"/>
                <a:cs typeface="Consolas" panose="020B0609020204030204" pitchFamily="49" charset="0"/>
              </a:rPr>
              <a:t>, TTL, TYPE, UNSUBSCRIBE, </a:t>
            </a:r>
            <a:r>
              <a:rPr lang="sv-SE" sz="2100" dirty="0" err="1">
                <a:solidFill>
                  <a:schemeClr val="bg1">
                    <a:lumMod val="85000"/>
                    <a:lumOff val="15000"/>
                  </a:schemeClr>
                </a:solidFill>
                <a:latin typeface="Consolas" panose="020B0609020204030204" pitchFamily="49" charset="0"/>
                <a:cs typeface="Consolas" panose="020B0609020204030204" pitchFamily="49" charset="0"/>
              </a:rPr>
              <a:t>UNWATCHForget</a:t>
            </a:r>
            <a:r>
              <a:rPr lang="sv-SE" sz="2100" dirty="0">
                <a:solidFill>
                  <a:schemeClr val="bg1">
                    <a:lumMod val="85000"/>
                    <a:lumOff val="15000"/>
                  </a:schemeClr>
                </a:solidFill>
                <a:latin typeface="Consolas" panose="020B0609020204030204" pitchFamily="49" charset="0"/>
                <a:cs typeface="Consolas" panose="020B0609020204030204" pitchFamily="49" charset="0"/>
              </a:rPr>
              <a:t>, WATCH, ZADD, ZCARD, ZCOUNT, ZINCRBY, ZINTERSTORE, ZLEXCOUNT, ZRANGE, ZRANGEBYLEX, ZREVRANGEBYLEX, ZRANGEBYSCORE, ZRANK, ZREM, ZREMRANGEBYLEX, ZREMRANGEBYRANK, ZREMRANGEBYSCORE, ZREVRANGE, ZREVRANGEBYSCORE, ZREVRAN</a:t>
            </a:r>
            <a:r>
              <a:rPr lang="en-US" sz="2100" dirty="0">
                <a:solidFill>
                  <a:schemeClr val="bg1">
                    <a:lumMod val="85000"/>
                    <a:lumOff val="15000"/>
                  </a:schemeClr>
                </a:solidFill>
                <a:latin typeface="Consolas" panose="020B0609020204030204" pitchFamily="49" charset="0"/>
                <a:cs typeface="Consolas" panose="020B0609020204030204" pitchFamily="49" charset="0"/>
              </a:rPr>
              <a:t>K, ZSCORE, ZUNIONSTORE, SCAN, SSCAN, HSCAN, ZSCAN</a:t>
            </a:r>
            <a:endParaRPr lang="sv-SE" sz="2100" dirty="0">
              <a:solidFill>
                <a:schemeClr val="bg1">
                  <a:lumMod val="85000"/>
                  <a:lumOff val="15000"/>
                </a:schemeClr>
              </a:solidFill>
              <a:latin typeface="Consolas" panose="020B0609020204030204" pitchFamily="49" charset="0"/>
              <a:cs typeface="Consolas" panose="020B0609020204030204" pitchFamily="49" charset="0"/>
            </a:endParaRPr>
          </a:p>
        </p:txBody>
      </p:sp>
      <p:sp>
        <p:nvSpPr>
          <p:cNvPr id="4" name="Title 3"/>
          <p:cNvSpPr>
            <a:spLocks noGrp="1"/>
          </p:cNvSpPr>
          <p:nvPr>
            <p:ph type="title"/>
          </p:nvPr>
        </p:nvSpPr>
        <p:spPr/>
        <p:txBody>
          <a:bodyPr/>
          <a:lstStyle/>
          <a:p>
            <a:r>
              <a:rPr lang="en-US" dirty="0" smtClean="0"/>
              <a:t>Commands</a:t>
            </a:r>
            <a:endParaRPr lang="sv-SE" dirty="0"/>
          </a:p>
        </p:txBody>
      </p:sp>
      <p:sp>
        <p:nvSpPr>
          <p:cNvPr id="7" name="Content Placeholder 6"/>
          <p:cNvSpPr>
            <a:spLocks noGrp="1"/>
          </p:cNvSpPr>
          <p:nvPr>
            <p:ph idx="1"/>
          </p:nvPr>
        </p:nvSpPr>
        <p:spPr/>
        <p:txBody>
          <a:bodyPr/>
          <a:lstStyle/>
          <a:p>
            <a:r>
              <a:rPr lang="en-US" dirty="0" smtClean="0"/>
              <a:t>Currently 167 Commands</a:t>
            </a:r>
          </a:p>
          <a:p>
            <a:r>
              <a:rPr lang="en-US" dirty="0" smtClean="0"/>
              <a:t>Some key commands:</a:t>
            </a:r>
          </a:p>
          <a:p>
            <a:pPr lvl="1"/>
            <a:r>
              <a:rPr lang="en-US" dirty="0" smtClean="0"/>
              <a:t>PING</a:t>
            </a:r>
          </a:p>
          <a:p>
            <a:pPr lvl="1"/>
            <a:r>
              <a:rPr lang="en-US" dirty="0">
                <a:latin typeface="Consolas" panose="020B0609020204030204" pitchFamily="49" charset="0"/>
                <a:cs typeface="Consolas" panose="020B0609020204030204" pitchFamily="49" charset="0"/>
              </a:rPr>
              <a:t>SET key value [EX seconds] [PX milliseconds] [NX|XX]</a:t>
            </a:r>
          </a:p>
          <a:p>
            <a:pPr lvl="2"/>
            <a:r>
              <a:rPr lang="en-US" dirty="0" smtClean="0"/>
              <a:t>EX seconds – Set the specified expire time, in seconds</a:t>
            </a:r>
          </a:p>
          <a:p>
            <a:pPr lvl="2"/>
            <a:r>
              <a:rPr lang="en-US" dirty="0" smtClean="0"/>
              <a:t>PX milliseconds – Set the specified expire time, in milliseconds</a:t>
            </a:r>
          </a:p>
          <a:p>
            <a:pPr lvl="2"/>
            <a:r>
              <a:rPr lang="en-US" dirty="0" smtClean="0"/>
              <a:t>NX – Only set the key if it does not already exist</a:t>
            </a:r>
          </a:p>
          <a:p>
            <a:pPr lvl="2"/>
            <a:r>
              <a:rPr lang="en-US" dirty="0" smtClean="0"/>
              <a:t>XX – Only set the key if it already exists</a:t>
            </a:r>
          </a:p>
          <a:p>
            <a:pPr lvl="1"/>
            <a:r>
              <a:rPr lang="sv-SE" dirty="0">
                <a:latin typeface="Consolas" panose="020B0609020204030204" pitchFamily="49" charset="0"/>
                <a:cs typeface="Consolas" panose="020B0609020204030204" pitchFamily="49" charset="0"/>
              </a:rPr>
              <a:t>GET </a:t>
            </a:r>
            <a:r>
              <a:rPr lang="sv-SE" dirty="0" err="1">
                <a:latin typeface="Consolas" panose="020B0609020204030204" pitchFamily="49" charset="0"/>
                <a:cs typeface="Consolas" panose="020B0609020204030204" pitchFamily="49" charset="0"/>
              </a:rPr>
              <a:t>key</a:t>
            </a:r>
            <a:endParaRPr lang="sv-SE" dirty="0">
              <a:latin typeface="Consolas" panose="020B0609020204030204" pitchFamily="49" charset="0"/>
              <a:cs typeface="Consolas" panose="020B0609020204030204" pitchFamily="49" charset="0"/>
            </a:endParaRPr>
          </a:p>
          <a:p>
            <a:pPr lvl="1"/>
            <a:r>
              <a:rPr lang="sv-SE" dirty="0">
                <a:latin typeface="Consolas" panose="020B0609020204030204" pitchFamily="49" charset="0"/>
                <a:cs typeface="Consolas" panose="020B0609020204030204" pitchFamily="49" charset="0"/>
              </a:rPr>
              <a:t>DEL </a:t>
            </a:r>
            <a:r>
              <a:rPr lang="sv-SE" dirty="0" err="1">
                <a:latin typeface="Consolas" panose="020B0609020204030204" pitchFamily="49" charset="0"/>
                <a:cs typeface="Consolas" panose="020B0609020204030204" pitchFamily="49" charset="0"/>
              </a:rPr>
              <a:t>key</a:t>
            </a:r>
            <a:r>
              <a:rPr lang="sv-SE" dirty="0">
                <a:latin typeface="Consolas" panose="020B0609020204030204" pitchFamily="49" charset="0"/>
                <a:cs typeface="Consolas" panose="020B0609020204030204" pitchFamily="49" charset="0"/>
              </a:rPr>
              <a:t> [</a:t>
            </a:r>
            <a:r>
              <a:rPr lang="sv-SE" dirty="0" err="1">
                <a:latin typeface="Consolas" panose="020B0609020204030204" pitchFamily="49" charset="0"/>
                <a:cs typeface="Consolas" panose="020B0609020204030204" pitchFamily="49" charset="0"/>
              </a:rPr>
              <a:t>key</a:t>
            </a:r>
            <a:r>
              <a:rPr lang="sv-SE" dirty="0">
                <a:latin typeface="Consolas" panose="020B0609020204030204" pitchFamily="49" charset="0"/>
                <a:cs typeface="Consolas" panose="020B0609020204030204" pitchFamily="49" charset="0"/>
              </a:rPr>
              <a:t> ...]</a:t>
            </a:r>
          </a:p>
          <a:p>
            <a:pPr lvl="1"/>
            <a:endParaRPr lang="sv-SE" dirty="0"/>
          </a:p>
        </p:txBody>
      </p:sp>
    </p:spTree>
    <p:extLst>
      <p:ext uri="{BB962C8B-B14F-4D97-AF65-F5344CB8AC3E}">
        <p14:creationId xmlns:p14="http://schemas.microsoft.com/office/powerpoint/2010/main" val="254221887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sv-SE" dirty="0"/>
          </a:p>
        </p:txBody>
      </p:sp>
      <p:sp>
        <p:nvSpPr>
          <p:cNvPr id="3" name="Text Placeholder 2"/>
          <p:cNvSpPr>
            <a:spLocks noGrp="1"/>
          </p:cNvSpPr>
          <p:nvPr>
            <p:ph type="body" idx="1"/>
          </p:nvPr>
        </p:nvSpPr>
        <p:spPr/>
        <p:txBody>
          <a:bodyPr/>
          <a:lstStyle/>
          <a:p>
            <a:r>
              <a:rPr lang="en-US" dirty="0" smtClean="0"/>
              <a:t>PING, SET, GET, DEL</a:t>
            </a:r>
            <a:endParaRPr lang="sv-SE" dirty="0"/>
          </a:p>
        </p:txBody>
      </p:sp>
    </p:spTree>
    <p:extLst>
      <p:ext uri="{BB962C8B-B14F-4D97-AF65-F5344CB8AC3E}">
        <p14:creationId xmlns:p14="http://schemas.microsoft.com/office/powerpoint/2010/main" val="265952263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365125"/>
            <a:ext cx="9328195" cy="5478423"/>
          </a:xfrm>
          <a:prstGeom prst="rect">
            <a:avLst/>
          </a:prstGeom>
          <a:noFill/>
        </p:spPr>
        <p:txBody>
          <a:bodyPr wrap="none" rtlCol="0">
            <a:spAutoFit/>
          </a:bodyPr>
          <a:lstStyle/>
          <a:p>
            <a:r>
              <a:rPr lang="sv-SE" sz="1400" dirty="0" smtClean="0">
                <a:latin typeface="Consolas" panose="020B0609020204030204" pitchFamily="49" charset="0"/>
                <a:cs typeface="Consolas" panose="020B0609020204030204" pitchFamily="49" charset="0"/>
              </a:rPr>
              <a:t>           </a:t>
            </a:r>
            <a:r>
              <a:rPr lang="sv-SE" sz="1400" dirty="0" err="1" smtClean="0">
                <a:latin typeface="Consolas" panose="020B0609020204030204" pitchFamily="49" charset="0"/>
                <a:cs typeface="Consolas" panose="020B0609020204030204" pitchFamily="49" charset="0"/>
              </a:rPr>
              <a:t>redis</a:t>
            </a:r>
            <a:r>
              <a:rPr lang="sv-SE" sz="1400" dirty="0" smtClean="0">
                <a:latin typeface="Consolas" panose="020B0609020204030204" pitchFamily="49" charset="0"/>
                <a:cs typeface="Consolas" panose="020B0609020204030204" pitchFamily="49" charset="0"/>
              </a:rPr>
              <a:t>-server</a:t>
            </a:r>
          </a:p>
          <a:p>
            <a:r>
              <a:rPr lang="sv-SE" sz="1400" dirty="0" smtClean="0">
                <a:latin typeface="Consolas" panose="020B0609020204030204" pitchFamily="49" charset="0"/>
                <a:cs typeface="Consolas" panose="020B0609020204030204" pitchFamily="49" charset="0"/>
              </a:rPr>
              <a:t>[30420] 26 Nov 21:10:25.375 # </a:t>
            </a:r>
            <a:r>
              <a:rPr lang="sv-SE" sz="1400" dirty="0" err="1" smtClean="0">
                <a:latin typeface="Consolas" panose="020B0609020204030204" pitchFamily="49" charset="0"/>
                <a:cs typeface="Consolas" panose="020B0609020204030204" pitchFamily="49" charset="0"/>
              </a:rPr>
              <a:t>Warning</a:t>
            </a:r>
            <a:r>
              <a:rPr lang="sv-SE" sz="1400" dirty="0" smtClean="0">
                <a:latin typeface="Consolas" panose="020B0609020204030204" pitchFamily="49" charset="0"/>
                <a:cs typeface="Consolas" panose="020B0609020204030204" pitchFamily="49" charset="0"/>
              </a:rPr>
              <a:t>: no config </a:t>
            </a:r>
            <a:r>
              <a:rPr lang="sv-SE" sz="1400" dirty="0" err="1" smtClean="0">
                <a:latin typeface="Consolas" panose="020B0609020204030204" pitchFamily="49" charset="0"/>
                <a:cs typeface="Consolas" panose="020B0609020204030204" pitchFamily="49" charset="0"/>
              </a:rPr>
              <a:t>file</a:t>
            </a:r>
            <a:r>
              <a:rPr lang="sv-SE" sz="1400" dirty="0" smtClean="0">
                <a:latin typeface="Consolas" panose="020B0609020204030204" pitchFamily="49" charset="0"/>
                <a:cs typeface="Consolas" panose="020B0609020204030204" pitchFamily="49" charset="0"/>
              </a:rPr>
              <a:t> </a:t>
            </a:r>
            <a:r>
              <a:rPr lang="sv-SE" sz="1400" dirty="0" err="1" smtClean="0">
                <a:latin typeface="Consolas" panose="020B0609020204030204" pitchFamily="49" charset="0"/>
                <a:cs typeface="Consolas" panose="020B0609020204030204" pitchFamily="49" charset="0"/>
              </a:rPr>
              <a:t>specified</a:t>
            </a:r>
            <a:r>
              <a:rPr lang="sv-SE" sz="1400" dirty="0" smtClean="0">
                <a:latin typeface="Consolas" panose="020B0609020204030204" pitchFamily="49" charset="0"/>
                <a:cs typeface="Consolas" panose="020B0609020204030204" pitchFamily="49" charset="0"/>
              </a:rPr>
              <a:t>, </a:t>
            </a:r>
            <a:r>
              <a:rPr lang="sv-SE" sz="1400" dirty="0" err="1" smtClean="0">
                <a:latin typeface="Consolas" panose="020B0609020204030204" pitchFamily="49" charset="0"/>
                <a:cs typeface="Consolas" panose="020B0609020204030204" pitchFamily="49" charset="0"/>
              </a:rPr>
              <a:t>using</a:t>
            </a:r>
            <a:r>
              <a:rPr lang="sv-SE" sz="1400" dirty="0" smtClean="0">
                <a:latin typeface="Consolas" panose="020B0609020204030204" pitchFamily="49" charset="0"/>
                <a:cs typeface="Consolas" panose="020B0609020204030204" pitchFamily="49" charset="0"/>
              </a:rPr>
              <a:t> the default config.</a:t>
            </a:r>
          </a:p>
          <a:p>
            <a:r>
              <a:rPr lang="sv-SE" sz="1400" dirty="0" smtClean="0">
                <a:latin typeface="Consolas" panose="020B0609020204030204" pitchFamily="49" charset="0"/>
                <a:cs typeface="Consolas" panose="020B0609020204030204" pitchFamily="49" charset="0"/>
              </a:rPr>
              <a:t>In order to </a:t>
            </a:r>
            <a:r>
              <a:rPr lang="sv-SE" sz="1400" dirty="0" err="1" smtClean="0">
                <a:latin typeface="Consolas" panose="020B0609020204030204" pitchFamily="49" charset="0"/>
                <a:cs typeface="Consolas" panose="020B0609020204030204" pitchFamily="49" charset="0"/>
              </a:rPr>
              <a:t>specify</a:t>
            </a:r>
            <a:r>
              <a:rPr lang="sv-SE" sz="1400" dirty="0" smtClean="0">
                <a:latin typeface="Consolas" panose="020B0609020204030204" pitchFamily="49" charset="0"/>
                <a:cs typeface="Consolas" panose="020B0609020204030204" pitchFamily="49" charset="0"/>
              </a:rPr>
              <a:t> a config </a:t>
            </a:r>
            <a:r>
              <a:rPr lang="sv-SE" sz="1400" dirty="0" err="1" smtClean="0">
                <a:latin typeface="Consolas" panose="020B0609020204030204" pitchFamily="49" charset="0"/>
                <a:cs typeface="Consolas" panose="020B0609020204030204" pitchFamily="49" charset="0"/>
              </a:rPr>
              <a:t>file</a:t>
            </a:r>
            <a:r>
              <a:rPr lang="sv-SE" sz="1400" dirty="0" smtClean="0">
                <a:latin typeface="Consolas" panose="020B0609020204030204" pitchFamily="49" charset="0"/>
                <a:cs typeface="Consolas" panose="020B0609020204030204" pitchFamily="49" charset="0"/>
              </a:rPr>
              <a:t> </a:t>
            </a:r>
            <a:r>
              <a:rPr lang="sv-SE" sz="1400" dirty="0" err="1" smtClean="0">
                <a:latin typeface="Consolas" panose="020B0609020204030204" pitchFamily="49" charset="0"/>
                <a:cs typeface="Consolas" panose="020B0609020204030204" pitchFamily="49" charset="0"/>
              </a:rPr>
              <a:t>use</a:t>
            </a:r>
            <a:r>
              <a:rPr lang="sv-SE" sz="1400" dirty="0" smtClean="0">
                <a:latin typeface="Consolas" panose="020B0609020204030204" pitchFamily="49" charset="0"/>
                <a:cs typeface="Consolas" panose="020B0609020204030204" pitchFamily="49" charset="0"/>
              </a:rPr>
              <a:t> </a:t>
            </a:r>
          </a:p>
          <a:p>
            <a:r>
              <a:rPr lang="sv-SE" sz="1400" dirty="0" smtClean="0">
                <a:latin typeface="Consolas" panose="020B0609020204030204" pitchFamily="49" charset="0"/>
                <a:cs typeface="Consolas" panose="020B0609020204030204" pitchFamily="49" charset="0"/>
              </a:rPr>
              <a:t>C:\Users\Kristofer\appdata\local\scoop\apps\redis\2.8.4\redis-server.exe /</a:t>
            </a:r>
            <a:r>
              <a:rPr lang="sv-SE" sz="1400" dirty="0" err="1" smtClean="0">
                <a:latin typeface="Consolas" panose="020B0609020204030204" pitchFamily="49" charset="0"/>
                <a:cs typeface="Consolas" panose="020B0609020204030204" pitchFamily="49" charset="0"/>
              </a:rPr>
              <a:t>path</a:t>
            </a:r>
            <a:r>
              <a:rPr lang="sv-SE" sz="1400" dirty="0" smtClean="0">
                <a:latin typeface="Consolas" panose="020B0609020204030204" pitchFamily="49" charset="0"/>
                <a:cs typeface="Consolas" panose="020B0609020204030204" pitchFamily="49" charset="0"/>
              </a:rPr>
              <a:t>/to/</a:t>
            </a:r>
            <a:r>
              <a:rPr lang="sv-SE" sz="1400" dirty="0" err="1" smtClean="0">
                <a:latin typeface="Consolas" panose="020B0609020204030204" pitchFamily="49" charset="0"/>
                <a:cs typeface="Consolas" panose="020B0609020204030204" pitchFamily="49" charset="0"/>
              </a:rPr>
              <a:t>redis.conf</a:t>
            </a:r>
            <a:endParaRPr lang="sv-SE" sz="1400" dirty="0" smtClean="0">
              <a:latin typeface="Consolas" panose="020B0609020204030204" pitchFamily="49" charset="0"/>
              <a:cs typeface="Consolas" panose="020B0609020204030204" pitchFamily="49" charset="0"/>
            </a:endParaRPr>
          </a:p>
          <a:p>
            <a:r>
              <a:rPr lang="sv-SE" sz="1400" dirty="0" smtClean="0">
                <a:latin typeface="Consolas" panose="020B0609020204030204" pitchFamily="49" charset="0"/>
                <a:cs typeface="Consolas" panose="020B0609020204030204" pitchFamily="49" charset="0"/>
              </a:rPr>
              <a:t>                _._</a:t>
            </a:r>
          </a:p>
          <a:p>
            <a:r>
              <a:rPr lang="sv-SE" sz="1400" dirty="0" smtClean="0">
                <a:latin typeface="Consolas" panose="020B0609020204030204" pitchFamily="49" charset="0"/>
                <a:cs typeface="Consolas" panose="020B0609020204030204" pitchFamily="49" charset="0"/>
              </a:rPr>
              <a:t>           _.-``__ ''-._</a:t>
            </a:r>
          </a:p>
          <a:p>
            <a:r>
              <a:rPr lang="sv-SE" sz="1400" dirty="0" smtClean="0">
                <a:latin typeface="Consolas" panose="020B0609020204030204" pitchFamily="49" charset="0"/>
                <a:cs typeface="Consolas" panose="020B0609020204030204" pitchFamily="49" charset="0"/>
              </a:rPr>
              <a:t>      _.-``    `.  `_.  ''-._           </a:t>
            </a:r>
            <a:r>
              <a:rPr lang="sv-SE" sz="1400" dirty="0" err="1" smtClean="0">
                <a:latin typeface="Consolas" panose="020B0609020204030204" pitchFamily="49" charset="0"/>
                <a:cs typeface="Consolas" panose="020B0609020204030204" pitchFamily="49" charset="0"/>
              </a:rPr>
              <a:t>Redis</a:t>
            </a:r>
            <a:r>
              <a:rPr lang="sv-SE" sz="1400" dirty="0" smtClean="0">
                <a:latin typeface="Consolas" panose="020B0609020204030204" pitchFamily="49" charset="0"/>
                <a:cs typeface="Consolas" panose="020B0609020204030204" pitchFamily="49" charset="0"/>
              </a:rPr>
              <a:t> 2.8.4 (00000000/0) 64 bit</a:t>
            </a:r>
          </a:p>
          <a:p>
            <a:r>
              <a:rPr lang="sv-SE" sz="1400" dirty="0" smtClean="0">
                <a:latin typeface="Consolas" panose="020B0609020204030204" pitchFamily="49" charset="0"/>
                <a:cs typeface="Consolas" panose="020B0609020204030204" pitchFamily="49" charset="0"/>
              </a:rPr>
              <a:t>  .-`` .-```.  ```\/    _.,_ ''-._</a:t>
            </a:r>
          </a:p>
          <a:p>
            <a:r>
              <a:rPr lang="sv-SE" sz="1400" dirty="0" smtClean="0">
                <a:latin typeface="Consolas" panose="020B0609020204030204" pitchFamily="49" charset="0"/>
                <a:cs typeface="Consolas" panose="020B0609020204030204" pitchFamily="49" charset="0"/>
              </a:rPr>
              <a:t> (    '      ,       .-`  | `,    )     </a:t>
            </a:r>
            <a:r>
              <a:rPr lang="sv-SE" sz="1400" dirty="0" err="1" smtClean="0">
                <a:latin typeface="Consolas" panose="020B0609020204030204" pitchFamily="49" charset="0"/>
                <a:cs typeface="Consolas" panose="020B0609020204030204" pitchFamily="49" charset="0"/>
              </a:rPr>
              <a:t>Running</a:t>
            </a:r>
            <a:r>
              <a:rPr lang="sv-SE" sz="1400" dirty="0" smtClean="0">
                <a:latin typeface="Consolas" panose="020B0609020204030204" pitchFamily="49" charset="0"/>
                <a:cs typeface="Consolas" panose="020B0609020204030204" pitchFamily="49" charset="0"/>
              </a:rPr>
              <a:t> in </a:t>
            </a:r>
            <a:r>
              <a:rPr lang="sv-SE" sz="1400" dirty="0" err="1" smtClean="0">
                <a:latin typeface="Consolas" panose="020B0609020204030204" pitchFamily="49" charset="0"/>
                <a:cs typeface="Consolas" panose="020B0609020204030204" pitchFamily="49" charset="0"/>
              </a:rPr>
              <a:t>stand</a:t>
            </a:r>
            <a:r>
              <a:rPr lang="sv-SE" sz="1400" dirty="0" smtClean="0">
                <a:latin typeface="Consolas" panose="020B0609020204030204" pitchFamily="49" charset="0"/>
                <a:cs typeface="Consolas" panose="020B0609020204030204" pitchFamily="49" charset="0"/>
              </a:rPr>
              <a:t> </a:t>
            </a:r>
            <a:r>
              <a:rPr lang="sv-SE" sz="1400" dirty="0" err="1" smtClean="0">
                <a:latin typeface="Consolas" panose="020B0609020204030204" pitchFamily="49" charset="0"/>
                <a:cs typeface="Consolas" panose="020B0609020204030204" pitchFamily="49" charset="0"/>
              </a:rPr>
              <a:t>alone</a:t>
            </a:r>
            <a:r>
              <a:rPr lang="sv-SE" sz="1400" dirty="0" smtClean="0">
                <a:latin typeface="Consolas" panose="020B0609020204030204" pitchFamily="49" charset="0"/>
                <a:cs typeface="Consolas" panose="020B0609020204030204" pitchFamily="49" charset="0"/>
              </a:rPr>
              <a:t> mode</a:t>
            </a:r>
          </a:p>
          <a:p>
            <a:r>
              <a:rPr lang="sv-SE" sz="1400" dirty="0" smtClean="0">
                <a:latin typeface="Consolas" panose="020B0609020204030204" pitchFamily="49" charset="0"/>
                <a:cs typeface="Consolas" panose="020B0609020204030204" pitchFamily="49" charset="0"/>
              </a:rPr>
              <a:t> |`-._`-...-` __...-.``-._|'` _.-'|     Port: 6379</a:t>
            </a:r>
          </a:p>
          <a:p>
            <a:r>
              <a:rPr lang="sv-SE" sz="1400" dirty="0" smtClean="0">
                <a:latin typeface="Consolas" panose="020B0609020204030204" pitchFamily="49" charset="0"/>
                <a:cs typeface="Consolas" panose="020B0609020204030204" pitchFamily="49" charset="0"/>
              </a:rPr>
              <a:t> |    `-._   `._    /     _.-'    |     PID: 30420</a:t>
            </a:r>
          </a:p>
          <a:p>
            <a:r>
              <a:rPr lang="sv-SE" sz="1400" dirty="0" smtClean="0">
                <a:latin typeface="Consolas" panose="020B0609020204030204" pitchFamily="49" charset="0"/>
                <a:cs typeface="Consolas" panose="020B0609020204030204" pitchFamily="49" charset="0"/>
              </a:rPr>
              <a:t>  `-._    `-._  `-./  _.-'    _.-'</a:t>
            </a:r>
          </a:p>
          <a:p>
            <a:r>
              <a:rPr lang="sv-SE" sz="1400" dirty="0" smtClean="0">
                <a:latin typeface="Consolas" panose="020B0609020204030204" pitchFamily="49" charset="0"/>
                <a:cs typeface="Consolas" panose="020B0609020204030204" pitchFamily="49" charset="0"/>
              </a:rPr>
              <a:t> |`-._`-._    `-.__.-'    _.-'_.-'|</a:t>
            </a:r>
          </a:p>
          <a:p>
            <a:r>
              <a:rPr lang="sv-SE" sz="1400" dirty="0" smtClean="0">
                <a:latin typeface="Consolas" panose="020B0609020204030204" pitchFamily="49" charset="0"/>
                <a:cs typeface="Consolas" panose="020B0609020204030204" pitchFamily="49" charset="0"/>
              </a:rPr>
              <a:t> |    `-._`-._        _.-'_.-'    |           http://redis.io</a:t>
            </a:r>
          </a:p>
          <a:p>
            <a:r>
              <a:rPr lang="sv-SE" sz="1400" dirty="0" smtClean="0">
                <a:latin typeface="Consolas" panose="020B0609020204030204" pitchFamily="49" charset="0"/>
                <a:cs typeface="Consolas" panose="020B0609020204030204" pitchFamily="49" charset="0"/>
              </a:rPr>
              <a:t>  `-._    `-._`-.__.-'_.-'    _.-'</a:t>
            </a:r>
          </a:p>
          <a:p>
            <a:r>
              <a:rPr lang="sv-SE" sz="1400" dirty="0" smtClean="0">
                <a:latin typeface="Consolas" panose="020B0609020204030204" pitchFamily="49" charset="0"/>
                <a:cs typeface="Consolas" panose="020B0609020204030204" pitchFamily="49" charset="0"/>
              </a:rPr>
              <a:t> |`-._`-._    `-.__.-'    _.-'_.-'|</a:t>
            </a:r>
          </a:p>
          <a:p>
            <a:r>
              <a:rPr lang="sv-SE" sz="1400" dirty="0" smtClean="0">
                <a:latin typeface="Consolas" panose="020B0609020204030204" pitchFamily="49" charset="0"/>
                <a:cs typeface="Consolas" panose="020B0609020204030204" pitchFamily="49" charset="0"/>
              </a:rPr>
              <a:t> |    `-._`-._        _.-'_.-'    |</a:t>
            </a:r>
          </a:p>
          <a:p>
            <a:r>
              <a:rPr lang="sv-SE" sz="1400" dirty="0" smtClean="0">
                <a:latin typeface="Consolas" panose="020B0609020204030204" pitchFamily="49" charset="0"/>
                <a:cs typeface="Consolas" panose="020B0609020204030204" pitchFamily="49" charset="0"/>
              </a:rPr>
              <a:t>  `-._    `-._`-.__.-'_.-'    _.-'</a:t>
            </a:r>
          </a:p>
          <a:p>
            <a:r>
              <a:rPr lang="sv-SE" sz="1400" dirty="0" smtClean="0">
                <a:latin typeface="Consolas" panose="020B0609020204030204" pitchFamily="49" charset="0"/>
                <a:cs typeface="Consolas" panose="020B0609020204030204" pitchFamily="49" charset="0"/>
              </a:rPr>
              <a:t>      `-._    `-.__.-'    _.-'</a:t>
            </a:r>
          </a:p>
          <a:p>
            <a:r>
              <a:rPr lang="sv-SE" sz="1400" dirty="0" smtClean="0">
                <a:latin typeface="Consolas" panose="020B0609020204030204" pitchFamily="49" charset="0"/>
                <a:cs typeface="Consolas" panose="020B0609020204030204" pitchFamily="49" charset="0"/>
              </a:rPr>
              <a:t>          `-._        _.-'</a:t>
            </a:r>
          </a:p>
          <a:p>
            <a:r>
              <a:rPr lang="sv-SE" sz="1400" dirty="0" smtClean="0">
                <a:latin typeface="Consolas" panose="020B0609020204030204" pitchFamily="49" charset="0"/>
                <a:cs typeface="Consolas" panose="020B0609020204030204" pitchFamily="49" charset="0"/>
              </a:rPr>
              <a:t>              `-.__.-'</a:t>
            </a:r>
          </a:p>
          <a:p>
            <a:endParaRPr lang="sv-SE" sz="1400" dirty="0" smtClean="0">
              <a:latin typeface="Consolas" panose="020B0609020204030204" pitchFamily="49" charset="0"/>
              <a:cs typeface="Consolas" panose="020B0609020204030204" pitchFamily="49" charset="0"/>
            </a:endParaRPr>
          </a:p>
          <a:p>
            <a:r>
              <a:rPr lang="sv-SE" sz="1400" dirty="0" smtClean="0">
                <a:latin typeface="Consolas" panose="020B0609020204030204" pitchFamily="49" charset="0"/>
                <a:cs typeface="Consolas" panose="020B0609020204030204" pitchFamily="49" charset="0"/>
              </a:rPr>
              <a:t>[30420] 26 Nov 21:10:25.385 # Server </a:t>
            </a:r>
            <a:r>
              <a:rPr lang="sv-SE" sz="1400" dirty="0" err="1" smtClean="0">
                <a:latin typeface="Consolas" panose="020B0609020204030204" pitchFamily="49" charset="0"/>
                <a:cs typeface="Consolas" panose="020B0609020204030204" pitchFamily="49" charset="0"/>
              </a:rPr>
              <a:t>started</a:t>
            </a:r>
            <a:r>
              <a:rPr lang="sv-SE" sz="1400" dirty="0" smtClean="0">
                <a:latin typeface="Consolas" panose="020B0609020204030204" pitchFamily="49" charset="0"/>
                <a:cs typeface="Consolas" panose="020B0609020204030204" pitchFamily="49" charset="0"/>
              </a:rPr>
              <a:t>, </a:t>
            </a:r>
            <a:r>
              <a:rPr lang="sv-SE" sz="1400" dirty="0" err="1" smtClean="0">
                <a:latin typeface="Consolas" panose="020B0609020204030204" pitchFamily="49" charset="0"/>
                <a:cs typeface="Consolas" panose="020B0609020204030204" pitchFamily="49" charset="0"/>
              </a:rPr>
              <a:t>Redis</a:t>
            </a:r>
            <a:r>
              <a:rPr lang="sv-SE" sz="1400" dirty="0" smtClean="0">
                <a:latin typeface="Consolas" panose="020B0609020204030204" pitchFamily="49" charset="0"/>
                <a:cs typeface="Consolas" panose="020B0609020204030204" pitchFamily="49" charset="0"/>
              </a:rPr>
              <a:t> version 2.8.4</a:t>
            </a:r>
          </a:p>
          <a:p>
            <a:r>
              <a:rPr lang="sv-SE" sz="1400" dirty="0" smtClean="0">
                <a:latin typeface="Consolas" panose="020B0609020204030204" pitchFamily="49" charset="0"/>
                <a:cs typeface="Consolas" panose="020B0609020204030204" pitchFamily="49" charset="0"/>
              </a:rPr>
              <a:t>[30420] 26 Nov 21:10:25.386 * DB </a:t>
            </a:r>
            <a:r>
              <a:rPr lang="sv-SE" sz="1400" dirty="0" err="1" smtClean="0">
                <a:latin typeface="Consolas" panose="020B0609020204030204" pitchFamily="49" charset="0"/>
                <a:cs typeface="Consolas" panose="020B0609020204030204" pitchFamily="49" charset="0"/>
              </a:rPr>
              <a:t>loaded</a:t>
            </a:r>
            <a:r>
              <a:rPr lang="sv-SE" sz="1400" dirty="0" smtClean="0">
                <a:latin typeface="Consolas" panose="020B0609020204030204" pitchFamily="49" charset="0"/>
                <a:cs typeface="Consolas" panose="020B0609020204030204" pitchFamily="49" charset="0"/>
              </a:rPr>
              <a:t> from disk: 0.001 </a:t>
            </a:r>
            <a:r>
              <a:rPr lang="sv-SE" sz="1400" dirty="0" err="1" smtClean="0">
                <a:latin typeface="Consolas" panose="020B0609020204030204" pitchFamily="49" charset="0"/>
                <a:cs typeface="Consolas" panose="020B0609020204030204" pitchFamily="49" charset="0"/>
              </a:rPr>
              <a:t>seconds</a:t>
            </a:r>
            <a:endParaRPr lang="sv-SE" sz="1400" dirty="0" smtClean="0">
              <a:latin typeface="Consolas" panose="020B0609020204030204" pitchFamily="49" charset="0"/>
              <a:cs typeface="Consolas" panose="020B0609020204030204" pitchFamily="49" charset="0"/>
            </a:endParaRPr>
          </a:p>
          <a:p>
            <a:r>
              <a:rPr lang="sv-SE" sz="1400" dirty="0" smtClean="0">
                <a:latin typeface="Consolas" panose="020B0609020204030204" pitchFamily="49" charset="0"/>
                <a:cs typeface="Consolas" panose="020B0609020204030204" pitchFamily="49" charset="0"/>
              </a:rPr>
              <a:t>[30420] 26 Nov 21:10:25.386 * The server is </a:t>
            </a:r>
            <a:r>
              <a:rPr lang="sv-SE" sz="1400" dirty="0" err="1" smtClean="0">
                <a:latin typeface="Consolas" panose="020B0609020204030204" pitchFamily="49" charset="0"/>
                <a:cs typeface="Consolas" panose="020B0609020204030204" pitchFamily="49" charset="0"/>
              </a:rPr>
              <a:t>now</a:t>
            </a:r>
            <a:r>
              <a:rPr lang="sv-SE" sz="1400" dirty="0" smtClean="0">
                <a:latin typeface="Consolas" panose="020B0609020204030204" pitchFamily="49" charset="0"/>
                <a:cs typeface="Consolas" panose="020B0609020204030204" pitchFamily="49" charset="0"/>
              </a:rPr>
              <a:t> ready to accept connections on port 6379</a:t>
            </a:r>
            <a:endParaRPr lang="sv-SE" sz="1400" dirty="0">
              <a:latin typeface="Consolas" panose="020B0609020204030204" pitchFamily="49" charset="0"/>
              <a:cs typeface="Consolas" panose="020B0609020204030204" pitchFamily="49" charset="0"/>
            </a:endParaRPr>
          </a:p>
        </p:txBody>
      </p:sp>
      <p:sp>
        <p:nvSpPr>
          <p:cNvPr id="5" name="TextBox 4"/>
          <p:cNvSpPr txBox="1"/>
          <p:nvPr/>
        </p:nvSpPr>
        <p:spPr>
          <a:xfrm>
            <a:off x="838200" y="365125"/>
            <a:ext cx="1178528" cy="307777"/>
          </a:xfrm>
          <a:prstGeom prst="rect">
            <a:avLst/>
          </a:prstGeom>
          <a:noFill/>
        </p:spPr>
        <p:txBody>
          <a:bodyPr wrap="none" rtlCol="0">
            <a:spAutoFit/>
          </a:bodyPr>
          <a:lstStyle/>
          <a:p>
            <a:r>
              <a:rPr lang="sv-SE" sz="1400" dirty="0" smtClean="0">
                <a:latin typeface="Consolas" panose="020B0609020204030204" pitchFamily="49" charset="0"/>
                <a:cs typeface="Consolas" panose="020B0609020204030204" pitchFamily="49" charset="0"/>
              </a:rPr>
              <a:t>PS C:\dev&gt;</a:t>
            </a:r>
            <a:endParaRPr lang="sv-SE"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783098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8" end="1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9" end="1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20" end="2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22" end="2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23" end="2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966</TotalTime>
  <Words>1809</Words>
  <Application>Microsoft Office PowerPoint</Application>
  <PresentationFormat>Widescreen</PresentationFormat>
  <Paragraphs>455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Consolas</vt:lpstr>
      <vt:lpstr>Wingdings</vt:lpstr>
      <vt:lpstr>Office Theme</vt:lpstr>
      <vt:lpstr>Azure Redis Cache</vt:lpstr>
      <vt:lpstr>Who is Kristofer?</vt:lpstr>
      <vt:lpstr>What is Redis Cache?</vt:lpstr>
      <vt:lpstr>Caching in Azure</vt:lpstr>
      <vt:lpstr>Azure Redis Cache Pricing</vt:lpstr>
      <vt:lpstr>Redis on your dev machine</vt:lpstr>
      <vt:lpstr>Commands</vt:lpstr>
      <vt:lpstr>Demo</vt:lpstr>
      <vt:lpstr>PowerPoint Presentation</vt:lpstr>
      <vt:lpstr>PowerPoint Presentation</vt:lpstr>
      <vt:lpstr>Azure Redis Cache</vt:lpstr>
      <vt:lpstr>Demo</vt:lpstr>
      <vt:lpstr>PowerPoint Presentation</vt:lpstr>
      <vt:lpstr>Deeper dive into some more complex types</vt:lpstr>
      <vt:lpstr>Lists (1 of 2)</vt:lpstr>
      <vt:lpstr>Lists (2 of 2)</vt:lpstr>
      <vt:lpstr>Demo</vt:lpstr>
      <vt:lpstr>PowerPoint Presentation</vt:lpstr>
      <vt:lpstr>PowerPoint Presentation</vt:lpstr>
      <vt:lpstr>Demo</vt:lpstr>
      <vt:lpstr>Redis Hashes</vt:lpstr>
      <vt:lpstr>Demo</vt:lpstr>
      <vt:lpstr>PowerPoint Presentation</vt:lpstr>
      <vt:lpstr>Usage from applications</vt:lpstr>
      <vt:lpstr>Connecting from C#</vt:lpstr>
      <vt:lpstr>Connecting from Node.js</vt:lpstr>
      <vt:lpstr>Demo</vt:lpstr>
      <vt:lpstr>“Things” that uses Redis automagically</vt:lpstr>
      <vt:lpstr>Demo</vt:lpstr>
      <vt:lpstr>Questions?</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Kristofer Liljeblad</dc:creator>
  <cp:lastModifiedBy>Kristofer Liljeblad</cp:lastModifiedBy>
  <cp:revision>58</cp:revision>
  <dcterms:created xsi:type="dcterms:W3CDTF">2014-11-26T12:46:11Z</dcterms:created>
  <dcterms:modified xsi:type="dcterms:W3CDTF">2014-11-27T04:55:22Z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