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Roboto Mono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6z/qbNLiDtD+MoifW6qel275P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4008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Изначально язык назывался Oak («Дуб»), разрабатывался для программирования бытовых электронных устройств. Из-за того, что язык с таким названием уже существовал, Oak был переименован в Java.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975a157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groupId - указатель на разработчика ПО, например, доменное имя компании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artifactId - название проекта</a:t>
            </a:r>
            <a:endParaRPr/>
          </a:p>
        </p:txBody>
      </p:sp>
      <p:sp>
        <p:nvSpPr>
          <p:cNvPr id="200" name="Google Shape;200;ge5975a157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середины 1990-х годов язык стал широко использоваться для написания клиент-серверных приложений. И на сегодняшний день он широко применяется в самых разных областях и удерживает самые высокие позиции в профессиональных рейтингах. Так что в обозримом будущем, выучив Java, без работы Вы не останетесь.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– это язык программирования общего назначения. Нужен виджет для веба? Java подходит. Нужно сделать универсальное приложение для Windows, Linux и macOS? Не проблема. Разрабатывать под Android тоже можно. </a:t>
            </a: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действительно универсален и подходит для разработки любого ПО под любое устройство, для которого существует виртуальная Java-машина.  Т.е. мы единожды пишем программный код на языке Java и компилируем его в байт-код. Этот байт-код будет преобразован в двоичный код уже непосредственно на устройстве с JVM.</a:t>
            </a: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- объектно-ориентированный язык. Вся структура строится вокруг объектов. Каждый объект соответствует какому-то шаблону, построен по какой-то схеме. Такой шаблон называется классом. Каждый раз при создании экземпляров некоторого класса мы будем получать новый объект, со своими характеристиками и особенностями поведения. </a:t>
            </a: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 вас есть опыт программирования на С/C++, то знакомство с Java пройдёт легко, поскольку базовый синтаксис этих языков очень похож. Например, мы можем видеть все те же простые типы данных, такие как boolean или char.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Ссылочные типы - это все остальные типы: классы, перечисления и интерфейсы, например, объявленные в стандартной библиотеке Java, а также массивы.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Примитивные переменные являются действительными хранилищами данных. Каждая переменная хранит в себе значение, не зависящее от остальных. Ссылочные же переменные хранят лишь ссылки на объекты, причем различные переменные могут ссылаться на один и тот же объект. Выражение </a:t>
            </a:r>
            <a:r>
              <a:rPr lang="en-US" sz="12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ссылочного типа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имеет значение либо null, либо ссылку, указывающую на некоторый объект в виртуальной памяти Java машины.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groupId - указатель на разработчика ПО, например, доменное имя компании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artifactId - название проекта</a:t>
            </a: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39552" y="223559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0"/>
              <a:t>Основы </a:t>
            </a:r>
            <a:br>
              <a:rPr lang="en-US" sz="8000"/>
            </a:br>
            <a:r>
              <a:rPr lang="en-US" sz="8000"/>
              <a:t>Java</a:t>
            </a:r>
            <a:endParaRPr sz="8000"/>
          </a:p>
        </p:txBody>
      </p:sp>
      <p:pic>
        <p:nvPicPr>
          <p:cNvPr id="90" name="Google Shape;90;p1" descr="Смайл эмодзи java для Дискорда, копируйте и вставляйт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064" y="2564904"/>
            <a:ext cx="3744416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975a157a_2_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Создание проекта</a:t>
            </a:r>
            <a:endParaRPr/>
          </a:p>
        </p:txBody>
      </p:sp>
      <p:sp>
        <p:nvSpPr>
          <p:cNvPr id="203" name="Google Shape;203;ge5975a157a_2_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4" name="Google Shape;204;ge5975a157a_2_1"/>
          <p:cNvPicPr preferRelativeResize="0"/>
          <p:nvPr/>
        </p:nvPicPr>
        <p:blipFill rotWithShape="1">
          <a:blip r:embed="rId3">
            <a:alphaModFix/>
          </a:blip>
          <a:srcRect l="23702" t="3447" r="17858" b="9724"/>
          <a:stretch/>
        </p:blipFill>
        <p:spPr>
          <a:xfrm>
            <a:off x="1600301" y="1212875"/>
            <a:ext cx="6402650" cy="53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создание класса </a:t>
            </a:r>
            <a:endParaRPr/>
          </a:p>
        </p:txBody>
      </p:sp>
      <p:sp>
        <p:nvSpPr>
          <p:cNvPr id="210" name="Google Shape;210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Директория src/main/java,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ПКМ, New Java class, Cat, ok.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80"/>
              </a:buClr>
              <a:buSzPts val="3200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US">
                <a:highlight>
                  <a:srgbClr val="FFFFFF"/>
                </a:highlight>
              </a:rPr>
              <a:t>Cat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}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r="49261" b="59413"/>
          <a:stretch/>
        </p:blipFill>
        <p:spPr>
          <a:xfrm>
            <a:off x="3779600" y="4039800"/>
            <a:ext cx="4639599" cy="20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У класса есть поля и методы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Point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-US" b="1">
                <a:solidFill>
                  <a:srgbClr val="660E7A"/>
                </a:solidFill>
                <a:highlight>
                  <a:srgbClr val="FFFFFF"/>
                </a:highlight>
              </a:rPr>
              <a:t>x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 // поле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private int </a:t>
            </a:r>
            <a:r>
              <a:rPr lang="en-US" b="1">
                <a:solidFill>
                  <a:srgbClr val="660E7A"/>
                </a:solidFill>
                <a:highlight>
                  <a:srgbClr val="FFFFFF"/>
                </a:highlight>
              </a:rPr>
              <a:t>y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Point(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x,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y) { // конструктор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b="1">
                <a:solidFill>
                  <a:srgbClr val="660E7A"/>
                </a:solidFill>
                <a:highlight>
                  <a:srgbClr val="FFFFFF"/>
                </a:highlight>
              </a:rPr>
              <a:t>x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= x;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US" b="1">
                <a:solidFill>
                  <a:srgbClr val="660E7A"/>
                </a:solidFill>
                <a:highlight>
                  <a:srgbClr val="FFFFFF"/>
                </a:highlight>
              </a:rPr>
              <a:t>y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= y;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public int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getX() {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 b="1">
                <a:solidFill>
                  <a:srgbClr val="660E7A"/>
                </a:solidFill>
                <a:highlight>
                  <a:srgbClr val="FFFFFF"/>
                </a:highlight>
              </a:rPr>
              <a:t>x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 } // метод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запуск и отладка приложения</a:t>
            </a:r>
            <a:endParaRPr/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658" y="1683658"/>
            <a:ext cx="7840000" cy="389319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НАПИСАНИЕ БАЗОВЫХ КОМАНД</a:t>
            </a:r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Ввод-вывод, условные операторы, преобразование типов, работа со строками, обработка исключений</a:t>
            </a:r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Вывод</a:t>
            </a:r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200"/>
              <a:buNone/>
            </a:pPr>
            <a:r>
              <a:rPr lang="en-US">
                <a:solidFill>
                  <a:srgbClr val="111111"/>
                </a:solidFill>
              </a:rPr>
              <a:t>System</a:t>
            </a:r>
            <a:r>
              <a:rPr lang="en-US">
                <a:solidFill>
                  <a:srgbClr val="994CC3"/>
                </a:solidFill>
              </a:rPr>
              <a:t>.</a:t>
            </a:r>
            <a:r>
              <a:rPr lang="en-US">
                <a:solidFill>
                  <a:srgbClr val="0C969B"/>
                </a:solidFill>
              </a:rPr>
              <a:t>out</a:t>
            </a:r>
            <a:r>
              <a:rPr lang="en-US">
                <a:solidFill>
                  <a:srgbClr val="994CC3"/>
                </a:solidFill>
              </a:rPr>
              <a:t>.</a:t>
            </a:r>
            <a:r>
              <a:rPr lang="en-US">
                <a:solidFill>
                  <a:srgbClr val="4876D6"/>
                </a:solidFill>
              </a:rPr>
              <a:t>print</a:t>
            </a:r>
            <a:r>
              <a:rPr lang="en-US"/>
              <a:t>(</a:t>
            </a:r>
            <a:r>
              <a:rPr lang="en-US">
                <a:solidFill>
                  <a:srgbClr val="C96765"/>
                </a:solidFill>
              </a:rPr>
              <a:t>"Привет!"</a:t>
            </a:r>
            <a:r>
              <a:rPr lang="en-US"/>
              <a:t>);</a:t>
            </a:r>
            <a:br>
              <a:rPr lang="en-US"/>
            </a:br>
            <a:r>
              <a:rPr lang="en-US">
                <a:solidFill>
                  <a:srgbClr val="111111"/>
                </a:solidFill>
              </a:rPr>
              <a:t>System</a:t>
            </a:r>
            <a:r>
              <a:rPr lang="en-US">
                <a:solidFill>
                  <a:srgbClr val="994CC3"/>
                </a:solidFill>
              </a:rPr>
              <a:t>.</a:t>
            </a:r>
            <a:r>
              <a:rPr lang="en-US">
                <a:solidFill>
                  <a:srgbClr val="0C969B"/>
                </a:solidFill>
              </a:rPr>
              <a:t>out</a:t>
            </a:r>
            <a:r>
              <a:rPr lang="en-US">
                <a:solidFill>
                  <a:srgbClr val="994CC3"/>
                </a:solidFill>
              </a:rPr>
              <a:t>.</a:t>
            </a:r>
            <a:r>
              <a:rPr lang="en-US">
                <a:solidFill>
                  <a:srgbClr val="4876D6"/>
                </a:solidFill>
              </a:rPr>
              <a:t>print</a:t>
            </a:r>
            <a:r>
              <a:rPr lang="en-US"/>
              <a:t>(</a:t>
            </a:r>
            <a:r>
              <a:rPr lang="en-US">
                <a:solidFill>
                  <a:srgbClr val="AA0982"/>
                </a:solidFill>
              </a:rPr>
              <a:t>666</a:t>
            </a:r>
            <a:r>
              <a:rPr lang="en-US"/>
              <a:t>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i="1">
                <a:solidFill>
                  <a:srgbClr val="989FB1"/>
                </a:solidFill>
              </a:rPr>
              <a:t>// println - выводит строку </a:t>
            </a:r>
            <a:endParaRPr i="1">
              <a:solidFill>
                <a:srgbClr val="989FB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989FB1"/>
              </a:buClr>
              <a:buSzPts val="3200"/>
              <a:buNone/>
            </a:pPr>
            <a:r>
              <a:rPr lang="en-US" i="1">
                <a:solidFill>
                  <a:srgbClr val="989FB1"/>
                </a:solidFill>
              </a:rPr>
              <a:t>// и символ конца строки</a:t>
            </a:r>
            <a:endParaRPr i="1">
              <a:solidFill>
                <a:srgbClr val="989FB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989FB1"/>
              </a:buClr>
              <a:buSzPts val="3200"/>
              <a:buNone/>
            </a:pPr>
            <a:r>
              <a:rPr lang="en-US" i="1">
                <a:solidFill>
                  <a:srgbClr val="989FB1"/>
                </a:solidFill>
              </a:rPr>
              <a:t/>
            </a:r>
            <a:br>
              <a:rPr lang="en-US" i="1">
                <a:solidFill>
                  <a:srgbClr val="989FB1"/>
                </a:solidFill>
              </a:rPr>
            </a:br>
            <a:r>
              <a:rPr lang="en-US">
                <a:solidFill>
                  <a:srgbClr val="111111"/>
                </a:solidFill>
              </a:rPr>
              <a:t>System</a:t>
            </a:r>
            <a:r>
              <a:rPr lang="en-US">
                <a:solidFill>
                  <a:srgbClr val="994CC3"/>
                </a:solidFill>
              </a:rPr>
              <a:t>.</a:t>
            </a:r>
            <a:r>
              <a:rPr lang="en-US">
                <a:solidFill>
                  <a:srgbClr val="0C969B"/>
                </a:solidFill>
              </a:rPr>
              <a:t>out</a:t>
            </a:r>
            <a:r>
              <a:rPr lang="en-US">
                <a:solidFill>
                  <a:srgbClr val="994CC3"/>
                </a:solidFill>
              </a:rPr>
              <a:t>.</a:t>
            </a:r>
            <a:r>
              <a:rPr lang="en-US">
                <a:solidFill>
                  <a:srgbClr val="4876D6"/>
                </a:solidFill>
              </a:rPr>
              <a:t>println</a:t>
            </a:r>
            <a:r>
              <a:rPr lang="en-US"/>
              <a:t>();</a:t>
            </a:r>
            <a:br>
              <a:rPr lang="en-US"/>
            </a:br>
            <a:r>
              <a:rPr lang="en-US">
                <a:solidFill>
                  <a:srgbClr val="111111"/>
                </a:solidFill>
              </a:rPr>
              <a:t>System</a:t>
            </a:r>
            <a:r>
              <a:rPr lang="en-US">
                <a:solidFill>
                  <a:srgbClr val="994CC3"/>
                </a:solidFill>
              </a:rPr>
              <a:t>.</a:t>
            </a:r>
            <a:r>
              <a:rPr lang="en-US">
                <a:solidFill>
                  <a:srgbClr val="0C969B"/>
                </a:solidFill>
              </a:rPr>
              <a:t>out</a:t>
            </a:r>
            <a:r>
              <a:rPr lang="en-US">
                <a:solidFill>
                  <a:srgbClr val="994CC3"/>
                </a:solidFill>
              </a:rPr>
              <a:t>.</a:t>
            </a:r>
            <a:r>
              <a:rPr lang="en-US">
                <a:solidFill>
                  <a:srgbClr val="4876D6"/>
                </a:solidFill>
              </a:rPr>
              <a:t>println</a:t>
            </a:r>
            <a:r>
              <a:rPr lang="en-US"/>
              <a:t>(</a:t>
            </a:r>
            <a:r>
              <a:rPr lang="en-US">
                <a:solidFill>
                  <a:srgbClr val="AA0982"/>
                </a:solidFill>
              </a:rPr>
              <a:t>666</a:t>
            </a:r>
            <a:r>
              <a:rPr lang="en-US"/>
              <a:t>);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5220072" y="5229200"/>
            <a:ext cx="3600400" cy="13234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Привет!666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666</a:t>
            </a:r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Ввод</a:t>
            </a:r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2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Scanner in = </a:t>
            </a:r>
            <a:r>
              <a:rPr lang="en-US" sz="2900" b="1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-US" sz="2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Scanner(System.</a:t>
            </a:r>
            <a:r>
              <a:rPr lang="en-US" sz="2900" b="1" i="1">
                <a:solidFill>
                  <a:srgbClr val="660E7A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US" sz="2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80"/>
              </a:buClr>
              <a:buSzPts val="3200"/>
              <a:buNone/>
            </a:pPr>
            <a:r>
              <a:rPr lang="en-US" sz="2900" b="1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-US" sz="2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in.nextInt();</a:t>
            </a:r>
            <a:endParaRPr sz="2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2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 str = in.next();</a:t>
            </a:r>
            <a:endParaRPr sz="2900"/>
          </a:p>
          <a:p>
            <a:pPr marL="0" lvl="0" indent="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строка &lt;-&gt; число</a:t>
            </a:r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None/>
            </a:pPr>
            <a:r>
              <a:rPr lang="en-US" b="1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-U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 = Integer.</a:t>
            </a:r>
            <a:r>
              <a:rPr lang="en-US" b="1" i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parseInt</a:t>
            </a:r>
            <a:r>
              <a:rPr lang="en-U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"123"</a:t>
            </a:r>
            <a:r>
              <a:rPr lang="en-U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 str = String.</a:t>
            </a:r>
            <a:r>
              <a:rPr lang="en-US" b="1" i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valueOf</a:t>
            </a:r>
            <a:r>
              <a:rPr lang="en-U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123</a:t>
            </a:r>
            <a:r>
              <a:rPr lang="en-U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  <a:p>
            <a:pPr marL="0" lvl="0" indent="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что будет?</a:t>
            </a: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 str = 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"не число"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80"/>
              </a:buClr>
              <a:buSzPts val="3200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 = Integer.</a:t>
            </a:r>
            <a:r>
              <a:rPr lang="en-US" i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parseInt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(str);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Исключения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 str = 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"не число"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try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num = Integer.</a:t>
            </a:r>
            <a:r>
              <a:rPr lang="en-US" i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parseInt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(str);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catch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(NumberFormatException e)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System.</a:t>
            </a:r>
            <a:r>
              <a:rPr lang="en-US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"Не удалось получить число из: "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 str);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  <a:p>
            <a:pPr marL="0" lvl="0" indent="0" algn="l" rtl="0">
              <a:spcBef>
                <a:spcPts val="2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ВВЕДЕНИЕ В JAVA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Java — строго типизированный объектно-ориентированный язык программирования общего назначения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разбиение строки</a:t>
            </a: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8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2"/>
              <a:buNone/>
            </a:pP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 str = </a:t>
            </a:r>
            <a:r>
              <a:rPr lang="en-US" sz="2147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"не число"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147"/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22"/>
              <a:buNone/>
            </a:pP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String[] parts = str.split(</a:t>
            </a:r>
            <a:r>
              <a:rPr lang="en-US" sz="2147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147"/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22"/>
              <a:buNone/>
            </a:pP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-US" sz="2147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-US" sz="2147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"Частей: " 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 parts.</a:t>
            </a:r>
            <a:r>
              <a:rPr lang="en-US" sz="2147" b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2147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22"/>
              <a:buNone/>
            </a:pP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2</a:t>
            </a:r>
            <a:endParaRPr sz="2147"/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22"/>
              <a:buNone/>
            </a:pP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-US" sz="2147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-US" sz="2147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"Первая: " 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 parts[</a:t>
            </a:r>
            <a:r>
              <a:rPr lang="en-US" sz="2147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]); </a:t>
            </a:r>
            <a:endParaRPr sz="2147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22"/>
              <a:buNone/>
            </a:pP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“не”</a:t>
            </a:r>
            <a:endParaRPr sz="2147"/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-US" sz="2147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-US" sz="2147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"Вторая: " 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 parts[</a:t>
            </a:r>
            <a:r>
              <a:rPr lang="en-US" sz="2147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]); </a:t>
            </a:r>
            <a:endParaRPr sz="2147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147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“число”</a:t>
            </a:r>
            <a:endParaRPr sz="2147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80000"/>
              </a:lnSpc>
              <a:spcBef>
                <a:spcPts val="2192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sz="2480"/>
          </a:p>
        </p:txBody>
      </p:sp>
      <p:sp>
        <p:nvSpPr>
          <p:cNvPr id="277" name="Google Shape;27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Условный оператор if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"отлично"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.equals(score))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result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else if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"хорошо"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.equals(score))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result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else if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"удовлетворительно"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.equals(score))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result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7162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else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Условный оператор case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107"/>
              <a:buNone/>
            </a:pP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switch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(score)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9107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 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"отлично"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9107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result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9107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9107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 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"хорошо"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9107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result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9107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  <a:p>
            <a:pPr marL="0" lvl="0" indent="0" algn="l" rtl="0">
              <a:spcBef>
                <a:spcPts val="20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САМОСТОЯТЕЛЬНАЯ РАБОТА</a:t>
            </a:r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Задача</a:t>
            </a:r>
            <a:endParaRPr dirty="0"/>
          </a:p>
        </p:txBody>
      </p:sp>
      <p:sp>
        <p:nvSpPr>
          <p:cNvPr id="304" name="Google Shape;304;p24"/>
          <p:cNvSpPr txBox="1">
            <a:spLocks noGrp="1"/>
          </p:cNvSpPr>
          <p:nvPr>
            <p:ph type="body" idx="1"/>
          </p:nvPr>
        </p:nvSpPr>
        <p:spPr>
          <a:xfrm>
            <a:off x="275771" y="1469571"/>
            <a:ext cx="8686800" cy="487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/>
              <a:t>Написать</a:t>
            </a:r>
            <a:r>
              <a:rPr lang="en-US" dirty="0"/>
              <a:t> </a:t>
            </a:r>
            <a:r>
              <a:rPr lang="en-US" dirty="0" err="1"/>
              <a:t>калькулятор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целых</a:t>
            </a:r>
            <a:r>
              <a:rPr lang="en-US" dirty="0"/>
              <a:t> </a:t>
            </a:r>
            <a:r>
              <a:rPr lang="en-US" dirty="0" err="1"/>
              <a:t>чисел</a:t>
            </a:r>
            <a:r>
              <a:rPr lang="en-US" dirty="0"/>
              <a:t>.</a:t>
            </a:r>
            <a:endParaRPr dirty="0"/>
          </a:p>
          <a:p>
            <a:pPr marL="0" indent="0">
              <a:spcBef>
                <a:spcPts val="1600"/>
              </a:spcBef>
              <a:buSzPct val="100000"/>
              <a:buNone/>
            </a:pPr>
            <a:r>
              <a:rPr lang="en-US" dirty="0" err="1"/>
              <a:t>Ввод</a:t>
            </a:r>
            <a:r>
              <a:rPr lang="en-US" dirty="0"/>
              <a:t>/</a:t>
            </a:r>
            <a:r>
              <a:rPr lang="en-US" dirty="0" err="1"/>
              <a:t>вывод</a:t>
            </a:r>
            <a:r>
              <a:rPr lang="en-US" dirty="0"/>
              <a:t> - </a:t>
            </a:r>
            <a:r>
              <a:rPr lang="en-US" dirty="0" err="1"/>
              <a:t>через</a:t>
            </a:r>
            <a:r>
              <a:rPr lang="en-US" dirty="0"/>
              <a:t> </a:t>
            </a:r>
            <a:r>
              <a:rPr lang="en-US" dirty="0" err="1"/>
              <a:t>консоль</a:t>
            </a:r>
            <a:r>
              <a:rPr lang="en-US" dirty="0" smtClean="0"/>
              <a:t>.	</a:t>
            </a:r>
          </a:p>
          <a:p>
            <a:pPr marL="0" indent="0">
              <a:spcBef>
                <a:spcPts val="1600"/>
              </a:spcBef>
              <a:buSzPct val="100000"/>
              <a:buNone/>
            </a:pPr>
            <a:r>
              <a:rPr lang="en-US" b="1" dirty="0" err="1" smtClean="0"/>
              <a:t>На</a:t>
            </a:r>
            <a:r>
              <a:rPr lang="en-US" b="1" dirty="0" smtClean="0"/>
              <a:t> </a:t>
            </a:r>
            <a:r>
              <a:rPr lang="en-US" b="1" dirty="0" err="1"/>
              <a:t>вход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первое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/>
              <a:t>, </a:t>
            </a:r>
            <a:r>
              <a:rPr lang="en-US" dirty="0" err="1"/>
              <a:t>операция</a:t>
            </a:r>
            <a:r>
              <a:rPr lang="en-US" dirty="0"/>
              <a:t>(+, -, *, /), </a:t>
            </a:r>
            <a:r>
              <a:rPr lang="en-US" dirty="0" err="1"/>
              <a:t>второе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 smtClean="0"/>
              <a:t>.			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ase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  <a:endParaRPr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числами</a:t>
            </a:r>
            <a:r>
              <a:rPr lang="en-US" dirty="0"/>
              <a:t> и </a:t>
            </a:r>
            <a:r>
              <a:rPr lang="en-US" dirty="0" err="1"/>
              <a:t>знаком</a:t>
            </a:r>
            <a:r>
              <a:rPr lang="en-US" dirty="0"/>
              <a:t> </a:t>
            </a:r>
            <a:r>
              <a:rPr lang="en-US" dirty="0" err="1"/>
              <a:t>пробел</a:t>
            </a:r>
            <a:endParaRPr dirty="0"/>
          </a:p>
          <a:p>
            <a:pPr marL="0" indent="0">
              <a:spcBef>
                <a:spcPts val="1600"/>
              </a:spcBef>
              <a:buSzPct val="100000"/>
              <a:buNone/>
            </a:pP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ввода</a:t>
            </a:r>
            <a:r>
              <a:rPr lang="en-US" dirty="0"/>
              <a:t>: </a:t>
            </a:r>
            <a:r>
              <a:rPr lang="en-US" b="1" dirty="0"/>
              <a:t>1 + </a:t>
            </a:r>
            <a:r>
              <a:rPr lang="en-US" b="1" dirty="0" smtClean="0"/>
              <a:t>3 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 ....</a:t>
            </a:r>
          </a:p>
          <a:p>
            <a:pPr marL="0" indent="0">
              <a:spcBef>
                <a:spcPts val="1600"/>
              </a:spcBef>
              <a:buSzPct val="100000"/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   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[]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strList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str.split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”);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1600"/>
              </a:spcBef>
              <a:buSzPct val="100000"/>
              <a:buNone/>
            </a:pPr>
            <a:r>
              <a:rPr lang="en-US" b="1" dirty="0" err="1" smtClean="0"/>
              <a:t>На</a:t>
            </a:r>
            <a:r>
              <a:rPr lang="en-US" b="1" dirty="0" smtClean="0"/>
              <a:t> </a:t>
            </a:r>
            <a:r>
              <a:rPr lang="en-US" b="1" dirty="0" err="1" smtClean="0"/>
              <a:t>выходе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результат</a:t>
            </a:r>
            <a:r>
              <a:rPr lang="en-US" dirty="0" smtClean="0"/>
              <a:t> </a:t>
            </a:r>
            <a:r>
              <a:rPr lang="en-US" dirty="0" err="1" smtClean="0"/>
              <a:t>выполнения</a:t>
            </a:r>
            <a:r>
              <a:rPr lang="en-US" dirty="0" smtClean="0"/>
              <a:t> </a:t>
            </a:r>
            <a:r>
              <a:rPr lang="en-US" dirty="0" err="1" smtClean="0"/>
              <a:t>операции</a:t>
            </a:r>
            <a:r>
              <a:rPr lang="en-US" dirty="0" smtClean="0"/>
              <a:t>. </a:t>
            </a:r>
            <a:endParaRPr dirty="0" smtClean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Пример</a:t>
            </a:r>
            <a:r>
              <a:rPr lang="en-US" dirty="0"/>
              <a:t>: </a:t>
            </a:r>
            <a:r>
              <a:rPr lang="en-US" dirty="0" smtClean="0"/>
              <a:t>4	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result; …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                              String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resultStr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String.valueOf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(result);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Всем нужна Java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06" name="Google Shape;106;p3" descr="Minecraft Playing Photos - Free &amp;amp; Royalty-Free Stock Photos from Dreamstim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 descr="Minecraft Playing Photos - Free &amp;amp; Royalty-Free Stock Photos from Dreamstime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 descr="Minecraft Pocket Edition High Res Stock Images | Shutterstock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 descr="Minecraft Pocket Edition High Res Stock Images | Shutterstock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 descr="Minecraft Pocket Edition High Res Stock Images | Shutterstock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2" name="Google Shape;112;p3" descr="Android — Википедия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Android — Википедия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 descr="Android — Википедия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 descr="Machine Learning – не только нейронки / Блог компании SimbirSoft / Хабр"/>
          <p:cNvPicPr preferRelativeResize="0"/>
          <p:nvPr/>
        </p:nvPicPr>
        <p:blipFill rotWithShape="1">
          <a:blip r:embed="rId3">
            <a:alphaModFix/>
          </a:blip>
          <a:srcRect l="11895" t="13111" r="12029" b="12594"/>
          <a:stretch/>
        </p:blipFill>
        <p:spPr>
          <a:xfrm>
            <a:off x="1979712" y="3933055"/>
            <a:ext cx="5155719" cy="284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 descr="Essentials of Web Applications - Finfowe-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7944" y="1074737"/>
            <a:ext cx="4834097" cy="2960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 descr="Qlik и Big Data | fbconsul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575" y="1973114"/>
            <a:ext cx="4667010" cy="2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4" name="Google Shape;124;p4" descr="Файл:Windows 10 Logo.svg — Википедия"/>
          <p:cNvPicPr preferRelativeResize="0"/>
          <p:nvPr/>
        </p:nvPicPr>
        <p:blipFill rotWithShape="1">
          <a:blip r:embed="rId3">
            <a:alphaModFix/>
          </a:blip>
          <a:srcRect r="13667"/>
          <a:stretch/>
        </p:blipFill>
        <p:spPr>
          <a:xfrm>
            <a:off x="6583815" y="2690300"/>
            <a:ext cx="2072670" cy="444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 descr="CV Kamil Kuback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291" y="3717032"/>
            <a:ext cx="1224136" cy="10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 descr="Linux Management - Business Mobility &amp;amp; IoT Solutions | SOT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9631" y="5301208"/>
            <a:ext cx="2502655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⚡Android 10: на каких смартфонах ее ждать | Технологии | Дайджест новостей  | Клуб DNS"/>
          <p:cNvPicPr preferRelativeResize="0"/>
          <p:nvPr/>
        </p:nvPicPr>
        <p:blipFill rotWithShape="1">
          <a:blip r:embed="rId6">
            <a:alphaModFix/>
          </a:blip>
          <a:srcRect l="22153" t="15385" r="23119" b="14387"/>
          <a:stretch/>
        </p:blipFill>
        <p:spPr>
          <a:xfrm>
            <a:off x="6941209" y="871587"/>
            <a:ext cx="1364635" cy="1167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247268" y="3004451"/>
            <a:ext cx="3312369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Байт-код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Java-приложения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841564" y="548680"/>
            <a:ext cx="3970795" cy="5988760"/>
          </a:xfrm>
          <a:prstGeom prst="rect">
            <a:avLst/>
          </a:prstGeom>
          <a:solidFill>
            <a:srgbClr val="E69B36">
              <a:alpha val="3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 rot="10800000">
            <a:off x="3111132" y="3543060"/>
            <a:ext cx="1604884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JVM</a:t>
            </a:r>
            <a:endParaRPr b="1"/>
          </a:p>
        </p:txBody>
      </p:sp>
      <p:sp>
        <p:nvSpPr>
          <p:cNvPr id="132" name="Google Shape;132;p4"/>
          <p:cNvSpPr/>
          <p:nvPr/>
        </p:nvSpPr>
        <p:spPr>
          <a:xfrm>
            <a:off x="251519" y="579199"/>
            <a:ext cx="3312369" cy="5847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Java-приложение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4"/>
          <p:cNvCxnSpPr>
            <a:stCxn id="128" idx="0"/>
            <a:endCxn id="132" idx="2"/>
          </p:cNvCxnSpPr>
          <p:nvPr/>
        </p:nvCxnSpPr>
        <p:spPr>
          <a:xfrm rot="10800000" flipH="1">
            <a:off x="1903452" y="1163951"/>
            <a:ext cx="4200" cy="1840500"/>
          </a:xfrm>
          <a:prstGeom prst="straightConnector1">
            <a:avLst/>
          </a:prstGeom>
          <a:noFill/>
          <a:ln w="57150" cap="flat" cmpd="sng">
            <a:solidFill>
              <a:srgbClr val="7F7F7F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 descr="Фон для телефона: кошка, зеленые, смотрит, белый фон, рыжий, кот, взгляд,  глаза"/>
          <p:cNvPicPr preferRelativeResize="0"/>
          <p:nvPr/>
        </p:nvPicPr>
        <p:blipFill rotWithShape="1">
          <a:blip r:embed="rId3">
            <a:alphaModFix/>
          </a:blip>
          <a:srcRect l="30973"/>
          <a:stretch/>
        </p:blipFill>
        <p:spPr>
          <a:xfrm flipH="1">
            <a:off x="155575" y="7937"/>
            <a:ext cx="2679849" cy="2588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 descr="Кот в сапогах» приезжает к малышам в Клайпеду! - новости культуры, новости  стран Балтии - газета «Обзор», новости Литвы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533" y="1074738"/>
            <a:ext cx="3687645" cy="20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Все есть </a:t>
            </a:r>
            <a:r>
              <a:rPr lang="en-US" b="1">
                <a:solidFill>
                  <a:srgbClr val="C00000"/>
                </a:solidFill>
              </a:rPr>
              <a:t>объект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42" name="Google Shape;142;p6" descr="iMath Wiki - Парадигмы программирования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 descr="iMath Wiki - Парадигмы программирования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 descr="iMath Wiki - Парадигмы программирования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6" name="Google Shape;146;p6" descr="Котофизика (+ принципиальная схема котэ) | Интернет-журнал «Серый Волк»"/>
          <p:cNvPicPr preferRelativeResize="0"/>
          <p:nvPr/>
        </p:nvPicPr>
        <p:blipFill rotWithShape="1">
          <a:blip r:embed="rId5">
            <a:alphaModFix/>
          </a:blip>
          <a:srcRect t="11260"/>
          <a:stretch/>
        </p:blipFill>
        <p:spPr>
          <a:xfrm>
            <a:off x="307974" y="3190630"/>
            <a:ext cx="3903985" cy="3519384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47" name="Google Shape;147;p6"/>
          <p:cNvSpPr/>
          <p:nvPr/>
        </p:nvSpPr>
        <p:spPr>
          <a:xfrm>
            <a:off x="184918" y="2564264"/>
            <a:ext cx="2370858" cy="707886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Класс</a:t>
            </a: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Кот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 descr="Файл:Garfield the Cat.svg — Википедия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547605" y="3530867"/>
            <a:ext cx="3455391" cy="206171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4099548" y="5589240"/>
            <a:ext cx="49034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Понятно, что делать с объектом… (кормить, что же ещё)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 descr="Tom Logo [ Download - Logo - icon ] png sv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0" y="1914813"/>
            <a:ext cx="2987337" cy="249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 descr="Кот Матроскин из фильма «Трое из Простоквашино»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 descr="Кот Матроскин из фильма «Трое из Простоквашино»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 descr="Кот Матроскин из фильма «Трое из Простоквашино»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 descr="Кот Матроскин из фильма «Трое из Простоквашино»"/>
          <p:cNvSpPr/>
          <p:nvPr/>
        </p:nvSpPr>
        <p:spPr>
          <a:xfrm>
            <a:off x="1069975" y="769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 descr="Трое из Простоквашино: серии, интересные факты, герои, озвучка |  Союзмультфильм"/>
          <p:cNvSpPr/>
          <p:nvPr/>
        </p:nvSpPr>
        <p:spPr>
          <a:xfrm>
            <a:off x="1222375" y="922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 descr="Трое из Простоквашино: серии, интересные факты, герои, озвучка |  Союзмультфильм"/>
          <p:cNvSpPr/>
          <p:nvPr/>
        </p:nvSpPr>
        <p:spPr>
          <a:xfrm>
            <a:off x="1374775" y="1074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 descr="Трое из Простоквашино: серии, интересные факты, герои, озвучка |  Союзмультфильм"/>
          <p:cNvSpPr/>
          <p:nvPr/>
        </p:nvSpPr>
        <p:spPr>
          <a:xfrm>
            <a:off x="1527175" y="1227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6" descr="кот матроскин: 13 тыс изображений найдено в Яндекс.Картинках | Сказочное  искусство, Милые рисунки, Детские рисунки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73857" y="638997"/>
            <a:ext cx="2551633" cy="2551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 descr="Котенок по имени Гав: серии, интересные факты, герои, озвучка |  Союзмультфильм"/>
          <p:cNvSpPr/>
          <p:nvPr/>
        </p:nvSpPr>
        <p:spPr>
          <a:xfrm>
            <a:off x="1679575" y="1379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У всего есть тип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body" idx="1"/>
          </p:nvPr>
        </p:nvSpPr>
        <p:spPr>
          <a:xfrm>
            <a:off x="755576" y="3284984"/>
            <a:ext cx="3960440" cy="305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byte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short /int/long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Float /double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char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boolean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3491880" y="1358514"/>
            <a:ext cx="1728192" cy="5040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7"/>
          <p:cNvCxnSpPr>
            <a:stCxn id="168" idx="2"/>
          </p:cNvCxnSpPr>
          <p:nvPr/>
        </p:nvCxnSpPr>
        <p:spPr>
          <a:xfrm flipH="1">
            <a:off x="2123676" y="1862570"/>
            <a:ext cx="2232300" cy="577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0" name="Google Shape;170;p7"/>
          <p:cNvCxnSpPr>
            <a:stCxn id="168" idx="2"/>
          </p:cNvCxnSpPr>
          <p:nvPr/>
        </p:nvCxnSpPr>
        <p:spPr>
          <a:xfrm>
            <a:off x="4355976" y="1862570"/>
            <a:ext cx="2631300" cy="577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1" name="Google Shape;171;p7"/>
          <p:cNvSpPr/>
          <p:nvPr/>
        </p:nvSpPr>
        <p:spPr>
          <a:xfrm>
            <a:off x="6123175" y="2564904"/>
            <a:ext cx="1728192" cy="5040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Ссылочные (объектные)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971600" y="2564904"/>
            <a:ext cx="1728192" cy="5040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Простые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(примитивные)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5403095" y="3240071"/>
            <a:ext cx="3168352" cy="305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Всё лежит в JDK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Java Development Kit</a:t>
            </a:r>
            <a:r>
              <a:rPr lang="en-US"/>
              <a:t> (</a:t>
            </a:r>
            <a:r>
              <a:rPr lang="en-US" i="1"/>
              <a:t>JDK</a:t>
            </a:r>
            <a:r>
              <a:rPr lang="en-US"/>
              <a:t>) —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комплект разработчика Java-приложений</a:t>
            </a:r>
            <a:endParaRPr/>
          </a:p>
        </p:txBody>
      </p:sp>
      <p:pic>
        <p:nvPicPr>
          <p:cNvPr id="180" name="Google Shape;180;p5" descr="https://thumb.tildacdn.com/tild6563-3739-4565-a361-323339393332/-/resize/760x/-/format/webp/jvm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875" y="2712100"/>
            <a:ext cx="6567950" cy="40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/>
          <p:nvPr/>
        </p:nvSpPr>
        <p:spPr>
          <a:xfrm rot="-958391">
            <a:off x="2187904" y="5066477"/>
            <a:ext cx="1274404" cy="64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Исполняет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байт-код </a:t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 rot="-1205416">
            <a:off x="5554216" y="5330879"/>
            <a:ext cx="21330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Преобразует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 байт-код</a:t>
            </a:r>
            <a:endParaRPr/>
          </a:p>
        </p:txBody>
      </p:sp>
      <p:sp>
        <p:nvSpPr>
          <p:cNvPr id="183" name="Google Shape;18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РАЗРАБОТКА В IDEA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IntelliJ IDEA — интегрированная среда разработки программного обеспечения для многих языков программирования, в частности Java</a:t>
            </a: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Создание проекта</a:t>
            </a:r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l="23572" t="3600" r="17555" b="30449"/>
          <a:stretch/>
        </p:blipFill>
        <p:spPr>
          <a:xfrm>
            <a:off x="457200" y="1173225"/>
            <a:ext cx="8229600" cy="5183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819</Words>
  <Application>Microsoft Office PowerPoint</Application>
  <PresentationFormat>Экран (4:3)</PresentationFormat>
  <Paragraphs>158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Roboto Mono</vt:lpstr>
      <vt:lpstr>Calibri</vt:lpstr>
      <vt:lpstr>Тема Office</vt:lpstr>
      <vt:lpstr>Основы  Java</vt:lpstr>
      <vt:lpstr>ВВЕДЕНИЕ В JAVA</vt:lpstr>
      <vt:lpstr>Всем нужна Java</vt:lpstr>
      <vt:lpstr>JVM</vt:lpstr>
      <vt:lpstr>Все есть объект</vt:lpstr>
      <vt:lpstr>У всего есть тип</vt:lpstr>
      <vt:lpstr>Всё лежит в JDK</vt:lpstr>
      <vt:lpstr>РАЗРАБОТКА В IDEA</vt:lpstr>
      <vt:lpstr>Создание проекта</vt:lpstr>
      <vt:lpstr>Создание проекта</vt:lpstr>
      <vt:lpstr>создание класса </vt:lpstr>
      <vt:lpstr>У класса есть поля и методы</vt:lpstr>
      <vt:lpstr>запуск и отладка приложения</vt:lpstr>
      <vt:lpstr>НАПИСАНИЕ БАЗОВЫХ КОМАНД</vt:lpstr>
      <vt:lpstr>Вывод</vt:lpstr>
      <vt:lpstr>Ввод</vt:lpstr>
      <vt:lpstr>строка &lt;-&gt; число</vt:lpstr>
      <vt:lpstr>что будет?</vt:lpstr>
      <vt:lpstr>Исключения</vt:lpstr>
      <vt:lpstr>разбиение строки</vt:lpstr>
      <vt:lpstr>Условный оператор if</vt:lpstr>
      <vt:lpstr>Условный оператор case</vt:lpstr>
      <vt:lpstr>САМОСТОЯТЕЛЬНАЯ РАБОТА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Java</dc:title>
  <dc:creator>Белякова Алевтина Сергеевна</dc:creator>
  <cp:lastModifiedBy>Белякова Алевтина Сергеевна</cp:lastModifiedBy>
  <cp:revision>5</cp:revision>
  <dcterms:created xsi:type="dcterms:W3CDTF">2021-07-09T12:49:56Z</dcterms:created>
  <dcterms:modified xsi:type="dcterms:W3CDTF">2021-07-22T15:23:05Z</dcterms:modified>
</cp:coreProperties>
</file>