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MDEtGtGDhdBZXTlyGJf+iMpeJ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89184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Пробуем создать коллекцию</a:t>
            </a:r>
            <a:endParaRPr/>
          </a:p>
        </p:txBody>
      </p:sp>
      <p:sp>
        <p:nvSpPr>
          <p:cNvPr id="99" name="Google Shape;9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/>
              <a:t>Структуры данных 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ru-RU"/>
              <a:t>Java Collection Framework — иерархия интерфейсов и их реализаций, которая позволяет разработчику пользоваться большим количесвом структур данных из «коробки».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/>
              <a:t>Задание</a:t>
            </a:r>
            <a:endParaRPr/>
          </a:p>
        </p:txBody>
      </p:sp>
      <p:sp>
        <p:nvSpPr>
          <p:cNvPr id="141" name="Google Shape;141;p9"/>
          <p:cNvSpPr txBox="1">
            <a:spLocks noGrp="1"/>
          </p:cNvSpPr>
          <p:nvPr>
            <p:ph type="body" idx="1"/>
          </p:nvPr>
        </p:nvSpPr>
        <p:spPr>
          <a:xfrm>
            <a:off x="605650" y="14770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Поработать с объектными структурами данных. Ввод/вывод - через файл.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514350" lvl="0" indent="-49911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ru-RU"/>
              <a:t>Отфильтровать четные числа</a:t>
            </a:r>
            <a:endParaRPr/>
          </a:p>
          <a:p>
            <a:pPr marL="514350" lvl="0" indent="-49911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ru-RU"/>
              <a:t>Возвести их в квадрат</a:t>
            </a:r>
            <a:endParaRPr/>
          </a:p>
          <a:p>
            <a:pPr marL="514350" lvl="0" indent="-49911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ru-RU"/>
              <a:t>Отсортировать полученные квадраты чисел</a:t>
            </a:r>
            <a:endParaRPr/>
          </a:p>
          <a:p>
            <a:pPr marL="3429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b="1"/>
              <a:t>На вход:</a:t>
            </a:r>
            <a:r>
              <a:rPr lang="ru-RU"/>
              <a:t> целые числа (в т. ч. отрицательные).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b="1"/>
              <a:t>На выходе:</a:t>
            </a:r>
            <a:r>
              <a:rPr lang="ru-RU"/>
              <a:t> отсортированные по возрастанию квадраты четных чисел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-RU"/>
              <a:t>Два главных типа хранения данных</a:t>
            </a:r>
            <a:endParaRPr b="1"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b="1"/>
              <a:t>Collection</a:t>
            </a:r>
            <a:r>
              <a:rPr lang="ru-RU"/>
              <a:t> - простые последовательные наборы элементов (списки, множества, очереди)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b="1"/>
              <a:t>Map</a:t>
            </a:r>
            <a:r>
              <a:rPr lang="ru-RU"/>
              <a:t> - наборы пар «ключ — значение» (словари)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" descr="Какие кисточки и краски в комплекте картин по номерам? Зачем картине по  номерам контрольный лист?. Статьи компании «Интернет магазин &amp;quot;ToBuy&amp;quot;  картины по номерам, алмазная мозаика»"/>
          <p:cNvPicPr preferRelativeResize="0"/>
          <p:nvPr/>
        </p:nvPicPr>
        <p:blipFill rotWithShape="1">
          <a:blip r:embed="rId3">
            <a:alphaModFix/>
          </a:blip>
          <a:srcRect t="9892" b="4613"/>
          <a:stretch/>
        </p:blipFill>
        <p:spPr>
          <a:xfrm rot="1233181">
            <a:off x="3737699" y="815180"/>
            <a:ext cx="5016609" cy="312954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ru-RU" dirty="0"/>
              <a:t>COLLECTION</a:t>
            </a:r>
            <a:endParaRPr dirty="0"/>
          </a:p>
        </p:txBody>
      </p:sp>
      <p:sp>
        <p:nvSpPr>
          <p:cNvPr id="103" name="Google Shape;103;p3" descr="https://mail.codejava.net/images/articles/javacore/collections/queue/queue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3" descr="очередь Clementines смешная Стоковое Фото - изображение насчитывающей :  17091000"/>
          <p:cNvPicPr preferRelativeResize="0"/>
          <p:nvPr/>
        </p:nvPicPr>
        <p:blipFill rotWithShape="1">
          <a:blip r:embed="rId4">
            <a:alphaModFix/>
          </a:blip>
          <a:srcRect t="7926" b="9623"/>
          <a:stretch/>
        </p:blipFill>
        <p:spPr>
          <a:xfrm>
            <a:off x="673114" y="948232"/>
            <a:ext cx="2895643" cy="358113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/>
          <p:nvPr/>
        </p:nvSpPr>
        <p:spPr>
          <a:xfrm>
            <a:off x="1358080" y="303405"/>
            <a:ext cx="1989927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Queue</a:t>
            </a:r>
            <a:r>
              <a:rPr lang="ru-RU" sz="320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(очередь)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5757830" y="471199"/>
            <a:ext cx="178901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ru-RU" sz="320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(список)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3" descr="Как делают карандаши - YouTub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99992" y="4045843"/>
            <a:ext cx="3749541" cy="281215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/>
          <p:nvPr/>
        </p:nvSpPr>
        <p:spPr>
          <a:xfrm>
            <a:off x="5202678" y="3387368"/>
            <a:ext cx="2344168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ru-RU" sz="320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(множество)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dirty="0" err="1"/>
              <a:t>Collection</a:t>
            </a:r>
            <a:r>
              <a:rPr lang="ru-RU" dirty="0"/>
              <a:t>: </a:t>
            </a:r>
            <a:r>
              <a:rPr lang="ru-RU" dirty="0" err="1"/>
              <a:t>List</a:t>
            </a:r>
            <a:endParaRPr dirty="0"/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467544" y="1340768"/>
            <a:ext cx="8229600" cy="5328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b="1" dirty="0" err="1"/>
              <a:t>ArrayList</a:t>
            </a:r>
            <a:r>
              <a:rPr lang="ru-RU" dirty="0"/>
              <a:t> – обычный массив для частого обращения по индексу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b="1" dirty="0" err="1"/>
              <a:t>LinkedList</a:t>
            </a:r>
            <a:r>
              <a:rPr lang="ru-RU" dirty="0"/>
              <a:t> – двунаправленный связный список для частого добавления и удаления из середины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pic>
        <p:nvPicPr>
          <p:cNvPr id="115" name="Google Shape;115;p4" descr="Собеседование по Java - коллекции (Collections) (вопросы и ответы)"/>
          <p:cNvPicPr preferRelativeResize="0"/>
          <p:nvPr/>
        </p:nvPicPr>
        <p:blipFill rotWithShape="1">
          <a:blip r:embed="rId3">
            <a:alphaModFix/>
          </a:blip>
          <a:srcRect t="29825" b="38733"/>
          <a:stretch/>
        </p:blipFill>
        <p:spPr>
          <a:xfrm>
            <a:off x="1835696" y="4725144"/>
            <a:ext cx="5762625" cy="988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4" descr="Собеседование по Java - коллекции (Collections) (вопросы и ответы)"/>
          <p:cNvPicPr preferRelativeResize="0"/>
          <p:nvPr/>
        </p:nvPicPr>
        <p:blipFill rotWithShape="1">
          <a:blip r:embed="rId3">
            <a:alphaModFix/>
          </a:blip>
          <a:srcRect t="70830" r="48295"/>
          <a:stretch/>
        </p:blipFill>
        <p:spPr>
          <a:xfrm>
            <a:off x="4932040" y="1844824"/>
            <a:ext cx="2979503" cy="91689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/>
          <p:nvPr/>
        </p:nvSpPr>
        <p:spPr>
          <a:xfrm>
            <a:off x="6156176" y="6021288"/>
            <a:ext cx="19476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ru-RU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List&lt;String&gt; list = new ArrayList&lt;&gt;(); 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ru-RU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List&lt;String&gt; list = new LinkedList&lt;&gt;();</a:t>
            </a:r>
            <a:r>
              <a:rPr lang="ru-RU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/>
              <a:t>List: Сортировка</a:t>
            </a:r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1"/>
          </p:nvPr>
        </p:nvSpPr>
        <p:spPr>
          <a:xfrm>
            <a:off x="467544" y="141277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None/>
            </a:pPr>
            <a:r>
              <a:rPr lang="ru-RU" sz="24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ru-RU" sz="24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ru-RU" sz="24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ru-RU" sz="24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ru-RU" sz="24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listStrings</a:t>
            </a:r>
            <a:r>
              <a:rPr lang="ru-RU" sz="24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ru-RU" sz="24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Arrays.asList</a:t>
            </a:r>
            <a:r>
              <a:rPr lang="ru-RU" sz="24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lang="ru-RU" sz="24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Orange</a:t>
            </a:r>
            <a:r>
              <a:rPr lang="ru-RU" sz="24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", "</a:t>
            </a:r>
            <a:r>
              <a:rPr lang="ru-RU" sz="24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Grape</a:t>
            </a:r>
            <a:r>
              <a:rPr lang="ru-RU" sz="24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", "</a:t>
            </a:r>
            <a:r>
              <a:rPr lang="ru-RU" sz="24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Apple</a:t>
            </a:r>
            <a:r>
              <a:rPr lang="ru-RU" sz="24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", "</a:t>
            </a:r>
            <a:r>
              <a:rPr lang="ru-RU" sz="24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Lemon</a:t>
            </a:r>
            <a:r>
              <a:rPr lang="ru-RU" sz="24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", "</a:t>
            </a:r>
            <a:r>
              <a:rPr lang="ru-RU" sz="24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Banana</a:t>
            </a:r>
            <a:r>
              <a:rPr lang="ru-RU" sz="24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");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2400"/>
              <a:buNone/>
            </a:pPr>
            <a:r>
              <a:rPr lang="ru-RU" sz="24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ru-RU" sz="2400" dirty="0" err="1"/>
              <a:t>Before</a:t>
            </a:r>
            <a:r>
              <a:rPr lang="ru-RU" sz="2400" dirty="0"/>
              <a:t> </a:t>
            </a:r>
            <a:r>
              <a:rPr lang="ru-RU" sz="2400" dirty="0" err="1"/>
              <a:t>sorting</a:t>
            </a:r>
            <a:r>
              <a:rPr lang="ru-RU" sz="2400" dirty="0"/>
              <a:t>: [</a:t>
            </a:r>
            <a:r>
              <a:rPr lang="ru-RU" sz="2400" dirty="0" err="1"/>
              <a:t>Orange</a:t>
            </a:r>
            <a:r>
              <a:rPr lang="ru-RU" sz="2400" dirty="0"/>
              <a:t>, </a:t>
            </a:r>
            <a:r>
              <a:rPr lang="ru-RU" sz="2400" dirty="0" err="1"/>
              <a:t>Grape</a:t>
            </a:r>
            <a:r>
              <a:rPr lang="ru-RU" sz="2400" dirty="0"/>
              <a:t>, </a:t>
            </a:r>
            <a:r>
              <a:rPr lang="ru-RU" sz="2400" dirty="0" err="1"/>
              <a:t>Apple</a:t>
            </a:r>
            <a:r>
              <a:rPr lang="ru-RU" sz="2400" dirty="0"/>
              <a:t>, </a:t>
            </a:r>
            <a:r>
              <a:rPr lang="ru-RU" sz="2400" dirty="0" err="1"/>
              <a:t>Lemon</a:t>
            </a:r>
            <a:r>
              <a:rPr lang="ru-RU" sz="2400" dirty="0"/>
              <a:t>, </a:t>
            </a:r>
            <a:r>
              <a:rPr lang="ru-RU" sz="2400" dirty="0" err="1"/>
              <a:t>Banana</a:t>
            </a:r>
            <a:r>
              <a:rPr lang="ru-RU" sz="2400" dirty="0"/>
              <a:t>]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480"/>
              </a:spcBef>
              <a:buSzPts val="2400"/>
              <a:buNone/>
            </a:pPr>
            <a:r>
              <a:rPr lang="ru-RU" sz="2400" b="1" dirty="0" err="1">
                <a:latin typeface="Arial"/>
                <a:ea typeface="Arial"/>
                <a:cs typeface="Arial"/>
                <a:sym typeface="Arial"/>
              </a:rPr>
              <a:t>Collections.sort</a:t>
            </a:r>
            <a:r>
              <a:rPr lang="ru-RU" sz="2400" b="1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ru-RU" sz="2400" dirty="0" err="1">
                <a:latin typeface="Arial"/>
                <a:ea typeface="Arial"/>
                <a:cs typeface="Arial"/>
                <a:sym typeface="Arial"/>
              </a:rPr>
              <a:t>listStrings</a:t>
            </a:r>
            <a:r>
              <a:rPr lang="ru-RU" sz="2400" b="1" dirty="0" smtClean="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ru-RU" sz="2400" dirty="0" smtClean="0"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smtClean="0">
                <a:sym typeface="Arial"/>
              </a:rPr>
              <a:t>// </a:t>
            </a:r>
            <a:r>
              <a:rPr lang="ru-RU" sz="2400" dirty="0" err="1" smtClean="0"/>
              <a:t>listStrings</a:t>
            </a:r>
            <a:r>
              <a:rPr lang="en-US" sz="2400" b="1" dirty="0" smtClean="0"/>
              <a:t>.sort()</a:t>
            </a:r>
            <a:r>
              <a:rPr lang="en-US" sz="2400" dirty="0" smtClean="0"/>
              <a:t>;</a:t>
            </a:r>
            <a:endParaRPr sz="2400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 dirty="0">
                <a:latin typeface="Arial"/>
                <a:ea typeface="Arial"/>
                <a:cs typeface="Arial"/>
                <a:sym typeface="Arial"/>
              </a:rPr>
              <a:t> 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 dirty="0"/>
              <a:t>// </a:t>
            </a:r>
            <a:r>
              <a:rPr lang="ru-RU" sz="2400" dirty="0" err="1"/>
              <a:t>After</a:t>
            </a:r>
            <a:r>
              <a:rPr lang="ru-RU" sz="2400" dirty="0"/>
              <a:t> </a:t>
            </a:r>
            <a:r>
              <a:rPr lang="ru-RU" sz="2400" dirty="0" err="1"/>
              <a:t>sorting</a:t>
            </a:r>
            <a:r>
              <a:rPr lang="ru-RU" sz="2400" dirty="0"/>
              <a:t>: [</a:t>
            </a:r>
            <a:r>
              <a:rPr lang="ru-RU" sz="2400" dirty="0" err="1"/>
              <a:t>Apple</a:t>
            </a:r>
            <a:r>
              <a:rPr lang="ru-RU" sz="2400" dirty="0"/>
              <a:t>, </a:t>
            </a:r>
            <a:r>
              <a:rPr lang="ru-RU" sz="2400" dirty="0" err="1"/>
              <a:t>Banana</a:t>
            </a:r>
            <a:r>
              <a:rPr lang="ru-RU" sz="2400" dirty="0"/>
              <a:t>, </a:t>
            </a:r>
            <a:r>
              <a:rPr lang="ru-RU" sz="2400" dirty="0" err="1"/>
              <a:t>Grape</a:t>
            </a:r>
            <a:r>
              <a:rPr lang="ru-RU" sz="2400" dirty="0"/>
              <a:t>, </a:t>
            </a:r>
            <a:r>
              <a:rPr lang="ru-RU" sz="2400" dirty="0" err="1"/>
              <a:t>Lemon</a:t>
            </a:r>
            <a:r>
              <a:rPr lang="ru-RU" sz="2400" dirty="0"/>
              <a:t>, </a:t>
            </a:r>
            <a:r>
              <a:rPr lang="ru-RU" sz="2400" dirty="0" err="1"/>
              <a:t>Orange</a:t>
            </a:r>
            <a:r>
              <a:rPr lang="ru-RU" sz="2400" dirty="0"/>
              <a:t>]</a:t>
            </a: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ru-RU" dirty="0" err="1"/>
              <a:t>Collection</a:t>
            </a:r>
            <a:r>
              <a:rPr lang="ru-RU" dirty="0"/>
              <a:t>: </a:t>
            </a:r>
            <a:r>
              <a:rPr lang="ru-RU" dirty="0" err="1"/>
              <a:t>Map</a:t>
            </a:r>
            <a:r>
              <a:rPr lang="ru-RU" dirty="0"/>
              <a:t> </a:t>
            </a:r>
            <a:endParaRPr dirty="0"/>
          </a:p>
        </p:txBody>
      </p:sp>
      <p:sp>
        <p:nvSpPr>
          <p:cNvPr id="129" name="Google Shape;12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HashMap - не гарантирует порядок элементов. Может содержать как null-ключи, так и null-значения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ТгееМар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LinkedHashMap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37" y="1515145"/>
            <a:ext cx="8321580" cy="36954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049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/>
              <a:t>Работа с файлом</a:t>
            </a:r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File file = </a:t>
            </a:r>
            <a:r>
              <a:rPr lang="ru-RU" b="1"/>
              <a:t>new </a:t>
            </a:r>
            <a:r>
              <a:rPr lang="ru-RU"/>
              <a:t>File(fileName);</a:t>
            </a:r>
            <a:br>
              <a:rPr lang="ru-RU"/>
            </a:br>
            <a:r>
              <a:rPr lang="ru-RU"/>
              <a:t>Scanner in = </a:t>
            </a:r>
            <a:r>
              <a:rPr lang="ru-RU" b="1"/>
              <a:t>new </a:t>
            </a:r>
            <a:r>
              <a:rPr lang="ru-RU"/>
              <a:t>Scanner(file);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b="1"/>
              <a:t>while </a:t>
            </a:r>
            <a:r>
              <a:rPr lang="ru-RU"/>
              <a:t>(in.hasNextLine()) {</a:t>
            </a:r>
            <a:br>
              <a:rPr lang="ru-RU"/>
            </a:br>
            <a:r>
              <a:rPr lang="ru-RU"/>
              <a:t>    String line = in.nextLine();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/>
              <a:t>    …</a:t>
            </a:r>
            <a:br>
              <a:rPr lang="ru-RU"/>
            </a:br>
            <a:r>
              <a:rPr lang="ru-RU"/>
              <a:t>}</a:t>
            </a:r>
            <a:br>
              <a:rPr lang="ru-RU"/>
            </a:br>
            <a:r>
              <a:rPr lang="ru-RU"/>
              <a:t>in.close();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collections-handler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 smtClean="0"/>
              <a:t>Примеры работы </a:t>
            </a:r>
            <a:r>
              <a:rPr lang="en-US" dirty="0" smtClean="0"/>
              <a:t>c </a:t>
            </a:r>
            <a:r>
              <a:rPr lang="en-US" dirty="0" err="1" smtClean="0"/>
              <a:t>ArrayList</a:t>
            </a:r>
            <a:r>
              <a:rPr lang="en-US" dirty="0" smtClean="0"/>
              <a:t>, Set </a:t>
            </a:r>
            <a:r>
              <a:rPr lang="ru-RU" dirty="0" smtClean="0"/>
              <a:t>и </a:t>
            </a:r>
            <a:r>
              <a:rPr lang="en-US" dirty="0" smtClean="0"/>
              <a:t>Map, </a:t>
            </a:r>
            <a:r>
              <a:rPr lang="ru-RU" dirty="0" smtClean="0"/>
              <a:t>а также работа с файлами, приведены в проекте </a:t>
            </a:r>
            <a:r>
              <a:rPr lang="en-US" b="1" dirty="0" smtClean="0">
                <a:solidFill>
                  <a:srgbClr val="C00000"/>
                </a:solidFill>
              </a:rPr>
              <a:t>collections-handler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26570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210</Words>
  <Application>Microsoft Office PowerPoint</Application>
  <PresentationFormat>Экран (4:3)</PresentationFormat>
  <Paragraphs>48</Paragraphs>
  <Slides>10</Slides>
  <Notes>8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Структуры данных </vt:lpstr>
      <vt:lpstr>Два главных типа хранения данных</vt:lpstr>
      <vt:lpstr>COLLECTION</vt:lpstr>
      <vt:lpstr>Collection: List</vt:lpstr>
      <vt:lpstr>List: Сортировка</vt:lpstr>
      <vt:lpstr>Collection: Map </vt:lpstr>
      <vt:lpstr>Презентация PowerPoint</vt:lpstr>
      <vt:lpstr>Работа с файлом</vt:lpstr>
      <vt:lpstr>Пример: collections-handler</vt:lpstr>
      <vt:lpstr>Задание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Структуры данных </dc:title>
  <dc:creator>Белякова Алевтина Сергеевна</dc:creator>
  <cp:lastModifiedBy>Белякова Алевтина Сергеевна</cp:lastModifiedBy>
  <cp:revision>4</cp:revision>
  <dcterms:created xsi:type="dcterms:W3CDTF">2021-07-14T11:08:58Z</dcterms:created>
  <dcterms:modified xsi:type="dcterms:W3CDTF">2021-07-22T15:34:13Z</dcterms:modified>
</cp:coreProperties>
</file>