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6" r:id="rId4"/>
    <p:sldId id="267" r:id="rId5"/>
    <p:sldId id="276" r:id="rId6"/>
    <p:sldId id="278" r:id="rId7"/>
    <p:sldId id="279" r:id="rId8"/>
    <p:sldId id="281" r:id="rId9"/>
    <p:sldId id="277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600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416" y="4965757"/>
            <a:ext cx="10058400" cy="83930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Sentiment Analysis Hotel Based on Review with 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/>
              <a:t>Comparing Naive Bayes and SVM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1772816"/>
            <a:ext cx="3519835" cy="35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8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91744" y="404664"/>
            <a:ext cx="4752528" cy="576064"/>
          </a:xfrm>
        </p:spPr>
        <p:txBody>
          <a:bodyPr>
            <a:normAutofit/>
          </a:bodyPr>
          <a:lstStyle/>
          <a:p>
            <a:pPr>
              <a:tabLst>
                <a:tab pos="981075" algn="l"/>
              </a:tabLst>
            </a:pPr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Team </a:t>
            </a:r>
            <a:r>
              <a:rPr lang="en-US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Evlogimenos</a:t>
            </a:r>
            <a:r>
              <a:rPr lang="en-US" dirty="0" smtClean="0"/>
              <a:t> </a:t>
            </a:r>
            <a:endParaRPr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00" y="1484784"/>
            <a:ext cx="1728192" cy="1728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2492896"/>
            <a:ext cx="2016224" cy="20162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3633192"/>
            <a:ext cx="2016224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280" y="4509120"/>
            <a:ext cx="2232248" cy="2232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360" y="3310026"/>
            <a:ext cx="224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Krista Lumbantoruan</a:t>
            </a:r>
          </a:p>
          <a:p>
            <a:pPr algn="ctr"/>
            <a:r>
              <a:rPr lang="en-US" dirty="0"/>
              <a:t>12S17001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9237" y="4509120"/>
            <a:ext cx="167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Aulia</a:t>
            </a:r>
            <a:r>
              <a:rPr lang="en-US" dirty="0" smtClean="0"/>
              <a:t> </a:t>
            </a:r>
            <a:r>
              <a:rPr lang="en-US" dirty="0" err="1" smtClean="0"/>
              <a:t>Pakpahan</a:t>
            </a:r>
            <a:endParaRPr lang="en-US" dirty="0"/>
          </a:p>
          <a:p>
            <a:pPr algn="ctr"/>
            <a:r>
              <a:rPr lang="en-US" dirty="0" smtClean="0"/>
              <a:t>12S17042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92104" y="2854677"/>
            <a:ext cx="1503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Evi</a:t>
            </a:r>
            <a:r>
              <a:rPr lang="en-US" dirty="0" smtClean="0"/>
              <a:t>  </a:t>
            </a:r>
            <a:r>
              <a:rPr lang="en-US" dirty="0" err="1" smtClean="0"/>
              <a:t>Sidabutar</a:t>
            </a:r>
            <a:endParaRPr lang="en-US" dirty="0" smtClean="0"/>
          </a:p>
          <a:p>
            <a:pPr algn="ctr"/>
            <a:r>
              <a:rPr lang="en-US" dirty="0" smtClean="0"/>
              <a:t>12S17045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22539" y="378904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Maria </a:t>
            </a:r>
            <a:r>
              <a:rPr lang="en-US" dirty="0" err="1" smtClean="0"/>
              <a:t>Manullang</a:t>
            </a:r>
            <a:endParaRPr lang="en-US" dirty="0"/>
          </a:p>
          <a:p>
            <a:pPr algn="ctr"/>
            <a:r>
              <a:rPr lang="en-US" dirty="0" smtClean="0"/>
              <a:t>12S17055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ata 13"/>
          <p:cNvSpPr/>
          <p:nvPr/>
        </p:nvSpPr>
        <p:spPr>
          <a:xfrm>
            <a:off x="6312024" y="1726106"/>
            <a:ext cx="1872208" cy="4824536"/>
          </a:xfrm>
          <a:prstGeom prst="flowChartInputOutp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/>
          <p:cNvSpPr/>
          <p:nvPr/>
        </p:nvSpPr>
        <p:spPr>
          <a:xfrm>
            <a:off x="1571926" y="1726106"/>
            <a:ext cx="1872208" cy="4824536"/>
          </a:xfrm>
          <a:prstGeom prst="flowChartInputOutpu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915" y="108827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Overview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1318494" y="3584701"/>
            <a:ext cx="2190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Bab 1</a:t>
            </a:r>
          </a:p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Pendahuluan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407568" y="3661320"/>
            <a:ext cx="1483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Bab 3</a:t>
            </a:r>
          </a:p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Penutup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Flowchart: Data 11"/>
          <p:cNvSpPr/>
          <p:nvPr/>
        </p:nvSpPr>
        <p:spPr>
          <a:xfrm>
            <a:off x="4007768" y="1726106"/>
            <a:ext cx="1872208" cy="4824536"/>
          </a:xfrm>
          <a:prstGeom prst="flowChartInputOutpu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3218697" y="3584701"/>
            <a:ext cx="32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Bab 2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Isi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67408" y="1859299"/>
            <a:ext cx="2448272" cy="672357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6300" y="26064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Bab 1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4343400" cy="4270375"/>
          </a:xfrm>
        </p:spPr>
        <p:txBody>
          <a:bodyPr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848600" y="1825625"/>
            <a:ext cx="4343400" cy="427037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5123" y="1931375"/>
            <a:ext cx="21531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Latar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Belakang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88160" y="3573016"/>
            <a:ext cx="2520280" cy="96386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Tujuan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048328" y="5445224"/>
            <a:ext cx="2520280" cy="96386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Ruang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Lingkup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19002" y="1953900"/>
            <a:ext cx="2448272" cy="672357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6300" y="26064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Bab 2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4343400" cy="4270375"/>
          </a:xfrm>
        </p:spPr>
        <p:txBody>
          <a:bodyPr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848600" y="1825625"/>
            <a:ext cx="4343400" cy="427037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75222" y="2073704"/>
            <a:ext cx="1192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Analisis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99656" y="3051409"/>
            <a:ext cx="2520280" cy="96386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Metode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79976" y="4221088"/>
            <a:ext cx="2520280" cy="96386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Desain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20336" y="5445224"/>
            <a:ext cx="2520280" cy="96386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err="1" smtClean="0">
                <a:solidFill>
                  <a:schemeClr val="bg1"/>
                </a:solidFill>
              </a:rPr>
              <a:t>Implementasi</a:t>
            </a:r>
            <a:endParaRPr lang="en-US" sz="2100" b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5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3472" y="476672"/>
            <a:ext cx="9145016" cy="1368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Perbandingan</a:t>
            </a:r>
            <a:r>
              <a:rPr lang="en-US" sz="4000" b="1" dirty="0" smtClean="0"/>
              <a:t> SVM </a:t>
            </a:r>
            <a:r>
              <a:rPr lang="en-US" sz="4000" b="1" dirty="0" err="1" smtClean="0"/>
              <a:t>dengan</a:t>
            </a:r>
            <a:r>
              <a:rPr lang="en-US" sz="4000" b="1" dirty="0" smtClean="0"/>
              <a:t> Naïve Bayes</a:t>
            </a:r>
            <a:endParaRPr lang="en-US" sz="4000" b="1" dirty="0"/>
          </a:p>
        </p:txBody>
      </p:sp>
      <p:sp>
        <p:nvSpPr>
          <p:cNvPr id="3" name="Folded Corner 2"/>
          <p:cNvSpPr/>
          <p:nvPr/>
        </p:nvSpPr>
        <p:spPr>
          <a:xfrm>
            <a:off x="335360" y="2506607"/>
            <a:ext cx="5472608" cy="4146547"/>
          </a:xfrm>
          <a:prstGeom prst="foldedCorner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700" i="1" dirty="0" smtClean="0">
              <a:solidFill>
                <a:schemeClr val="bg1"/>
              </a:solidFill>
            </a:endParaRPr>
          </a:p>
          <a:p>
            <a:pPr algn="just"/>
            <a:r>
              <a:rPr lang="en-US" sz="1700" i="1" dirty="0" smtClean="0">
                <a:solidFill>
                  <a:schemeClr val="bg1"/>
                </a:solidFill>
              </a:rPr>
              <a:t>Support </a:t>
            </a:r>
            <a:r>
              <a:rPr lang="en-US" sz="1700" i="1" dirty="0">
                <a:solidFill>
                  <a:schemeClr val="bg1"/>
                </a:solidFill>
              </a:rPr>
              <a:t>Vector Machine</a:t>
            </a:r>
            <a:r>
              <a:rPr lang="en-US" sz="1700" dirty="0">
                <a:solidFill>
                  <a:schemeClr val="bg1"/>
                </a:solidFill>
              </a:rPr>
              <a:t> (SVM) </a:t>
            </a:r>
            <a:r>
              <a:rPr lang="en-US" sz="1700" dirty="0" err="1">
                <a:solidFill>
                  <a:schemeClr val="bg1"/>
                </a:solidFill>
              </a:rPr>
              <a:t>adalah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sebuah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algoritma</a:t>
            </a:r>
            <a:r>
              <a:rPr lang="en-US" sz="1700" dirty="0">
                <a:solidFill>
                  <a:schemeClr val="bg1"/>
                </a:solidFill>
              </a:rPr>
              <a:t> yang </a:t>
            </a:r>
            <a:r>
              <a:rPr lang="en-US" sz="1700" dirty="0" err="1">
                <a:solidFill>
                  <a:schemeClr val="bg1"/>
                </a:solidFill>
              </a:rPr>
              <a:t>merupakan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bagian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dari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i="1" dirty="0">
                <a:solidFill>
                  <a:schemeClr val="bg1"/>
                </a:solidFill>
              </a:rPr>
              <a:t>machine learning</a:t>
            </a:r>
            <a:r>
              <a:rPr lang="en-US" sz="1700" dirty="0">
                <a:solidFill>
                  <a:schemeClr val="bg1"/>
                </a:solidFill>
              </a:rPr>
              <a:t> yang </a:t>
            </a:r>
            <a:r>
              <a:rPr lang="en-US" sz="1700" dirty="0" err="1">
                <a:solidFill>
                  <a:schemeClr val="bg1"/>
                </a:solidFill>
              </a:rPr>
              <a:t>dapat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digunakan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untuk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klasifikasi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atau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masalah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regresi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Algoritma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ini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menggunakan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teknik</a:t>
            </a:r>
            <a:r>
              <a:rPr lang="en-US" sz="1700" dirty="0">
                <a:solidFill>
                  <a:schemeClr val="bg1"/>
                </a:solidFill>
              </a:rPr>
              <a:t> yang </a:t>
            </a:r>
            <a:r>
              <a:rPr lang="en-US" sz="1700" dirty="0" err="1">
                <a:solidFill>
                  <a:schemeClr val="bg1"/>
                </a:solidFill>
              </a:rPr>
              <a:t>disebut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trik</a:t>
            </a:r>
            <a:r>
              <a:rPr lang="en-US" sz="1700" dirty="0">
                <a:solidFill>
                  <a:schemeClr val="bg1"/>
                </a:solidFill>
              </a:rPr>
              <a:t> kernel </a:t>
            </a:r>
            <a:r>
              <a:rPr lang="en-US" sz="1700" dirty="0" err="1">
                <a:solidFill>
                  <a:schemeClr val="bg1"/>
                </a:solidFill>
              </a:rPr>
              <a:t>untuk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mengubah</a:t>
            </a:r>
            <a:r>
              <a:rPr lang="en-US" sz="1700" dirty="0">
                <a:solidFill>
                  <a:schemeClr val="bg1"/>
                </a:solidFill>
              </a:rPr>
              <a:t> data </a:t>
            </a:r>
            <a:r>
              <a:rPr lang="en-US" sz="1700" dirty="0" err="1">
                <a:solidFill>
                  <a:schemeClr val="bg1"/>
                </a:solidFill>
              </a:rPr>
              <a:t>kemudian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hasil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transformasi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menemukan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batas</a:t>
            </a:r>
            <a:r>
              <a:rPr lang="en-US" sz="1700" dirty="0">
                <a:solidFill>
                  <a:schemeClr val="bg1"/>
                </a:solidFill>
              </a:rPr>
              <a:t> optimal </a:t>
            </a:r>
            <a:r>
              <a:rPr lang="en-US" sz="1700" dirty="0" err="1">
                <a:solidFill>
                  <a:schemeClr val="bg1"/>
                </a:solidFill>
              </a:rPr>
              <a:t>antara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kemungkinan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keluaran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Secara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sederhana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ia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melakukan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beberapa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transformasi</a:t>
            </a:r>
            <a:r>
              <a:rPr lang="en-US" sz="1700" dirty="0">
                <a:solidFill>
                  <a:schemeClr val="bg1"/>
                </a:solidFill>
              </a:rPr>
              <a:t> data yang </a:t>
            </a:r>
            <a:r>
              <a:rPr lang="en-US" sz="1700" dirty="0" err="1">
                <a:solidFill>
                  <a:schemeClr val="bg1"/>
                </a:solidFill>
              </a:rPr>
              <a:t>sangat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kompleks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lalu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mencari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tahu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cara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memisahkan</a:t>
            </a:r>
            <a:r>
              <a:rPr lang="en-US" sz="1700" dirty="0">
                <a:solidFill>
                  <a:schemeClr val="bg1"/>
                </a:solidFill>
              </a:rPr>
              <a:t> data </a:t>
            </a:r>
            <a:r>
              <a:rPr lang="en-US" sz="1700" dirty="0" err="1">
                <a:solidFill>
                  <a:schemeClr val="bg1"/>
                </a:solidFill>
              </a:rPr>
              <a:t>berdasarkan</a:t>
            </a:r>
            <a:r>
              <a:rPr lang="en-US" sz="1700" dirty="0">
                <a:solidFill>
                  <a:schemeClr val="bg1"/>
                </a:solidFill>
              </a:rPr>
              <a:t> label </a:t>
            </a:r>
            <a:r>
              <a:rPr lang="en-US" sz="1700" dirty="0" err="1">
                <a:solidFill>
                  <a:schemeClr val="bg1"/>
                </a:solidFill>
              </a:rPr>
              <a:t>atau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keluaran</a:t>
            </a:r>
            <a:r>
              <a:rPr lang="en-US" sz="1700" dirty="0">
                <a:solidFill>
                  <a:schemeClr val="bg1"/>
                </a:solidFill>
              </a:rPr>
              <a:t> yang </a:t>
            </a:r>
            <a:r>
              <a:rPr lang="en-US" sz="1700" dirty="0" err="1">
                <a:solidFill>
                  <a:schemeClr val="bg1"/>
                </a:solidFill>
              </a:rPr>
              <a:t>telah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ditentukan</a:t>
            </a:r>
            <a:r>
              <a:rPr lang="en-US" sz="1700" dirty="0">
                <a:solidFill>
                  <a:schemeClr val="bg1"/>
                </a:solidFill>
              </a:rPr>
              <a:t>. SVM </a:t>
            </a:r>
            <a:r>
              <a:rPr lang="en-US" sz="1700" dirty="0" err="1">
                <a:solidFill>
                  <a:schemeClr val="bg1"/>
                </a:solidFill>
              </a:rPr>
              <a:t>pertama</a:t>
            </a:r>
            <a:r>
              <a:rPr lang="en-US" sz="1700" dirty="0">
                <a:solidFill>
                  <a:schemeClr val="bg1"/>
                </a:solidFill>
              </a:rPr>
              <a:t> kali </a:t>
            </a:r>
            <a:r>
              <a:rPr lang="en-US" sz="1700" dirty="0" err="1">
                <a:solidFill>
                  <a:schemeClr val="bg1"/>
                </a:solidFill>
              </a:rPr>
              <a:t>diusulkan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oleh</a:t>
            </a:r>
            <a:r>
              <a:rPr lang="en-US" sz="1700" dirty="0">
                <a:solidFill>
                  <a:schemeClr val="bg1"/>
                </a:solidFill>
              </a:rPr>
              <a:t> Cortes </a:t>
            </a:r>
            <a:r>
              <a:rPr lang="en-US" sz="1700" dirty="0" err="1">
                <a:solidFill>
                  <a:schemeClr val="bg1"/>
                </a:solidFill>
              </a:rPr>
              <a:t>dan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Vapnik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pada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tahun</a:t>
            </a:r>
            <a:r>
              <a:rPr lang="en-US" sz="1700" dirty="0">
                <a:solidFill>
                  <a:schemeClr val="bg1"/>
                </a:solidFill>
              </a:rPr>
              <a:t> 1995 yang </a:t>
            </a:r>
            <a:r>
              <a:rPr lang="en-US" sz="1700" dirty="0" err="1">
                <a:solidFill>
                  <a:schemeClr val="bg1"/>
                </a:solidFill>
              </a:rPr>
              <a:t>menunjukkan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banyaknya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keuntungan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unik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dalam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memecahkan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masalah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pengenalan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pola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dimensi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kecil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nonlinier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tinggi</a:t>
            </a:r>
            <a:r>
              <a:rPr lang="en-US" sz="1700" dirty="0" smtClean="0">
                <a:solidFill>
                  <a:schemeClr val="bg1"/>
                </a:solidFill>
              </a:rPr>
              <a:t>.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6168008" y="2506607"/>
            <a:ext cx="5879976" cy="4162752"/>
          </a:xfrm>
          <a:prstGeom prst="foldedCorner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700" i="1" dirty="0" smtClean="0">
              <a:solidFill>
                <a:schemeClr val="bg1"/>
              </a:solidFill>
            </a:endParaRPr>
          </a:p>
          <a:p>
            <a:pPr algn="just"/>
            <a:endParaRPr lang="en-US" sz="1700" i="1" dirty="0">
              <a:solidFill>
                <a:schemeClr val="bg1"/>
              </a:solidFill>
            </a:endParaRPr>
          </a:p>
          <a:p>
            <a:pPr algn="just"/>
            <a:r>
              <a:rPr lang="en-US" sz="1700" i="1" dirty="0" smtClean="0">
                <a:solidFill>
                  <a:schemeClr val="bg1"/>
                </a:solidFill>
              </a:rPr>
              <a:t>Naïve </a:t>
            </a:r>
            <a:r>
              <a:rPr lang="en-US" sz="1700" i="1" dirty="0">
                <a:solidFill>
                  <a:schemeClr val="bg1"/>
                </a:solidFill>
              </a:rPr>
              <a:t>Bayes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merupakan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sebuah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algoritma</a:t>
            </a:r>
            <a:r>
              <a:rPr lang="en-US" sz="1700" dirty="0">
                <a:solidFill>
                  <a:schemeClr val="bg1"/>
                </a:solidFill>
              </a:rPr>
              <a:t> yang </a:t>
            </a:r>
            <a:r>
              <a:rPr lang="en-US" sz="1700" dirty="0" err="1">
                <a:solidFill>
                  <a:schemeClr val="bg1"/>
                </a:solidFill>
              </a:rPr>
              <a:t>menggunakan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metode</a:t>
            </a:r>
            <a:r>
              <a:rPr lang="en-US" sz="1700" dirty="0">
                <a:solidFill>
                  <a:schemeClr val="bg1"/>
                </a:solidFill>
              </a:rPr>
              <a:t> supervised learning </a:t>
            </a:r>
            <a:r>
              <a:rPr lang="en-US" sz="1700" dirty="0" err="1">
                <a:solidFill>
                  <a:schemeClr val="bg1"/>
                </a:solidFill>
              </a:rPr>
              <a:t>serta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metode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statistik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untuk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klasifikasi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Klasifikasi</a:t>
            </a:r>
            <a:r>
              <a:rPr lang="en-US" sz="1700" dirty="0">
                <a:solidFill>
                  <a:schemeClr val="bg1"/>
                </a:solidFill>
              </a:rPr>
              <a:t> Bayes </a:t>
            </a:r>
            <a:r>
              <a:rPr lang="en-US" sz="1700" dirty="0" err="1">
                <a:solidFill>
                  <a:schemeClr val="bg1"/>
                </a:solidFill>
              </a:rPr>
              <a:t>mengasumsikan</a:t>
            </a:r>
            <a:r>
              <a:rPr lang="en-US" sz="1700" dirty="0">
                <a:solidFill>
                  <a:schemeClr val="bg1"/>
                </a:solidFill>
              </a:rPr>
              <a:t> model </a:t>
            </a:r>
            <a:r>
              <a:rPr lang="en-US" sz="1700" dirty="0" err="1">
                <a:solidFill>
                  <a:schemeClr val="bg1"/>
                </a:solidFill>
              </a:rPr>
              <a:t>probabilistik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dasar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memungkinkan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kita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untuk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menangkap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ketidakpastian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tentang</a:t>
            </a:r>
            <a:r>
              <a:rPr lang="en-US" sz="1700" dirty="0">
                <a:solidFill>
                  <a:schemeClr val="bg1"/>
                </a:solidFill>
              </a:rPr>
              <a:t> model </a:t>
            </a:r>
            <a:r>
              <a:rPr lang="en-US" sz="1700" dirty="0" err="1">
                <a:solidFill>
                  <a:schemeClr val="bg1"/>
                </a:solidFill>
              </a:rPr>
              <a:t>dengan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cara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dasar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dengan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cara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menentukan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probabilitas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hasil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Klasifikasi</a:t>
            </a:r>
            <a:r>
              <a:rPr lang="en-US" sz="1700" dirty="0">
                <a:solidFill>
                  <a:schemeClr val="bg1"/>
                </a:solidFill>
              </a:rPr>
              <a:t> Bayes </a:t>
            </a:r>
            <a:r>
              <a:rPr lang="en-US" sz="1700" dirty="0" err="1">
                <a:solidFill>
                  <a:schemeClr val="bg1"/>
                </a:solidFill>
              </a:rPr>
              <a:t>dapat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memecahkan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masalah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diagnostik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prediksi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Metode</a:t>
            </a:r>
            <a:r>
              <a:rPr lang="en-US" sz="1700" dirty="0">
                <a:solidFill>
                  <a:schemeClr val="bg1"/>
                </a:solidFill>
              </a:rPr>
              <a:t> Naïve Bayes </a:t>
            </a:r>
            <a:r>
              <a:rPr lang="en-US" sz="1700" dirty="0" err="1">
                <a:solidFill>
                  <a:schemeClr val="bg1"/>
                </a:solidFill>
              </a:rPr>
              <a:t>merupakan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sebuah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metode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klasifikasi</a:t>
            </a:r>
            <a:r>
              <a:rPr lang="en-US" sz="1700" dirty="0">
                <a:solidFill>
                  <a:schemeClr val="bg1"/>
                </a:solidFill>
              </a:rPr>
              <a:t> yang </a:t>
            </a:r>
            <a:r>
              <a:rPr lang="en-US" sz="1700" dirty="0" err="1">
                <a:solidFill>
                  <a:schemeClr val="bg1"/>
                </a:solidFill>
              </a:rPr>
              <a:t>menggunakan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perhitungan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probabilitas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dengan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cara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membandingkan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nilai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probabilitas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suatu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sampel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berada</a:t>
            </a:r>
            <a:r>
              <a:rPr lang="en-US" sz="1700" dirty="0">
                <a:solidFill>
                  <a:schemeClr val="bg1"/>
                </a:solidFill>
              </a:rPr>
              <a:t> di </a:t>
            </a:r>
            <a:r>
              <a:rPr lang="en-US" sz="1700" dirty="0" err="1">
                <a:solidFill>
                  <a:schemeClr val="bg1"/>
                </a:solidFill>
              </a:rPr>
              <a:t>suatu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kelas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dengan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nilai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probabilitas</a:t>
            </a:r>
            <a:r>
              <a:rPr lang="en-US" sz="1700" dirty="0">
                <a:solidFill>
                  <a:schemeClr val="bg1"/>
                </a:solidFill>
              </a:rPr>
              <a:t> di </a:t>
            </a:r>
            <a:r>
              <a:rPr lang="en-US" sz="1700" dirty="0" err="1">
                <a:solidFill>
                  <a:schemeClr val="bg1"/>
                </a:solidFill>
              </a:rPr>
              <a:t>kelas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lainnya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dengan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menggunakan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konsep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dasar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teorema</a:t>
            </a:r>
            <a:r>
              <a:rPr lang="en-US" sz="1700" dirty="0">
                <a:solidFill>
                  <a:schemeClr val="bg1"/>
                </a:solidFill>
              </a:rPr>
              <a:t> Bayes. </a:t>
            </a:r>
            <a:r>
              <a:rPr lang="en-US" sz="1700" dirty="0" err="1">
                <a:solidFill>
                  <a:schemeClr val="bg1"/>
                </a:solidFill>
              </a:rPr>
              <a:t>Metode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ini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dapat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digunakan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untuk</a:t>
            </a:r>
            <a:r>
              <a:rPr lang="en-US" sz="1700" dirty="0">
                <a:solidFill>
                  <a:schemeClr val="bg1"/>
                </a:solidFill>
              </a:rPr>
              <a:t> text classification, spam filtering, </a:t>
            </a:r>
            <a:r>
              <a:rPr lang="en-US" sz="1700" dirty="0" err="1">
                <a:solidFill>
                  <a:schemeClr val="bg1"/>
                </a:solidFill>
              </a:rPr>
              <a:t>dan</a:t>
            </a:r>
            <a:r>
              <a:rPr lang="en-US" sz="1700" dirty="0">
                <a:solidFill>
                  <a:schemeClr val="bg1"/>
                </a:solidFill>
              </a:rPr>
              <a:t> hybrid recommender </a:t>
            </a:r>
            <a:r>
              <a:rPr lang="en-US" sz="1700" dirty="0" smtClean="0">
                <a:solidFill>
                  <a:schemeClr val="bg1"/>
                </a:solidFill>
              </a:rPr>
              <a:t>system.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0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On_N5Xzyb2p4rWWIomGAnjEBB1e41KESmFE-PQGk8tOwJ6C97t_pzG-8n0nB4O8eDu85CUZTkrc3eMzwRMdYggSFRud6f79o2lwsg0l6J0EJh7y3HUewiVpo2wch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276872"/>
            <a:ext cx="11514529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839416" y="404664"/>
            <a:ext cx="3384376" cy="151216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15480" y="665692"/>
            <a:ext cx="1725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Metode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Penelitian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3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9376" y="279939"/>
            <a:ext cx="3240360" cy="1872208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Hasil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6201" r="18732"/>
          <a:stretch/>
        </p:blipFill>
        <p:spPr>
          <a:xfrm>
            <a:off x="5821362" y="3451548"/>
            <a:ext cx="5772138" cy="64142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1331305">
            <a:off x="3179675" y="2626219"/>
            <a:ext cx="2160240" cy="100811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722924">
            <a:off x="3143672" y="5085184"/>
            <a:ext cx="2160240" cy="100811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3352" y="5052387"/>
            <a:ext cx="2376264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SVM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352" y="2947492"/>
            <a:ext cx="2376264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Naïve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Bayes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5458931"/>
            <a:ext cx="6098456" cy="687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4797152"/>
            <a:ext cx="6098456" cy="7025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362" y="1891470"/>
            <a:ext cx="5772138" cy="11049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62" y="2994159"/>
            <a:ext cx="5772138" cy="7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19002" y="2703526"/>
            <a:ext cx="2684710" cy="1043052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1504" y="300167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Bab 3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63352" y="2113907"/>
            <a:ext cx="4343400" cy="4270375"/>
          </a:xfrm>
        </p:spPr>
        <p:txBody>
          <a:bodyPr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848600" y="1825625"/>
            <a:ext cx="4343400" cy="427037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7257" y="2825060"/>
            <a:ext cx="20882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Pembagian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Tugas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47305" y="3104964"/>
            <a:ext cx="2590800" cy="1656184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67945" y="3283820"/>
            <a:ext cx="1737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Kesimpulan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Saran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7668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211</TotalTime>
  <Words>271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Candara</vt:lpstr>
      <vt:lpstr>Consolas</vt:lpstr>
      <vt:lpstr>Tech Computer 16x9</vt:lpstr>
      <vt:lpstr>Sentiment Analysis Hotel Based on Review with  Comparing Naive Bayes and SVM  </vt:lpstr>
      <vt:lpstr>Team Evlogimenos </vt:lpstr>
      <vt:lpstr>Overview</vt:lpstr>
      <vt:lpstr>Bab 1</vt:lpstr>
      <vt:lpstr>Bab 2</vt:lpstr>
      <vt:lpstr>PowerPoint Presentation</vt:lpstr>
      <vt:lpstr>PowerPoint Presentation</vt:lpstr>
      <vt:lpstr>PowerPoint Presentation</vt:lpstr>
      <vt:lpstr>Bab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Hotel Based on Review with  Comparing Naive Bayes and SVM  </dc:title>
  <dc:creator>Krista Lumbantoruan</dc:creator>
  <cp:lastModifiedBy>Krista Lumbantoruan</cp:lastModifiedBy>
  <cp:revision>12</cp:revision>
  <dcterms:created xsi:type="dcterms:W3CDTF">2021-01-08T07:22:08Z</dcterms:created>
  <dcterms:modified xsi:type="dcterms:W3CDTF">2021-01-08T14:21:31Z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