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57" r:id="rId6"/>
    <p:sldId id="349" r:id="rId7"/>
    <p:sldId id="333" r:id="rId8"/>
    <p:sldId id="350" r:id="rId9"/>
    <p:sldId id="351" r:id="rId10"/>
    <p:sldId id="352" r:id="rId11"/>
    <p:sldId id="263" r:id="rId12"/>
    <p:sldId id="342" r:id="rId13"/>
    <p:sldId id="353" r:id="rId14"/>
    <p:sldId id="354" r:id="rId15"/>
    <p:sldId id="355" r:id="rId16"/>
    <p:sldId id="356" r:id="rId17"/>
    <p:sldId id="3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500" b="1" i="1" dirty="0"/>
              <a:t>Customer Clustering for CRM in XYZ Store</a:t>
            </a:r>
            <a:endParaRPr lang="en-US" sz="6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Data Mining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19" y="1514508"/>
            <a:ext cx="4639736" cy="42799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i="1" dirty="0"/>
              <a:t>Clustering, </a:t>
            </a: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tahap</a:t>
            </a:r>
            <a:r>
              <a:rPr lang="en-US" dirty="0"/>
              <a:t> proses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</a:t>
            </a:r>
            <a:r>
              <a:rPr lang="en-US" i="1" dirty="0" smtClean="0"/>
              <a:t>.</a:t>
            </a:r>
          </a:p>
          <a:p>
            <a:pPr lvl="0" algn="just"/>
            <a:r>
              <a:rPr lang="en-US" i="1" dirty="0" smtClean="0"/>
              <a:t>1.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</a:t>
            </a:r>
          </a:p>
          <a:p>
            <a:pPr algn="just"/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proses data.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proses data,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SSE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).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.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Elbow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cluster </a:t>
            </a:r>
            <a:r>
              <a:rPr lang="en-US" dirty="0" err="1"/>
              <a:t>antara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smtClean="0"/>
              <a:t>10.</a:t>
            </a:r>
          </a:p>
          <a:p>
            <a:pPr algn="just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Model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737" y="211206"/>
            <a:ext cx="4778943" cy="28592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3166712"/>
            <a:ext cx="3369201" cy="2702382"/>
          </a:xfrm>
        </p:spPr>
        <p:txBody>
          <a:bodyPr/>
          <a:lstStyle/>
          <a:p>
            <a:r>
              <a:rPr lang="en-US" b="1" dirty="0" err="1" smtClean="0"/>
              <a:t>Hasil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33422" y="3787297"/>
            <a:ext cx="5293895" cy="26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1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19" y="1514508"/>
            <a:ext cx="4639736" cy="4279900"/>
          </a:xfrm>
        </p:spPr>
        <p:txBody>
          <a:bodyPr>
            <a:normAutofit/>
          </a:bodyPr>
          <a:lstStyle/>
          <a:p>
            <a:pPr lvl="0" algn="just"/>
            <a:r>
              <a:rPr lang="en-US" dirty="0" smtClean="0"/>
              <a:t>2. </a:t>
            </a:r>
            <a:r>
              <a:rPr lang="en-US" dirty="0" err="1" smtClean="0"/>
              <a:t>Pengelompokan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K-Means</a:t>
            </a:r>
          </a:p>
          <a:p>
            <a:pPr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k,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i="1" dirty="0"/>
              <a:t>Clustering. </a:t>
            </a:r>
            <a:r>
              <a:rPr lang="en-US" dirty="0"/>
              <a:t>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K-Means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2. </a:t>
            </a:r>
            <a:r>
              <a:rPr lang="en-US" dirty="0" err="1"/>
              <a:t>Hasil</a:t>
            </a:r>
            <a:r>
              <a:rPr lang="en-US" dirty="0"/>
              <a:t> proses K-Means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K-Means </a:t>
            </a:r>
            <a:r>
              <a:rPr lang="en-US" dirty="0" err="1"/>
              <a:t>tersebut</a:t>
            </a:r>
            <a:r>
              <a:rPr lang="en-US" dirty="0"/>
              <a:t>.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K-Means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3166712"/>
            <a:ext cx="3369201" cy="211755"/>
          </a:xfrm>
        </p:spPr>
        <p:txBody>
          <a:bodyPr>
            <a:normAutofit fontScale="40000" lnSpcReduction="20000"/>
          </a:bodyPr>
          <a:lstStyle/>
          <a:p>
            <a:endParaRPr lang="en-US" b="1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0" y="1374352"/>
            <a:ext cx="5876223" cy="24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1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i="1" dirty="0"/>
              <a:t>Modelling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Evaluation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600426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310514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051082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4346" y="3892697"/>
            <a:ext cx="1388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</a:t>
            </a:r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7875" y="3892696"/>
            <a:ext cx="1124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Reviews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7378" y="3754196"/>
            <a:ext cx="1399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Determine</a:t>
            </a:r>
          </a:p>
          <a:p>
            <a:r>
              <a:rPr lang="en-US" dirty="0" smtClean="0"/>
              <a:t>Next</a:t>
            </a:r>
          </a:p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7950467" y="2773900"/>
            <a:ext cx="4158114" cy="19136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417546" y="3330341"/>
            <a:ext cx="5407793" cy="27817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/>
          </a:bodyPr>
          <a:lstStyle/>
          <a:p>
            <a:r>
              <a:rPr lang="en-US" dirty="0"/>
              <a:t>Bab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kedepannya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Bodoni SvtyTwo ITC TT-Book"/>
              </a:rPr>
              <a:t>Monitoring </a:t>
            </a:r>
            <a:br>
              <a:rPr lang="en-US" dirty="0" smtClean="0">
                <a:sym typeface="Bodoni SvtyTwo ITC TT-Book"/>
              </a:rPr>
            </a:br>
            <a:r>
              <a:rPr lang="en-US" dirty="0" smtClean="0">
                <a:sym typeface="Bodoni SvtyTwo ITC TT-Book"/>
              </a:rPr>
              <a:t>	</a:t>
            </a:r>
            <a:r>
              <a:rPr lang="en-US" dirty="0" smtClean="0">
                <a:sym typeface="Bodoni SvtyTwo ITC TT-Book"/>
              </a:rPr>
              <a:t>&amp;</a:t>
            </a:r>
            <a:br>
              <a:rPr lang="en-US" dirty="0" smtClean="0">
                <a:sym typeface="Bodoni SvtyTwo ITC TT-Book"/>
              </a:rPr>
            </a:br>
            <a:r>
              <a:rPr lang="en-US" dirty="0" smtClean="0">
                <a:sym typeface="Bodoni SvtyTwo ITC TT-Book"/>
              </a:rPr>
              <a:t>Maintenance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17108" y="3026419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7026442" y="1204756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528" y="366577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27898" y="197299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Maintenace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67225" y="3888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4" y="3719783"/>
            <a:ext cx="5153729" cy="214200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950467" y="3019448"/>
            <a:ext cx="4158114" cy="139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Saran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diterapkan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r>
              <a:rPr lang="en-US" sz="1400" dirty="0"/>
              <a:t>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diharapkan</a:t>
            </a:r>
            <a:r>
              <a:rPr lang="en-US" sz="1400" dirty="0"/>
              <a:t> </a:t>
            </a:r>
            <a:r>
              <a:rPr lang="en-US" sz="1400" dirty="0" err="1"/>
              <a:t>peneliti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clustering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mendapatkan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yang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paling </a:t>
            </a:r>
            <a:r>
              <a:rPr lang="en-US" sz="1400" dirty="0" err="1"/>
              <a:t>baik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64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for a Memorable 2018 at the Littleover Lodge - Littleover Lo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20" y="190580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1212784" y="2160509"/>
            <a:ext cx="2064982" cy="2064982"/>
          </a:xfrm>
          <a:prstGeom prst="rect">
            <a:avLst/>
          </a:prstGeom>
        </p:spPr>
      </p:pic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4803006" y="2621962"/>
            <a:ext cx="2226953" cy="2226953"/>
          </a:xfrm>
          <a:prstGeom prst="rect">
            <a:avLst/>
          </a:prstGeom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>
          <a:xfrm>
            <a:off x="8633862" y="2958286"/>
            <a:ext cx="2333390" cy="23333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87140" y="5486968"/>
            <a:ext cx="2919413" cy="58353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Krista Lumbantoruan</a:t>
            </a:r>
          </a:p>
          <a:p>
            <a:r>
              <a:rPr lang="en-US" dirty="0" smtClean="0"/>
              <a:t>12S17001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6"/>
          </p:nvPr>
        </p:nvSpPr>
        <p:spPr>
          <a:xfrm>
            <a:off x="4456775" y="5486968"/>
            <a:ext cx="2919413" cy="58353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Aulia</a:t>
            </a:r>
            <a:r>
              <a:rPr lang="en-US" dirty="0" smtClean="0"/>
              <a:t> </a:t>
            </a:r>
            <a:r>
              <a:rPr lang="en-US" dirty="0" err="1" smtClean="0"/>
              <a:t>s.l</a:t>
            </a:r>
            <a:r>
              <a:rPr lang="en-US" dirty="0" smtClean="0"/>
              <a:t> </a:t>
            </a:r>
            <a:r>
              <a:rPr lang="en-US" dirty="0" err="1" smtClean="0"/>
              <a:t>pakpahan</a:t>
            </a:r>
            <a:endParaRPr lang="en-US" dirty="0" smtClean="0"/>
          </a:p>
          <a:p>
            <a:r>
              <a:rPr lang="en-US" dirty="0" smtClean="0"/>
              <a:t>12S17042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Paddy t </a:t>
            </a:r>
            <a:r>
              <a:rPr lang="en-US" dirty="0" err="1" smtClean="0"/>
              <a:t>silitonga</a:t>
            </a:r>
            <a:endParaRPr lang="en-US" dirty="0" smtClean="0"/>
          </a:p>
          <a:p>
            <a:r>
              <a:rPr lang="en-US" dirty="0" smtClean="0"/>
              <a:t>12s17049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62374" y="317632"/>
            <a:ext cx="2204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Overview</a:t>
            </a:r>
            <a:endParaRPr lang="en-US" sz="3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0" y="594631"/>
            <a:ext cx="1568918" cy="1540042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078030" y="1665171"/>
            <a:ext cx="2415941" cy="241594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71523" y="3272590"/>
            <a:ext cx="2492944" cy="262769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23082" y="594631"/>
            <a:ext cx="1568918" cy="15400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28509" y="1665171"/>
            <a:ext cx="2415941" cy="24159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17130" y="3272590"/>
            <a:ext cx="2492944" cy="262769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-24063" y="1005456"/>
            <a:ext cx="16866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Business 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Understanding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49685" y="2461561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Understanding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60832" y="4263272"/>
            <a:ext cx="1514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Preparation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6560" y="44017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52076" y="2600060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61045" y="902986"/>
            <a:ext cx="1481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Monitoring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&amp;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Maintenance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Business Understanding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705275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415363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55931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896499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501" y="3732749"/>
            <a:ext cx="1275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</a:t>
            </a:r>
          </a:p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1557" y="3732748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Situation</a:t>
            </a:r>
          </a:p>
          <a:p>
            <a:r>
              <a:rPr lang="en-US" dirty="0" err="1" smtClean="0"/>
              <a:t>Assesment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801" y="3677198"/>
            <a:ext cx="942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Mining</a:t>
            </a:r>
          </a:p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75995" y="3673143"/>
            <a:ext cx="1109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ab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Data Understanding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705275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415363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55931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896499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501" y="3655749"/>
            <a:ext cx="9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</a:t>
            </a:r>
          </a:p>
          <a:p>
            <a:r>
              <a:rPr lang="en-US" dirty="0" smtClean="0"/>
              <a:t>Initial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4923" y="3811642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5427" y="3790539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Explore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64288" y="3694249"/>
            <a:ext cx="100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</a:t>
            </a:r>
          </a:p>
          <a:p>
            <a:r>
              <a:rPr lang="en-US" dirty="0" smtClean="0"/>
              <a:t>Data </a:t>
            </a:r>
          </a:p>
          <a:p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Data </a:t>
            </a:r>
            <a:br>
              <a:rPr lang="en-US" dirty="0" smtClean="0">
                <a:sym typeface="Bodoni SvtyTwo ITC TT-Book"/>
              </a:rPr>
            </a:br>
            <a:r>
              <a:rPr lang="en-US" dirty="0" smtClean="0">
                <a:sym typeface="Bodoni SvtyTwo ITC TT-Book"/>
              </a:rPr>
              <a:t>preparation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1705275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3415363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55931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6896499" y="3185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60672" y="392903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834" y="3832748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4962" y="3832747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23039" y="3790538"/>
            <a:ext cx="108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8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5" y="2187975"/>
            <a:ext cx="4144096" cy="83723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proses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 smtClean="0"/>
              <a:t>pemodelan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Bodoni SvtyTwo ITC TT-Book"/>
              </a:rPr>
              <a:t>modelling</a:t>
            </a:r>
            <a:endParaRPr lang="en-US" dirty="0">
              <a:sym typeface="Bodoni SvtyTwo ITC TT-Book"/>
            </a:endParaRPr>
          </a:p>
        </p:txBody>
      </p:sp>
      <p:sp>
        <p:nvSpPr>
          <p:cNvPr id="3" name="Minus 2"/>
          <p:cNvSpPr/>
          <p:nvPr/>
        </p:nvSpPr>
        <p:spPr>
          <a:xfrm>
            <a:off x="144379" y="1790891"/>
            <a:ext cx="6227545" cy="230414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600426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4310514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6051082" y="3262962"/>
            <a:ext cx="2300438" cy="1905802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5823" y="3707652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Modelling </a:t>
            </a:r>
          </a:p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8985" y="390974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0113" y="3909747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Asses</a:t>
            </a:r>
          </a:p>
          <a:p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9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01CCBC3-476F-DA4C-A883-93E600ECA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19" y="1514508"/>
            <a:ext cx="4639736" cy="42799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/>
              <a:t>Analisis</a:t>
            </a:r>
            <a:r>
              <a:rPr lang="en-US" dirty="0"/>
              <a:t> RFM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 err="1"/>
              <a:t>Recency</a:t>
            </a:r>
            <a:r>
              <a:rPr lang="en-US" dirty="0"/>
              <a:t>, </a:t>
            </a:r>
            <a:r>
              <a:rPr lang="en-US" i="1" dirty="0"/>
              <a:t>Frequency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Monetary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RFM,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RFM.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RFM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id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RFM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dataset,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RFM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 smtClean="0"/>
              <a:t>quantile.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XYZ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04F3F-D196-428C-AE74-238938F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RFM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4290" y="1739855"/>
            <a:ext cx="5900287" cy="41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Label yang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5 </a:t>
            </a:r>
            <a:r>
              <a:rPr lang="en-US" dirty="0" err="1" smtClean="0"/>
              <a:t>yaitu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 smtClean="0"/>
              <a:t>Superstars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lvl="0"/>
            <a:r>
              <a:rPr lang="en-US" i="1" dirty="0"/>
              <a:t>Golden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Occasional</a:t>
            </a:r>
            <a:r>
              <a:rPr lang="en-US" dirty="0"/>
              <a:t>,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berkunjung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rata-rata yang </a:t>
            </a:r>
            <a:r>
              <a:rPr lang="en-US" dirty="0" err="1"/>
              <a:t>tinggi</a:t>
            </a:r>
            <a:r>
              <a:rPr lang="en-US" dirty="0"/>
              <a:t>. </a:t>
            </a:r>
          </a:p>
          <a:p>
            <a:pPr lvl="0"/>
            <a:r>
              <a:rPr lang="en-US" i="1" dirty="0"/>
              <a:t>Everyday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  <a:p>
            <a:pPr lvl="0"/>
            <a:r>
              <a:rPr lang="en-US" i="1" dirty="0"/>
              <a:t>Dormant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lama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Placeholder 6" descr="A close up of a person in glasses looking at her computer">
            <a:extLst>
              <a:ext uri="{FF2B5EF4-FFF2-40B4-BE49-F238E27FC236}">
                <a16:creationId xmlns:a16="http://schemas.microsoft.com/office/drawing/2014/main" id="{63AE1BE0-28BE-404C-BA2F-6FF3CF46A2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536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Bodoni SvtyTwo ITC TT-Book</vt:lpstr>
      <vt:lpstr>Calibri</vt:lpstr>
      <vt:lpstr>Consolas</vt:lpstr>
      <vt:lpstr>Verdana</vt:lpstr>
      <vt:lpstr>RetrospectVTI</vt:lpstr>
      <vt:lpstr>Customer Clustering for CRM in XYZ Store</vt:lpstr>
      <vt:lpstr>Kelompok 15</vt:lpstr>
      <vt:lpstr>PowerPoint Presentation</vt:lpstr>
      <vt:lpstr>Business Understanding</vt:lpstr>
      <vt:lpstr>Data Understanding</vt:lpstr>
      <vt:lpstr>Data  preparation</vt:lpstr>
      <vt:lpstr>modelling</vt:lpstr>
      <vt:lpstr>RFM Model</vt:lpstr>
      <vt:lpstr>Label yang diterapkan terdiri dari 5 yaitu</vt:lpstr>
      <vt:lpstr>K-Means Model</vt:lpstr>
      <vt:lpstr>K-Means Model</vt:lpstr>
      <vt:lpstr>Evaluation</vt:lpstr>
      <vt:lpstr>Monitoring   &amp; Maintenance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2021-01-04T02:31:53Z</dcterms:created>
  <dcterms:modified xsi:type="dcterms:W3CDTF">2021-01-04T05:13:39Z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