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48" r:id="rId5"/>
    <p:sldId id="357" r:id="rId6"/>
    <p:sldId id="349" r:id="rId7"/>
    <p:sldId id="333" r:id="rId8"/>
    <p:sldId id="350" r:id="rId9"/>
    <p:sldId id="351" r:id="rId10"/>
    <p:sldId id="352" r:id="rId11"/>
    <p:sldId id="263" r:id="rId12"/>
    <p:sldId id="342" r:id="rId13"/>
    <p:sldId id="353" r:id="rId14"/>
    <p:sldId id="354" r:id="rId15"/>
    <p:sldId id="355" r:id="rId16"/>
    <p:sldId id="356" r:id="rId17"/>
    <p:sldId id="359" r:id="rId18"/>
    <p:sldId id="3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500" b="1" i="1" dirty="0"/>
              <a:t>Customer Clustering for CRM in XYZ Store</a:t>
            </a:r>
            <a:endParaRPr lang="en-US" sz="6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/>
              <a:t>Data Mining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19" y="1514508"/>
            <a:ext cx="4639736" cy="42799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i="1" dirty="0"/>
              <a:t>Clustering, </a:t>
            </a:r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tahap</a:t>
            </a:r>
            <a:r>
              <a:rPr lang="en-US" dirty="0"/>
              <a:t> proses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Elbow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K-Means</a:t>
            </a:r>
            <a:r>
              <a:rPr lang="en-US" i="1" dirty="0" smtClean="0"/>
              <a:t>.</a:t>
            </a:r>
          </a:p>
          <a:p>
            <a:pPr lvl="0" algn="just"/>
            <a:r>
              <a:rPr lang="en-US" i="1" dirty="0" smtClean="0"/>
              <a:t>1.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Elbow</a:t>
            </a:r>
          </a:p>
          <a:p>
            <a:pPr algn="just"/>
            <a:r>
              <a:rPr lang="en-US" i="1" dirty="0"/>
              <a:t>Dataset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proses data.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proses data,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/>
              <a:t>cluster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Elbow.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/>
              <a:t>cluster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SSE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).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. Proses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Elbow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/>
              <a:t>cluster </a:t>
            </a:r>
            <a:r>
              <a:rPr lang="en-US" dirty="0" err="1"/>
              <a:t>antara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smtClean="0"/>
              <a:t>10.</a:t>
            </a:r>
          </a:p>
          <a:p>
            <a:pPr algn="just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Model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376737" y="211206"/>
            <a:ext cx="4778943" cy="28592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3166712"/>
            <a:ext cx="3369201" cy="2702382"/>
          </a:xfrm>
        </p:spPr>
        <p:txBody>
          <a:bodyPr/>
          <a:lstStyle/>
          <a:p>
            <a:r>
              <a:rPr lang="en-US" b="1" dirty="0" err="1" smtClean="0"/>
              <a:t>Hasil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333422" y="3787297"/>
            <a:ext cx="5293895" cy="26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1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19" y="1514508"/>
            <a:ext cx="4639736" cy="4279900"/>
          </a:xfrm>
        </p:spPr>
        <p:txBody>
          <a:bodyPr>
            <a:normAutofit/>
          </a:bodyPr>
          <a:lstStyle/>
          <a:p>
            <a:pPr lvl="0" algn="just"/>
            <a:r>
              <a:rPr lang="en-US" dirty="0" smtClean="0"/>
              <a:t>2. </a:t>
            </a:r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K-Means</a:t>
            </a:r>
          </a:p>
          <a:p>
            <a:pPr algn="just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k,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proses </a:t>
            </a:r>
            <a:r>
              <a:rPr lang="en-US" i="1" dirty="0"/>
              <a:t>Clustering. </a:t>
            </a:r>
            <a:r>
              <a:rPr lang="en-US" dirty="0"/>
              <a:t>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K-Means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2. </a:t>
            </a:r>
            <a:r>
              <a:rPr lang="en-US" dirty="0" err="1"/>
              <a:t>Hasil</a:t>
            </a:r>
            <a:r>
              <a:rPr lang="en-US" dirty="0"/>
              <a:t> proses K-Means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K-Means </a:t>
            </a:r>
            <a:r>
              <a:rPr lang="en-US" dirty="0" err="1"/>
              <a:t>tersebut</a:t>
            </a:r>
            <a:r>
              <a:rPr lang="en-US" dirty="0"/>
              <a:t>.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3166712"/>
            <a:ext cx="3369201" cy="211755"/>
          </a:xfrm>
        </p:spPr>
        <p:txBody>
          <a:bodyPr>
            <a:normAutofit fontScale="40000" lnSpcReduction="20000"/>
          </a:bodyPr>
          <a:lstStyle/>
          <a:p>
            <a:endParaRPr lang="en-US" b="1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126480" y="1374352"/>
            <a:ext cx="5876223" cy="241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1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525" y="2187975"/>
            <a:ext cx="4144096" cy="837237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ab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model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i="1" dirty="0"/>
              <a:t>Modelling</a:t>
            </a:r>
            <a:r>
              <a:rPr lang="en-US" dirty="0"/>
              <a:t>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Evaluation</a:t>
            </a:r>
            <a:endParaRPr lang="en-US" dirty="0">
              <a:sym typeface="Bodoni SvtyTwo ITC TT-Book"/>
            </a:endParaRPr>
          </a:p>
        </p:txBody>
      </p:sp>
      <p:sp>
        <p:nvSpPr>
          <p:cNvPr id="3" name="Minus 2"/>
          <p:cNvSpPr/>
          <p:nvPr/>
        </p:nvSpPr>
        <p:spPr>
          <a:xfrm>
            <a:off x="144379" y="1790891"/>
            <a:ext cx="6227545" cy="230414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2600426" y="3262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4310514" y="3262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6051082" y="3262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4346" y="3892697"/>
            <a:ext cx="1388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57875" y="3892696"/>
            <a:ext cx="1124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Reviews</a:t>
            </a:r>
          </a:p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7378" y="3754196"/>
            <a:ext cx="1399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Determine</a:t>
            </a:r>
          </a:p>
          <a:p>
            <a:r>
              <a:rPr lang="en-US" dirty="0" smtClean="0"/>
              <a:t>Next</a:t>
            </a:r>
          </a:p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7732284" y="2737327"/>
            <a:ext cx="4296087" cy="41659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231901" y="2942588"/>
            <a:ext cx="5361264" cy="38780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525" y="2187975"/>
            <a:ext cx="4144096" cy="83723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Bab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menjelaskan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rencana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penyebaran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monitoring,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maintanance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dikerjakan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Bodoni SvtyTwo ITC TT-Book"/>
              </a:rPr>
              <a:t>Deployment</a:t>
            </a:r>
            <a:endParaRPr lang="en-US" dirty="0">
              <a:sym typeface="Bodoni SvtyTwo ITC TT-Book"/>
            </a:endParaRPr>
          </a:p>
        </p:txBody>
      </p:sp>
      <p:sp>
        <p:nvSpPr>
          <p:cNvPr id="3" name="Minus 2"/>
          <p:cNvSpPr/>
          <p:nvPr/>
        </p:nvSpPr>
        <p:spPr>
          <a:xfrm>
            <a:off x="144379" y="1790891"/>
            <a:ext cx="6227545" cy="230414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8303840" y="930183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99185" y="3056903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06260" y="1569543"/>
            <a:ext cx="158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Deployment</a:t>
            </a:r>
          </a:p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972" y="3508349"/>
            <a:ext cx="166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</a:t>
            </a:r>
          </a:p>
          <a:p>
            <a:r>
              <a:rPr lang="en-US" dirty="0" smtClean="0"/>
              <a:t>Monitoring &amp;</a:t>
            </a:r>
          </a:p>
          <a:p>
            <a:r>
              <a:rPr lang="en-US" dirty="0" err="1" smtClean="0"/>
              <a:t>Maintenace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225" y="38886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94283" y="3206286"/>
            <a:ext cx="518478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diberikan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hasil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bahwa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menggunakan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konsep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penambangan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yang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diterapkan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aktivitas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Toko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XYZ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menggunakan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CRM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memberikan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kemampuan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melakukan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pengelompokan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berdasarkan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kapan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terakhir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kali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pelanggan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melakukan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transaksi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sering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atau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melakukan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transaksi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jumlah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transaksi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dilakukan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proyek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peneliti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menggunakan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K-Means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berhasil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mengelompokkan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berdasarkan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kategori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sudah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ditentukan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hasil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akhir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mencapai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0,82 yang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artinya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tersebut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baik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mengikuti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prinsip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Silhouette Coefficient.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mengunakan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metode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Elbow,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peneliti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mendapatkan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hasil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yaitu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</a:t>
            </a:r>
            <a:r>
              <a:rPr lang="en-US" sz="1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masing-masing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adalah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22.456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pelanggan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9.810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pelanggan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Terdapat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kelemahan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yaitu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hasil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kalkulasi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berubah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setiap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dilakukan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di-</a:t>
            </a:r>
            <a:r>
              <a:rPr lang="en-US" sz="1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run.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Sehingga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dibutuhkan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perbaikan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pemeliharaan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agar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mendapatkan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hasil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akurat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2" name="Rectangle 1"/>
          <p:cNvSpPr/>
          <p:nvPr/>
        </p:nvSpPr>
        <p:spPr>
          <a:xfrm>
            <a:off x="7862236" y="2859791"/>
            <a:ext cx="412923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i="1" dirty="0"/>
              <a:t>Deployment</a:t>
            </a:r>
            <a:r>
              <a:rPr lang="en-US" sz="1500" dirty="0"/>
              <a:t> </a:t>
            </a:r>
            <a:r>
              <a:rPr lang="en-US" sz="1500" dirty="0" err="1"/>
              <a:t>merupakan</a:t>
            </a:r>
            <a:r>
              <a:rPr lang="en-US" sz="1500" dirty="0"/>
              <a:t> </a:t>
            </a:r>
            <a:r>
              <a:rPr lang="en-US" sz="1500" dirty="0" err="1"/>
              <a:t>fase</a:t>
            </a:r>
            <a:r>
              <a:rPr lang="en-US" sz="1500" dirty="0"/>
              <a:t> </a:t>
            </a:r>
            <a:r>
              <a:rPr lang="en-US" sz="1500" dirty="0" err="1"/>
              <a:t>penyusunan</a:t>
            </a:r>
            <a:r>
              <a:rPr lang="en-US" sz="1500" dirty="0"/>
              <a:t> </a:t>
            </a:r>
            <a:r>
              <a:rPr lang="en-US" sz="1500" dirty="0" err="1"/>
              <a:t>laporan</a:t>
            </a:r>
            <a:r>
              <a:rPr lang="en-US" sz="1500" dirty="0"/>
              <a:t> </a:t>
            </a:r>
            <a:r>
              <a:rPr lang="en-US" sz="1500" dirty="0" err="1"/>
              <a:t>atau</a:t>
            </a:r>
            <a:r>
              <a:rPr lang="en-US" sz="1500" dirty="0"/>
              <a:t> </a:t>
            </a:r>
            <a:r>
              <a:rPr lang="en-US" sz="1500" dirty="0" err="1"/>
              <a:t>presentasi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pengetahuan</a:t>
            </a:r>
            <a:r>
              <a:rPr lang="en-US" sz="1500" dirty="0"/>
              <a:t> yang </a:t>
            </a:r>
            <a:r>
              <a:rPr lang="en-US" sz="1500" dirty="0" err="1"/>
              <a:t>didapat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evaluasi</a:t>
            </a:r>
            <a:r>
              <a:rPr lang="en-US" sz="1500" dirty="0"/>
              <a:t> </a:t>
            </a:r>
            <a:r>
              <a:rPr lang="en-US" sz="1500" dirty="0" err="1"/>
              <a:t>pada</a:t>
            </a:r>
            <a:r>
              <a:rPr lang="en-US" sz="1500" dirty="0"/>
              <a:t> proses </a:t>
            </a:r>
            <a:r>
              <a:rPr lang="en-US" sz="1500" dirty="0" err="1"/>
              <a:t>penambangan</a:t>
            </a:r>
            <a:r>
              <a:rPr lang="en-US" sz="1500" dirty="0"/>
              <a:t> data. </a:t>
            </a:r>
            <a:r>
              <a:rPr lang="en-US" sz="1500" dirty="0" err="1"/>
              <a:t>Rencana</a:t>
            </a:r>
            <a:r>
              <a:rPr lang="en-US" sz="1500" dirty="0"/>
              <a:t> </a:t>
            </a:r>
            <a:r>
              <a:rPr lang="en-US" sz="1500" dirty="0" err="1"/>
              <a:t>penyebaran</a:t>
            </a:r>
            <a:r>
              <a:rPr lang="en-US" sz="1500" dirty="0"/>
              <a:t>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diidentifikasi</a:t>
            </a:r>
            <a:r>
              <a:rPr lang="en-US" sz="1500" dirty="0"/>
              <a:t> </a:t>
            </a:r>
            <a:r>
              <a:rPr lang="en-US" sz="1500" dirty="0" err="1"/>
              <a:t>sebagai</a:t>
            </a:r>
            <a:r>
              <a:rPr lang="en-US" sz="1500" dirty="0"/>
              <a:t> </a:t>
            </a:r>
            <a:r>
              <a:rPr lang="en-US" sz="1500" dirty="0" err="1"/>
              <a:t>tahap</a:t>
            </a:r>
            <a:r>
              <a:rPr lang="en-US" sz="1500" dirty="0"/>
              <a:t> </a:t>
            </a:r>
            <a:r>
              <a:rPr lang="en-US" sz="1500" dirty="0" err="1"/>
              <a:t>konsolidasi</a:t>
            </a:r>
            <a:r>
              <a:rPr lang="en-US" sz="1500" dirty="0"/>
              <a:t> </a:t>
            </a:r>
            <a:r>
              <a:rPr lang="en-US" sz="1500" dirty="0" err="1"/>
              <a:t>mengenai</a:t>
            </a:r>
            <a:r>
              <a:rPr lang="en-US" sz="1500" dirty="0"/>
              <a:t> </a:t>
            </a:r>
            <a:r>
              <a:rPr lang="en-US" sz="1500" dirty="0" err="1"/>
              <a:t>langkah</a:t>
            </a:r>
            <a:r>
              <a:rPr lang="en-US" sz="1500" dirty="0"/>
              <a:t> </a:t>
            </a:r>
            <a:r>
              <a:rPr lang="en-US" sz="1500" dirty="0" err="1"/>
              <a:t>apa</a:t>
            </a:r>
            <a:r>
              <a:rPr lang="en-US" sz="1500" dirty="0"/>
              <a:t> yang </a:t>
            </a:r>
            <a:r>
              <a:rPr lang="en-US" sz="1500" dirty="0" err="1"/>
              <a:t>diambil</a:t>
            </a:r>
            <a:r>
              <a:rPr lang="en-US" sz="1500" dirty="0"/>
              <a:t> </a:t>
            </a:r>
            <a:r>
              <a:rPr lang="en-US" sz="1500" dirty="0" err="1"/>
              <a:t>setelah</a:t>
            </a:r>
            <a:r>
              <a:rPr lang="en-US" sz="1500" dirty="0"/>
              <a:t> </a:t>
            </a:r>
            <a:r>
              <a:rPr lang="en-US" sz="1500" dirty="0" err="1"/>
              <a:t>pemodelan</a:t>
            </a:r>
            <a:r>
              <a:rPr lang="en-US" sz="1500" dirty="0"/>
              <a:t> </a:t>
            </a:r>
            <a:r>
              <a:rPr lang="en-US" sz="1500" dirty="0" err="1"/>
              <a:t>penambangan</a:t>
            </a:r>
            <a:r>
              <a:rPr lang="en-US" sz="1500" dirty="0"/>
              <a:t> data </a:t>
            </a:r>
            <a:r>
              <a:rPr lang="en-US" sz="1500" dirty="0" err="1"/>
              <a:t>diperoleh</a:t>
            </a:r>
            <a:r>
              <a:rPr lang="en-US" sz="1500" dirty="0"/>
              <a:t>. </a:t>
            </a:r>
            <a:r>
              <a:rPr lang="en-US" sz="1500" dirty="0" err="1"/>
              <a:t>Laporan</a:t>
            </a:r>
            <a:r>
              <a:rPr lang="en-US" sz="1500" dirty="0"/>
              <a:t> </a:t>
            </a:r>
            <a:r>
              <a:rPr lang="en-US" sz="1500" dirty="0" err="1"/>
              <a:t>akhir</a:t>
            </a:r>
            <a:r>
              <a:rPr lang="en-US" sz="1500" dirty="0"/>
              <a:t> </a:t>
            </a:r>
            <a:r>
              <a:rPr lang="en-US" sz="1500" dirty="0" err="1"/>
              <a:t>disusun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menyusun</a:t>
            </a:r>
            <a:r>
              <a:rPr lang="en-US" sz="1500" dirty="0"/>
              <a:t> </a:t>
            </a:r>
            <a:r>
              <a:rPr lang="en-US" sz="1500" dirty="0" err="1"/>
              <a:t>langkah-langkah</a:t>
            </a:r>
            <a:r>
              <a:rPr lang="en-US" sz="1500" dirty="0"/>
              <a:t> </a:t>
            </a:r>
            <a:r>
              <a:rPr lang="en-US" sz="1500" dirty="0" err="1"/>
              <a:t>pengerjaan</a:t>
            </a:r>
            <a:r>
              <a:rPr lang="en-US" sz="1500" dirty="0"/>
              <a:t> </a:t>
            </a:r>
            <a:r>
              <a:rPr lang="en-US" sz="1500" dirty="0" err="1"/>
              <a:t>proyek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metode</a:t>
            </a:r>
            <a:r>
              <a:rPr lang="en-US" sz="1500" dirty="0"/>
              <a:t> CRISP-DM. </a:t>
            </a:r>
            <a:r>
              <a:rPr lang="en-US" sz="1500" dirty="0" err="1"/>
              <a:t>Kemudian</a:t>
            </a:r>
            <a:r>
              <a:rPr lang="en-US" sz="1500" dirty="0"/>
              <a:t> </a:t>
            </a:r>
            <a:r>
              <a:rPr lang="en-US" sz="1500" dirty="0" err="1"/>
              <a:t>hasil</a:t>
            </a:r>
            <a:r>
              <a:rPr lang="en-US" sz="1500" dirty="0"/>
              <a:t> yang </a:t>
            </a:r>
            <a:r>
              <a:rPr lang="en-US" sz="1500" dirty="0" err="1"/>
              <a:t>diperoleh</a:t>
            </a:r>
            <a:r>
              <a:rPr lang="en-US" sz="1500" dirty="0"/>
              <a:t> </a:t>
            </a:r>
            <a:r>
              <a:rPr lang="en-US" sz="1500" dirty="0" err="1"/>
              <a:t>mengenai</a:t>
            </a:r>
            <a:r>
              <a:rPr lang="en-US" sz="1500" dirty="0"/>
              <a:t> </a:t>
            </a:r>
            <a:r>
              <a:rPr lang="en-US" sz="1500" dirty="0" err="1"/>
              <a:t>pengetahuan</a:t>
            </a:r>
            <a:r>
              <a:rPr lang="en-US" sz="1500" dirty="0"/>
              <a:t> yang </a:t>
            </a:r>
            <a:r>
              <a:rPr lang="en-US" sz="1500" dirty="0" err="1"/>
              <a:t>didapat</a:t>
            </a:r>
            <a:r>
              <a:rPr lang="en-US" sz="1500" dirty="0"/>
              <a:t> </a:t>
            </a:r>
            <a:r>
              <a:rPr lang="en-US" sz="1500" dirty="0" err="1"/>
              <a:t>atau</a:t>
            </a:r>
            <a:r>
              <a:rPr lang="en-US" sz="1500" dirty="0"/>
              <a:t> </a:t>
            </a:r>
            <a:r>
              <a:rPr lang="en-US" sz="1500" dirty="0" err="1"/>
              <a:t>pengenalan</a:t>
            </a:r>
            <a:r>
              <a:rPr lang="en-US" sz="1500" dirty="0"/>
              <a:t> </a:t>
            </a:r>
            <a:r>
              <a:rPr lang="en-US" sz="1500" dirty="0" err="1"/>
              <a:t>pola</a:t>
            </a:r>
            <a:r>
              <a:rPr lang="en-US" sz="1500" dirty="0"/>
              <a:t> </a:t>
            </a:r>
            <a:r>
              <a:rPr lang="en-US" sz="1500" dirty="0" err="1"/>
              <a:t>pada</a:t>
            </a:r>
            <a:r>
              <a:rPr lang="en-US" sz="1500" dirty="0"/>
              <a:t> data </a:t>
            </a:r>
            <a:r>
              <a:rPr lang="en-US" sz="1500" dirty="0" err="1"/>
              <a:t>dalam</a:t>
            </a:r>
            <a:r>
              <a:rPr lang="en-US" sz="1500" dirty="0"/>
              <a:t> proses </a:t>
            </a:r>
            <a:r>
              <a:rPr lang="en-US" sz="1500" dirty="0" err="1"/>
              <a:t>penambangan</a:t>
            </a:r>
            <a:r>
              <a:rPr lang="en-US" sz="1500" dirty="0"/>
              <a:t> data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dipresentasikan</a:t>
            </a:r>
            <a:r>
              <a:rPr lang="en-US" sz="1500" dirty="0"/>
              <a:t> </a:t>
            </a:r>
            <a:r>
              <a:rPr lang="en-US" sz="1500" dirty="0" err="1"/>
              <a:t>dalam</a:t>
            </a:r>
            <a:r>
              <a:rPr lang="en-US" sz="1500" dirty="0"/>
              <a:t> </a:t>
            </a:r>
            <a:r>
              <a:rPr lang="en-US" sz="1500" dirty="0" err="1"/>
              <a:t>bentuk</a:t>
            </a:r>
            <a:r>
              <a:rPr lang="en-US" sz="1500" dirty="0"/>
              <a:t> </a:t>
            </a:r>
            <a:r>
              <a:rPr lang="en-US" sz="1500" dirty="0" err="1"/>
              <a:t>visualisasi</a:t>
            </a:r>
            <a:r>
              <a:rPr lang="en-US" sz="1500" dirty="0"/>
              <a:t> </a:t>
            </a:r>
            <a:r>
              <a:rPr lang="en-US" sz="1500" dirty="0" err="1"/>
              <a:t>gambar</a:t>
            </a:r>
            <a:r>
              <a:rPr lang="en-US" sz="1500" dirty="0"/>
              <a:t> </a:t>
            </a:r>
            <a:r>
              <a:rPr lang="en-US" sz="1500" dirty="0" err="1"/>
              <a:t>atau</a:t>
            </a:r>
            <a:r>
              <a:rPr lang="en-US" sz="1500" dirty="0"/>
              <a:t> </a:t>
            </a:r>
            <a:r>
              <a:rPr lang="en-US" sz="1500" dirty="0" err="1"/>
              <a:t>deskripsi</a:t>
            </a:r>
            <a:r>
              <a:rPr lang="en-US" sz="1500" dirty="0"/>
              <a:t> yang </a:t>
            </a:r>
            <a:r>
              <a:rPr lang="en-US" sz="1500" dirty="0" err="1"/>
              <a:t>mudah</a:t>
            </a:r>
            <a:r>
              <a:rPr lang="en-US" sz="1500" dirty="0"/>
              <a:t> </a:t>
            </a:r>
            <a:r>
              <a:rPr lang="en-US" sz="1500" dirty="0" err="1"/>
              <a:t>dipahami</a:t>
            </a:r>
            <a:r>
              <a:rPr lang="en-US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64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7950467" y="2867999"/>
            <a:ext cx="4061861" cy="27798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395490" y="3093026"/>
            <a:ext cx="5407793" cy="35276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525" y="2187975"/>
            <a:ext cx="4144096" cy="837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ab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menjelaskan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diperoleh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saran yang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pengerjaan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&amp; </a:t>
            </a:r>
            <a:br>
              <a:rPr lang="en-US" dirty="0" smtClean="0"/>
            </a:br>
            <a:r>
              <a:rPr lang="en-US" dirty="0" smtClean="0"/>
              <a:t>	Saran</a:t>
            </a:r>
            <a:endParaRPr lang="en-US" dirty="0">
              <a:sym typeface="Bodoni SvtyTwo ITC TT-Book"/>
            </a:endParaRPr>
          </a:p>
        </p:txBody>
      </p:sp>
      <p:sp>
        <p:nvSpPr>
          <p:cNvPr id="3" name="Minus 2"/>
          <p:cNvSpPr/>
          <p:nvPr/>
        </p:nvSpPr>
        <p:spPr>
          <a:xfrm>
            <a:off x="144379" y="1790891"/>
            <a:ext cx="6227545" cy="230414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117108" y="3026419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7026442" y="1204756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6477" y="3703940"/>
            <a:ext cx="152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28444" y="1896510"/>
            <a:ext cx="857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225" y="38886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40842" y="2990573"/>
            <a:ext cx="41581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Saran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clustering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paling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2603033" y="3083969"/>
            <a:ext cx="530472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analisis</a:t>
            </a:r>
            <a:r>
              <a:rPr lang="en-US" sz="1200" dirty="0"/>
              <a:t> RFM </a:t>
            </a:r>
            <a:r>
              <a:rPr lang="en-US" sz="1200" dirty="0" err="1"/>
              <a:t>dengan</a:t>
            </a:r>
            <a:r>
              <a:rPr lang="en-US" sz="1200" dirty="0"/>
              <a:t> 5 </a:t>
            </a:r>
            <a:r>
              <a:rPr lang="en-US" sz="1200" i="1" dirty="0"/>
              <a:t>cluster</a:t>
            </a:r>
            <a:r>
              <a:rPr lang="en-US" sz="1200" dirty="0"/>
              <a:t>,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pelanggan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label </a:t>
            </a:r>
            <a:r>
              <a:rPr lang="en-US" sz="1200" i="1" dirty="0"/>
              <a:t>Superstars</a:t>
            </a:r>
            <a:r>
              <a:rPr lang="en-US" sz="1200" dirty="0"/>
              <a:t> = 4.806 </a:t>
            </a:r>
            <a:r>
              <a:rPr lang="en-US" sz="1200" dirty="0" err="1"/>
              <a:t>pelanggan</a:t>
            </a:r>
            <a:r>
              <a:rPr lang="en-US" sz="1200" dirty="0"/>
              <a:t>, </a:t>
            </a:r>
            <a:r>
              <a:rPr lang="en-US" sz="1200" i="1" dirty="0"/>
              <a:t>Golden</a:t>
            </a:r>
            <a:r>
              <a:rPr lang="en-US" sz="1200" dirty="0"/>
              <a:t> = 5.345 </a:t>
            </a:r>
            <a:r>
              <a:rPr lang="en-US" sz="1200" dirty="0" err="1"/>
              <a:t>pelanggan</a:t>
            </a:r>
            <a:r>
              <a:rPr lang="en-US" sz="1200" dirty="0"/>
              <a:t>, </a:t>
            </a:r>
            <a:r>
              <a:rPr lang="en-US" sz="1200" i="1" dirty="0"/>
              <a:t>Occasional</a:t>
            </a:r>
            <a:r>
              <a:rPr lang="en-US" sz="1200" dirty="0"/>
              <a:t> = 5.004 </a:t>
            </a:r>
            <a:r>
              <a:rPr lang="en-US" sz="1200" dirty="0" err="1"/>
              <a:t>pelanggan</a:t>
            </a:r>
            <a:r>
              <a:rPr lang="en-US" sz="1200" dirty="0"/>
              <a:t>, </a:t>
            </a:r>
            <a:r>
              <a:rPr lang="en-US" sz="1200" i="1" dirty="0"/>
              <a:t>Everyday</a:t>
            </a:r>
            <a:r>
              <a:rPr lang="en-US" sz="1200" dirty="0"/>
              <a:t> = 9.068 </a:t>
            </a:r>
            <a:r>
              <a:rPr lang="en-US" sz="1200" dirty="0" err="1"/>
              <a:t>pelanggan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i="1" dirty="0"/>
              <a:t>Dormant</a:t>
            </a:r>
            <a:r>
              <a:rPr lang="en-US" sz="1200" dirty="0"/>
              <a:t> = 8.043 </a:t>
            </a:r>
            <a:r>
              <a:rPr lang="en-US" sz="1200" dirty="0" err="1"/>
              <a:t>pelanggan</a:t>
            </a:r>
            <a:r>
              <a:rPr lang="en-US" sz="120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Evaluasi</a:t>
            </a:r>
            <a:r>
              <a:rPr lang="en-US" sz="1200" dirty="0"/>
              <a:t> model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i="1" dirty="0"/>
              <a:t>Silhouette Coefficient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i="1" dirty="0"/>
              <a:t>cluster </a:t>
            </a:r>
            <a:r>
              <a:rPr lang="en-US" sz="1200" dirty="0" err="1"/>
              <a:t>sebangank</a:t>
            </a:r>
            <a:r>
              <a:rPr lang="en-US" sz="1200" dirty="0"/>
              <a:t> 5 </a:t>
            </a:r>
            <a:r>
              <a:rPr lang="en-US" sz="1200" dirty="0" err="1"/>
              <a:t>adalah</a:t>
            </a:r>
            <a:r>
              <a:rPr lang="en-US" sz="1200" dirty="0"/>
              <a:t> 0,46.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solusi</a:t>
            </a:r>
            <a:r>
              <a:rPr lang="en-US" sz="1200" dirty="0"/>
              <a:t> </a:t>
            </a:r>
            <a:r>
              <a:rPr lang="en-US" sz="1200" dirty="0" err="1"/>
              <a:t>pengelompokan</a:t>
            </a:r>
            <a:r>
              <a:rPr lang="en-US" sz="1200" dirty="0"/>
              <a:t> </a:t>
            </a:r>
            <a:r>
              <a:rPr lang="en-US" sz="1200" dirty="0" err="1"/>
              <a:t>pelanggan</a:t>
            </a:r>
            <a:r>
              <a:rPr lang="en-US" sz="1200" dirty="0"/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penerapan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Elbow,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i="1" dirty="0"/>
              <a:t>k </a:t>
            </a:r>
            <a:r>
              <a:rPr lang="en-US" sz="1200" dirty="0"/>
              <a:t>yang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sebanyak</a:t>
            </a:r>
            <a:r>
              <a:rPr lang="en-US" sz="1200" dirty="0"/>
              <a:t> 2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evaluasi</a:t>
            </a:r>
            <a:r>
              <a:rPr lang="en-US" sz="1200" dirty="0"/>
              <a:t> model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i="1" dirty="0"/>
              <a:t>cluster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0,82. </a:t>
            </a:r>
            <a:r>
              <a:rPr lang="en-US" sz="1200" dirty="0" err="1"/>
              <a:t>Evaluasi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i="1" dirty="0"/>
              <a:t>Silhouette</a:t>
            </a:r>
            <a:r>
              <a:rPr lang="en-US" sz="1200" dirty="0"/>
              <a:t> </a:t>
            </a:r>
            <a:r>
              <a:rPr lang="en-US" sz="1200" i="1" dirty="0"/>
              <a:t>Coefficient</a:t>
            </a:r>
            <a:r>
              <a:rPr lang="en-US" sz="1200" dirty="0"/>
              <a:t>.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perhitungan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2 </a:t>
            </a:r>
            <a:r>
              <a:rPr lang="en-US" sz="1200" i="1" dirty="0"/>
              <a:t>cluster, cluster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sebanyak</a:t>
            </a:r>
            <a:r>
              <a:rPr lang="en-US" sz="1200" dirty="0"/>
              <a:t> 22.456 </a:t>
            </a:r>
            <a:r>
              <a:rPr lang="en-US" sz="1200" dirty="0" err="1"/>
              <a:t>pelanggan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i="1" dirty="0"/>
              <a:t>cluster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sebanyak</a:t>
            </a:r>
            <a:r>
              <a:rPr lang="en-US" sz="1200" dirty="0"/>
              <a:t> 9.810 </a:t>
            </a:r>
            <a:r>
              <a:rPr lang="en-US" sz="1200" dirty="0" err="1"/>
              <a:t>pelanggan</a:t>
            </a:r>
            <a:r>
              <a:rPr lang="en-US" sz="120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Pengelompokan</a:t>
            </a:r>
            <a:r>
              <a:rPr lang="en-US" sz="1200" dirty="0"/>
              <a:t> </a:t>
            </a:r>
            <a:r>
              <a:rPr lang="en-US" sz="1200" dirty="0" err="1"/>
              <a:t>pelanggan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analisis</a:t>
            </a:r>
            <a:r>
              <a:rPr lang="en-US" sz="1200" dirty="0"/>
              <a:t> RFM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ditinjau</a:t>
            </a:r>
            <a:r>
              <a:rPr lang="en-US" sz="1200" dirty="0"/>
              <a:t> </a:t>
            </a:r>
            <a:r>
              <a:rPr lang="en-US" sz="1200" dirty="0" err="1"/>
              <a:t>kembali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strategi</a:t>
            </a:r>
            <a:r>
              <a:rPr lang="en-US" sz="1200" dirty="0"/>
              <a:t> </a:t>
            </a:r>
            <a:r>
              <a:rPr lang="en-US" sz="1200" dirty="0" err="1"/>
              <a:t>pemasaran</a:t>
            </a:r>
            <a:r>
              <a:rPr lang="en-US" sz="1200" dirty="0"/>
              <a:t>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perilaku</a:t>
            </a:r>
            <a:r>
              <a:rPr lang="en-US" sz="1200" dirty="0"/>
              <a:t> </a:t>
            </a:r>
            <a:r>
              <a:rPr lang="en-US" sz="1200" dirty="0" err="1"/>
              <a:t>pelanggan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transaksi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Toko</a:t>
            </a:r>
            <a:r>
              <a:rPr lang="en-US" sz="1200" dirty="0"/>
              <a:t> XYZ.</a:t>
            </a:r>
          </a:p>
        </p:txBody>
      </p:sp>
    </p:spTree>
    <p:extLst>
      <p:ext uri="{BB962C8B-B14F-4D97-AF65-F5344CB8AC3E}">
        <p14:creationId xmlns:p14="http://schemas.microsoft.com/office/powerpoint/2010/main" val="24488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for a Memorable 2018 at the Littleover Lodge - Littleover Lo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20" y="1905802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6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1212784" y="2160509"/>
            <a:ext cx="2064982" cy="2064982"/>
          </a:xfrm>
          <a:prstGeom prst="rect">
            <a:avLst/>
          </a:prstGeom>
        </p:spPr>
      </p:pic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>
          <a:xfrm>
            <a:off x="4803006" y="2621962"/>
            <a:ext cx="2226953" cy="2226953"/>
          </a:xfrm>
          <a:prstGeom prst="rect">
            <a:avLst/>
          </a:prstGeom>
        </p:spPr>
      </p:pic>
      <p:pic>
        <p:nvPicPr>
          <p:cNvPr id="12" name="Picture Placeholder 11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>
          <a:xfrm>
            <a:off x="8633862" y="2958286"/>
            <a:ext cx="2333390" cy="233339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87140" y="5486968"/>
            <a:ext cx="2919413" cy="58353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Krista Lumbantoruan</a:t>
            </a:r>
          </a:p>
          <a:p>
            <a:r>
              <a:rPr lang="en-US" dirty="0" smtClean="0"/>
              <a:t>12S17001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>
          <a:xfrm>
            <a:off x="4456775" y="5486968"/>
            <a:ext cx="2919413" cy="583534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Aulia</a:t>
            </a:r>
            <a:r>
              <a:rPr lang="en-US" dirty="0" smtClean="0"/>
              <a:t> </a:t>
            </a:r>
            <a:r>
              <a:rPr lang="en-US" dirty="0" err="1" smtClean="0"/>
              <a:t>s.l</a:t>
            </a:r>
            <a:r>
              <a:rPr lang="en-US" dirty="0" smtClean="0"/>
              <a:t> </a:t>
            </a:r>
            <a:r>
              <a:rPr lang="en-US" dirty="0" err="1" smtClean="0"/>
              <a:t>pakpahan</a:t>
            </a:r>
            <a:endParaRPr lang="en-US" dirty="0" smtClean="0"/>
          </a:p>
          <a:p>
            <a:r>
              <a:rPr lang="en-US" dirty="0" smtClean="0"/>
              <a:t>12S17042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Paddy t </a:t>
            </a:r>
            <a:r>
              <a:rPr lang="en-US" dirty="0" err="1" smtClean="0"/>
              <a:t>silitonga</a:t>
            </a:r>
            <a:endParaRPr lang="en-US" dirty="0" smtClean="0"/>
          </a:p>
          <a:p>
            <a:r>
              <a:rPr lang="en-US" dirty="0" smtClean="0"/>
              <a:t>12s17049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7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62374" y="317632"/>
            <a:ext cx="2204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Overview</a:t>
            </a:r>
            <a:endParaRPr lang="en-US" sz="3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0" y="594631"/>
            <a:ext cx="1568918" cy="154004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1078030" y="1665171"/>
            <a:ext cx="2415941" cy="24159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71523" y="3272590"/>
            <a:ext cx="2492944" cy="262769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623082" y="594631"/>
            <a:ext cx="1568918" cy="154004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728509" y="1665171"/>
            <a:ext cx="2415941" cy="241594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17130" y="3272590"/>
            <a:ext cx="2492944" cy="262769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-24063" y="1005456"/>
            <a:ext cx="16866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Business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Understanding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9685" y="2461561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Understanding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60832" y="4263272"/>
            <a:ext cx="1514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Preparation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66560" y="440177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52076" y="2600060"/>
            <a:ext cx="138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Evaluation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63273" y="1093924"/>
            <a:ext cx="1427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Deployment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525" y="2187975"/>
            <a:ext cx="4144096" cy="837237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ab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Business Understanding</a:t>
            </a:r>
            <a:endParaRPr lang="en-US" dirty="0">
              <a:sym typeface="Bodoni SvtyTwo ITC TT-Book"/>
            </a:endParaRPr>
          </a:p>
        </p:txBody>
      </p:sp>
      <p:sp>
        <p:nvSpPr>
          <p:cNvPr id="3" name="Minus 2"/>
          <p:cNvSpPr/>
          <p:nvPr/>
        </p:nvSpPr>
        <p:spPr>
          <a:xfrm>
            <a:off x="144379" y="1790891"/>
            <a:ext cx="6227545" cy="230414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1705275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3415363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5155931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6896499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9501" y="3732749"/>
            <a:ext cx="1275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</a:t>
            </a:r>
          </a:p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1557" y="3732748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Situation</a:t>
            </a:r>
          </a:p>
          <a:p>
            <a:r>
              <a:rPr lang="en-US" dirty="0" err="1" smtClean="0"/>
              <a:t>Assesment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801" y="3677198"/>
            <a:ext cx="942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Mining</a:t>
            </a:r>
          </a:p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75995" y="3673143"/>
            <a:ext cx="1109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</a:t>
            </a:r>
          </a:p>
          <a:p>
            <a:r>
              <a:rPr lang="en-US" dirty="0" smtClean="0"/>
              <a:t>Project</a:t>
            </a:r>
          </a:p>
          <a:p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525" y="2187975"/>
            <a:ext cx="4144096" cy="8372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ab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Data Understanding</a:t>
            </a:r>
            <a:endParaRPr lang="en-US" dirty="0">
              <a:sym typeface="Bodoni SvtyTwo ITC TT-Book"/>
            </a:endParaRPr>
          </a:p>
        </p:txBody>
      </p:sp>
      <p:sp>
        <p:nvSpPr>
          <p:cNvPr id="3" name="Minus 2"/>
          <p:cNvSpPr/>
          <p:nvPr/>
        </p:nvSpPr>
        <p:spPr>
          <a:xfrm>
            <a:off x="144379" y="1790891"/>
            <a:ext cx="6227545" cy="230414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1705275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3415363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5155931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6896499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9501" y="3655749"/>
            <a:ext cx="9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</a:t>
            </a:r>
          </a:p>
          <a:p>
            <a:r>
              <a:rPr lang="en-US" dirty="0" smtClean="0"/>
              <a:t>Initial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4923" y="3811642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5427" y="3790539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Explore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64288" y="3694249"/>
            <a:ext cx="100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</a:t>
            </a:r>
          </a:p>
          <a:p>
            <a:r>
              <a:rPr lang="en-US" dirty="0" smtClean="0"/>
              <a:t>Data </a:t>
            </a:r>
          </a:p>
          <a:p>
            <a:r>
              <a:rPr lang="en-US" dirty="0" smtClean="0"/>
              <a:t>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0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525" y="2187975"/>
            <a:ext cx="4144096" cy="837237"/>
          </a:xfrm>
        </p:spPr>
        <p:txBody>
          <a:bodyPr>
            <a:normAutofit fontScale="92500"/>
          </a:bodyPr>
          <a:lstStyle/>
          <a:p>
            <a:r>
              <a:rPr lang="en-US" dirty="0"/>
              <a:t>B</a:t>
            </a:r>
            <a:r>
              <a:rPr lang="en-US" dirty="0" smtClean="0"/>
              <a:t>ab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proses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Data </a:t>
            </a:r>
            <a:br>
              <a:rPr lang="en-US" dirty="0" smtClean="0">
                <a:sym typeface="Bodoni SvtyTwo ITC TT-Book"/>
              </a:rPr>
            </a:br>
            <a:r>
              <a:rPr lang="en-US" dirty="0" smtClean="0">
                <a:sym typeface="Bodoni SvtyTwo ITC TT-Book"/>
              </a:rPr>
              <a:t>preparation</a:t>
            </a:r>
            <a:endParaRPr lang="en-US" dirty="0">
              <a:sym typeface="Bodoni SvtyTwo ITC TT-Book"/>
            </a:endParaRPr>
          </a:p>
        </p:txBody>
      </p:sp>
      <p:sp>
        <p:nvSpPr>
          <p:cNvPr id="3" name="Minus 2"/>
          <p:cNvSpPr/>
          <p:nvPr/>
        </p:nvSpPr>
        <p:spPr>
          <a:xfrm>
            <a:off x="144379" y="1790891"/>
            <a:ext cx="6227545" cy="230414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1705275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3415363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5155931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6896499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60672" y="392903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13834" y="3832748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4962" y="3832747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23039" y="3790538"/>
            <a:ext cx="108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Format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8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525" y="2187975"/>
            <a:ext cx="4144096" cy="837237"/>
          </a:xfrm>
        </p:spPr>
        <p:txBody>
          <a:bodyPr>
            <a:normAutofit fontScale="92500"/>
          </a:bodyPr>
          <a:lstStyle/>
          <a:p>
            <a:r>
              <a:rPr lang="en-US" dirty="0"/>
              <a:t>B</a:t>
            </a:r>
            <a:r>
              <a:rPr lang="en-US" dirty="0" smtClean="0"/>
              <a:t>ab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proses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modelling</a:t>
            </a:r>
            <a:endParaRPr lang="en-US" dirty="0">
              <a:sym typeface="Bodoni SvtyTwo ITC TT-Book"/>
            </a:endParaRPr>
          </a:p>
        </p:txBody>
      </p:sp>
      <p:sp>
        <p:nvSpPr>
          <p:cNvPr id="3" name="Minus 2"/>
          <p:cNvSpPr/>
          <p:nvPr/>
        </p:nvSpPr>
        <p:spPr>
          <a:xfrm>
            <a:off x="144379" y="1790891"/>
            <a:ext cx="6227545" cy="230414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2600426" y="3262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4310514" y="3262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6051082" y="3262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55823" y="3707652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Modelling </a:t>
            </a:r>
          </a:p>
          <a:p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8985" y="3909748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</a:t>
            </a:r>
          </a:p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0113" y="3909747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Asses</a:t>
            </a:r>
          </a:p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9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19" y="1514508"/>
            <a:ext cx="4639736" cy="42799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/>
              <a:t>Analisis</a:t>
            </a:r>
            <a:r>
              <a:rPr lang="en-US" dirty="0"/>
              <a:t> RFM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 err="1"/>
              <a:t>Recency</a:t>
            </a:r>
            <a:r>
              <a:rPr lang="en-US" dirty="0"/>
              <a:t>, </a:t>
            </a:r>
            <a:r>
              <a:rPr lang="en-US" i="1" dirty="0"/>
              <a:t>Frequency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Monetary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RFM,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smtClean="0"/>
              <a:t>RFM.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RFM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id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RFM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dataset,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RFM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 smtClean="0"/>
              <a:t>quantile.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label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XYZ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RFM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4290" y="1739855"/>
            <a:ext cx="5900287" cy="41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Label yang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5 </a:t>
            </a:r>
            <a:r>
              <a:rPr lang="en-US" dirty="0" err="1" smtClean="0"/>
              <a:t>yaitu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 smtClean="0"/>
              <a:t>Superstars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 </a:t>
            </a:r>
          </a:p>
          <a:p>
            <a:pPr lvl="0"/>
            <a:r>
              <a:rPr lang="en-US" i="1" dirty="0"/>
              <a:t>Golden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pPr lvl="0"/>
            <a:r>
              <a:rPr lang="en-US" i="1" dirty="0"/>
              <a:t>Occasional</a:t>
            </a:r>
            <a:r>
              <a:rPr lang="en-US" dirty="0"/>
              <a:t>,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berkunjung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rata-rata yang </a:t>
            </a:r>
            <a:r>
              <a:rPr lang="en-US" dirty="0" err="1"/>
              <a:t>tinggi</a:t>
            </a:r>
            <a:r>
              <a:rPr lang="en-US" dirty="0"/>
              <a:t>. </a:t>
            </a:r>
          </a:p>
          <a:p>
            <a:pPr lvl="0"/>
            <a:r>
              <a:rPr lang="en-US" i="1" dirty="0"/>
              <a:t>Everyday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  <a:p>
            <a:pPr lvl="0"/>
            <a:r>
              <a:rPr lang="en-US" i="1" dirty="0"/>
              <a:t>Dormant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lama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Placeholder 6" descr="A close up of a person in glasses looking at her computer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901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Bodoni SvtyTwo ITC TT-Book</vt:lpstr>
      <vt:lpstr>Calibri</vt:lpstr>
      <vt:lpstr>Consolas</vt:lpstr>
      <vt:lpstr>Verdana</vt:lpstr>
      <vt:lpstr>RetrospectVTI</vt:lpstr>
      <vt:lpstr>Customer Clustering for CRM in XYZ Store</vt:lpstr>
      <vt:lpstr>Kelompok 15</vt:lpstr>
      <vt:lpstr>PowerPoint Presentation</vt:lpstr>
      <vt:lpstr>Business Understanding</vt:lpstr>
      <vt:lpstr>Data Understanding</vt:lpstr>
      <vt:lpstr>Data  preparation</vt:lpstr>
      <vt:lpstr>modelling</vt:lpstr>
      <vt:lpstr>RFM Model</vt:lpstr>
      <vt:lpstr>Label yang diterapkan terdiri dari 5 yaitu</vt:lpstr>
      <vt:lpstr>K-Means Model</vt:lpstr>
      <vt:lpstr>K-Means Model</vt:lpstr>
      <vt:lpstr>Evaluation</vt:lpstr>
      <vt:lpstr>Deployment</vt:lpstr>
      <vt:lpstr>Kesimpulan   &amp;   Saran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2021-01-04T02:31:53Z</dcterms:created>
  <dcterms:modified xsi:type="dcterms:W3CDTF">2021-01-04T09:15:07Z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