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0" r:id="rId2"/>
    <p:sldId id="256" r:id="rId3"/>
    <p:sldId id="261" r:id="rId4"/>
    <p:sldId id="262" r:id="rId5"/>
    <p:sldId id="263" r:id="rId6"/>
    <p:sldId id="264" r:id="rId7"/>
    <p:sldId id="268" r:id="rId8"/>
    <p:sldId id="257" r:id="rId9"/>
    <p:sldId id="270" r:id="rId10"/>
    <p:sldId id="273" r:id="rId11"/>
    <p:sldId id="277" r:id="rId12"/>
    <p:sldId id="278" r:id="rId13"/>
    <p:sldId id="279" r:id="rId14"/>
    <p:sldId id="280" r:id="rId15"/>
    <p:sldId id="282" r:id="rId16"/>
    <p:sldId id="284" r:id="rId17"/>
    <p:sldId id="285" r:id="rId18"/>
    <p:sldId id="286" r:id="rId19"/>
    <p:sldId id="274" r:id="rId20"/>
    <p:sldId id="287" r:id="rId21"/>
    <p:sldId id="288" r:id="rId22"/>
    <p:sldId id="290" r:id="rId23"/>
    <p:sldId id="275" r:id="rId24"/>
    <p:sldId id="289" r:id="rId25"/>
    <p:sldId id="291" r:id="rId26"/>
    <p:sldId id="292" r:id="rId27"/>
    <p:sldId id="293" r:id="rId28"/>
    <p:sldId id="276" r:id="rId29"/>
    <p:sldId id="294" r:id="rId30"/>
    <p:sldId id="296" r:id="rId31"/>
    <p:sldId id="297" r:id="rId32"/>
    <p:sldId id="301" r:id="rId33"/>
    <p:sldId id="302" r:id="rId34"/>
    <p:sldId id="299" r:id="rId35"/>
    <p:sldId id="303" r:id="rId36"/>
    <p:sldId id="304" r:id="rId37"/>
    <p:sldId id="300" r:id="rId38"/>
    <p:sldId id="305" r:id="rId39"/>
    <p:sldId id="306" r:id="rId40"/>
    <p:sldId id="298" r:id="rId41"/>
    <p:sldId id="307" r:id="rId42"/>
    <p:sldId id="271" r:id="rId43"/>
    <p:sldId id="272" r:id="rId44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967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03030"/>
    <a:srgbClr val="0A5BC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4" autoAdjust="0"/>
    <p:restoredTop sz="82079" autoAdjust="0"/>
  </p:normalViewPr>
  <p:slideViewPr>
    <p:cSldViewPr snapToGrid="0" snapToObjects="1" showGuides="1">
      <p:cViewPr>
        <p:scale>
          <a:sx n="50" d="100"/>
          <a:sy n="50" d="100"/>
        </p:scale>
        <p:origin x="-1128" y="-174"/>
      </p:cViewPr>
      <p:guideLst>
        <p:guide orient="horz" pos="4967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DFCB0-6D4E-1641-807B-75F727E1927A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2B435-9AD9-5E4D-BD8D-B7C8C1472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5385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E2889-AF96-8A4F-A769-E7B96BC0C426}" type="datetime1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4FB36-96AF-E046-8C93-B268D884A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6175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</a:t>
            </a:r>
            <a:r>
              <a:rPr lang="en-US" baseline="0" dirty="0" smtClean="0"/>
              <a:t> experience, start, focus areas </a:t>
            </a:r>
          </a:p>
          <a:p>
            <a:r>
              <a:rPr lang="en-US" baseline="0" dirty="0" smtClean="0"/>
              <a:t>ICC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</a:t>
            </a:r>
            <a:r>
              <a:rPr lang="en-US" baseline="0" dirty="0" smtClean="0"/>
              <a:t> a video clip</a:t>
            </a:r>
          </a:p>
          <a:p>
            <a:r>
              <a:rPr lang="en-US" baseline="0" dirty="0" smtClean="0"/>
              <a:t>Preferably something hilarious. </a:t>
            </a:r>
          </a:p>
          <a:p>
            <a:r>
              <a:rPr lang="en-US" baseline="0" dirty="0" smtClean="0"/>
              <a:t>Such as </a:t>
            </a:r>
          </a:p>
          <a:p>
            <a:r>
              <a:rPr lang="en-US" baseline="0" dirty="0" smtClean="0"/>
              <a:t>http://www.nbc.com/saturday-night-live/video/motivational-speaker/n10432?snl=1</a:t>
            </a:r>
          </a:p>
          <a:p>
            <a:r>
              <a:rPr lang="en-US" baseline="0" dirty="0" err="1" smtClean="0"/>
              <a:t>Goto</a:t>
            </a:r>
            <a:r>
              <a:rPr lang="en-US" baseline="0" dirty="0" smtClean="0"/>
              <a:t> 1:48 to start</a:t>
            </a:r>
          </a:p>
          <a:p>
            <a:r>
              <a:rPr lang="en-US" baseline="0" dirty="0" smtClean="0"/>
              <a:t>4:20 is particularly hilarious as well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Pause it – why do we still see the picture but can’t hear the sound 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tuning fork and explain</a:t>
            </a: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Voltage corresponds</a:t>
            </a:r>
            <a:r>
              <a:rPr lang="en-US" baseline="0" dirty="0" smtClean="0"/>
              <a:t> to speaker movement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PVOC example</a:t>
            </a:r>
          </a:p>
          <a:p>
            <a:r>
              <a:rPr lang="en-US" baseline="0" dirty="0" smtClean="0"/>
              <a:t>Intro duce the </a:t>
            </a:r>
            <a:r>
              <a:rPr lang="en-US" baseline="0" dirty="0" err="1" smtClean="0"/>
              <a:t>kbPvoc</a:t>
            </a:r>
            <a:r>
              <a:rPr lang="en-US" baseline="0" dirty="0" smtClean="0"/>
              <a:t> “audio microscope” or phase </a:t>
            </a:r>
            <a:r>
              <a:rPr lang="en-US" baseline="0" dirty="0" err="1" smtClean="0"/>
              <a:t>vocoder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to play example sample then slow down the speed to zero so you can hear it stop and the pitch drop </a:t>
            </a:r>
          </a:p>
          <a:p>
            <a:r>
              <a:rPr lang="en-US" baseline="0" dirty="0" smtClean="0"/>
              <a:t>Pitch drops because the frequency is getting slower – you can show this with the output window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PVOC example</a:t>
            </a:r>
          </a:p>
          <a:p>
            <a:r>
              <a:rPr lang="en-US" baseline="0" dirty="0" smtClean="0"/>
              <a:t>Intro duce the </a:t>
            </a:r>
            <a:r>
              <a:rPr lang="en-US" baseline="0" dirty="0" err="1" smtClean="0"/>
              <a:t>kbPvoc</a:t>
            </a:r>
            <a:r>
              <a:rPr lang="en-US" baseline="0" dirty="0" smtClean="0"/>
              <a:t> “audio microscope” or phase </a:t>
            </a:r>
            <a:r>
              <a:rPr lang="en-US" baseline="0" dirty="0" err="1" smtClean="0"/>
              <a:t>vocoder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to play example sample then slow down the speed to zero so you can hear it stop and the pitch drop </a:t>
            </a:r>
          </a:p>
          <a:p>
            <a:r>
              <a:rPr lang="en-US" baseline="0" dirty="0" smtClean="0"/>
              <a:t>Pitch drops because the frequency is getting slower – you can show this with the output window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 to prep your video clip before presentation.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Switch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kbPVoc</a:t>
            </a:r>
            <a:r>
              <a:rPr lang="en-US" baseline="0" dirty="0" smtClean="0"/>
              <a:t> Patch and show waveform letting audience listen while they are walking in.</a:t>
            </a:r>
          </a:p>
          <a:p>
            <a:r>
              <a:rPr lang="en-US" baseline="0" dirty="0" smtClean="0"/>
              <a:t>Turn Down</a:t>
            </a:r>
          </a:p>
          <a:p>
            <a:r>
              <a:rPr lang="en-US" baseline="0" dirty="0" smtClean="0"/>
              <a:t>Intro: See how people are enjoying conference, have fun at the park? Thoughts on Brian Prince’s hair color this year?, </a:t>
            </a:r>
          </a:p>
          <a:p>
            <a:r>
              <a:rPr lang="en-US" baseline="0" dirty="0" smtClean="0"/>
              <a:t>Waiting for Lottery? </a:t>
            </a:r>
          </a:p>
          <a:p>
            <a:r>
              <a:rPr lang="en-US" baseline="0" dirty="0" smtClean="0"/>
              <a:t>Will try to make this interesting and different.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solving business </a:t>
            </a:r>
            <a:r>
              <a:rPr lang="en-US" baseline="0" dirty="0" err="1" smtClean="0"/>
              <a:t>probs</a:t>
            </a:r>
            <a:r>
              <a:rPr lang="en-US" baseline="0" dirty="0" smtClean="0"/>
              <a:t>, writing apps, being good little </a:t>
            </a:r>
            <a:r>
              <a:rPr lang="en-US" baseline="0" dirty="0" err="1" smtClean="0"/>
              <a:t>scumasters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Instead will be working with audio signal data.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Explain the square wave example – that it can be decomposed into individual sine waves added together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Explain the view on the closest right axis is the result of the </a:t>
            </a:r>
            <a:r>
              <a:rPr lang="en-US" baseline="0" dirty="0" err="1" smtClean="0"/>
              <a:t>fourier</a:t>
            </a:r>
            <a:r>
              <a:rPr lang="en-US" baseline="0" dirty="0" smtClean="0"/>
              <a:t> transform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DEMO!!!! </a:t>
            </a:r>
            <a:endParaRPr lang="en-US" baseline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DEMO!!!! </a:t>
            </a:r>
            <a:endParaRPr lang="en-US" baseline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DEMO!!!! </a:t>
            </a:r>
            <a:endParaRPr lang="en-US" baseline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DEMO!!!!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Regardless of the toolset, the meaning of the data isn’t something that relates necessarily to a particular problem to solve,</a:t>
            </a:r>
          </a:p>
          <a:p>
            <a:r>
              <a:rPr lang="en-US" baseline="0" dirty="0" smtClean="0"/>
              <a:t>Or even language itself</a:t>
            </a:r>
          </a:p>
          <a:p>
            <a:r>
              <a:rPr lang="en-US" baseline="0" dirty="0" smtClean="0"/>
              <a:t>Audio data – the pure data itself translates eventually to sensory impulses in our mind and it is something we FEEL. Not something interpret or read. 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Take guesses as to what we are listening to – turn up volume again.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play at full speed.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Show PVOC – and speed up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being updated in real time, the original file is saved but the manipulation in real time. </a:t>
            </a:r>
          </a:p>
          <a:p>
            <a:r>
              <a:rPr lang="en-US" baseline="0" dirty="0" smtClean="0"/>
              <a:t>Not flashy visually or UX because we don’t care about that in this scope of this presentation – if you’re looking for flashy tools, this is NOT it, we care about the data itself-in it’s purest form and we are using an environment which is called just that </a:t>
            </a:r>
            <a:r>
              <a:rPr lang="en-US" baseline="0" dirty="0" err="1" smtClean="0"/>
              <a:t>PureData</a:t>
            </a:r>
            <a:r>
              <a:rPr lang="en-US" baseline="0" dirty="0" smtClean="0"/>
              <a:t>. More on that in a bit. </a:t>
            </a:r>
          </a:p>
          <a:p>
            <a:r>
              <a:rPr lang="en-US" baseline="0" dirty="0" smtClean="0"/>
              <a:t>In the course of this presentation I’ll help you understand how we can use that environment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Again – not concerned with UX,</a:t>
            </a:r>
            <a:r>
              <a:rPr lang="en-US" baseline="0" dirty="0" smtClean="0"/>
              <a:t> but with the tool and the audio processing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Again – not concerned with UX,</a:t>
            </a:r>
            <a:r>
              <a:rPr lang="en-US" baseline="0" dirty="0" smtClean="0"/>
              <a:t> but with the tool and the audio processing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4FB36-96AF-E046-8C93-B268D884ACC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Pics_v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8101" y="0"/>
            <a:ext cx="14668501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950079"/>
            <a:ext cx="12435840" cy="1764030"/>
          </a:xfrm>
        </p:spPr>
        <p:txBody>
          <a:bodyPr anchor="b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734904"/>
            <a:ext cx="12435840" cy="210312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b="0" i="0">
                <a:solidFill>
                  <a:srgbClr val="FFFFFF"/>
                </a:solidFill>
                <a:latin typeface="Rockwell"/>
                <a:cs typeface="Rockwell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CC logo 2012 wt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71086" y="6268470"/>
            <a:ext cx="1349816" cy="113507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08508" y="6281175"/>
            <a:ext cx="8450262" cy="1223904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653110" indent="0">
              <a:buNone/>
              <a:defRPr>
                <a:solidFill>
                  <a:schemeClr val="bg1"/>
                </a:solidFill>
              </a:defRPr>
            </a:lvl2pPr>
            <a:lvl3pPr marL="1306221" indent="0">
              <a:buNone/>
              <a:defRPr>
                <a:solidFill>
                  <a:schemeClr val="bg1"/>
                </a:solidFill>
              </a:defRPr>
            </a:lvl3pPr>
            <a:lvl4pPr marL="1959331" indent="0">
              <a:buNone/>
              <a:defRPr>
                <a:solidFill>
                  <a:schemeClr val="bg1"/>
                </a:solidFill>
              </a:defRPr>
            </a:lvl4pPr>
            <a:lvl5pPr marL="261244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Name</a:t>
            </a:r>
          </a:p>
        </p:txBody>
      </p:sp>
    </p:spTree>
    <p:extLst>
      <p:ext uri="{BB962C8B-B14F-4D97-AF65-F5344CB8AC3E}">
        <p14:creationId xmlns:p14="http://schemas.microsoft.com/office/powerpoint/2010/main" xmlns="" val="388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2278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marL="0" marR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28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4316183"/>
            <a:ext cx="12435840" cy="1634490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2515958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2278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marL="0" marR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181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5376" y="2305050"/>
            <a:ext cx="6343504" cy="504847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73528" y="2305050"/>
            <a:ext cx="6343504" cy="504847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2278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marL="0" marR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5376" y="3104474"/>
            <a:ext cx="6343504" cy="424905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73528" y="3104474"/>
            <a:ext cx="6343504" cy="424905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2278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marL="0" marR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7543800" y="2295525"/>
            <a:ext cx="6343504" cy="808949"/>
          </a:xfrm>
        </p:spPr>
        <p:txBody>
          <a:bodyPr>
            <a:normAutofit/>
          </a:bodyPr>
          <a:lstStyle>
            <a:lvl1pPr marL="0" indent="0">
              <a:buNone/>
              <a:defRPr sz="3600" baseline="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add Headline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971696" y="2295525"/>
            <a:ext cx="6343504" cy="808949"/>
          </a:xfrm>
        </p:spPr>
        <p:txBody>
          <a:bodyPr>
            <a:normAutofit/>
          </a:bodyPr>
          <a:lstStyle>
            <a:lvl1pPr marL="0" indent="0">
              <a:buNone/>
              <a:defRPr sz="3600" baseline="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add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654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2278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marL="0" marR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44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2278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marL="0" marR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506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13167359" cy="1394460"/>
          </a:xfrm>
        </p:spPr>
        <p:txBody>
          <a:bodyPr anchor="b">
            <a:normAutofit/>
          </a:bodyPr>
          <a:lstStyle>
            <a:lvl1pPr algn="l"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1722120"/>
            <a:ext cx="8178800" cy="5629276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2278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marL="0" marR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75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Pics_v2-01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60648" y="7632632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marL="0" marR="0" indent="0" algn="r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 descr="Logo_notag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88502" y="7626583"/>
            <a:ext cx="448999" cy="37581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31520" y="7730497"/>
            <a:ext cx="3182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81A130-CC0A-8143-8CA7-BA07917D335C}" type="slidenum">
              <a:rPr lang="en-US" sz="1000" smtClean="0">
                <a:solidFill>
                  <a:srgbClr val="7F7F7F"/>
                </a:solidFill>
                <a:latin typeface="Calibri (Body)"/>
                <a:cs typeface="Calibri (Body)"/>
              </a:rPr>
              <a:pPr/>
              <a:t>‹#›</a:t>
            </a:fld>
            <a:endParaRPr lang="en-US" sz="1000" dirty="0">
              <a:solidFill>
                <a:srgbClr val="7F7F7F"/>
              </a:solidFill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653110" rtl="0" eaLnBrk="1" latinLnBrk="0" hangingPunct="1">
        <a:spcBef>
          <a:spcPct val="0"/>
        </a:spcBef>
        <a:buNone/>
        <a:defRPr sz="4000" b="0" i="0" kern="1200">
          <a:solidFill>
            <a:srgbClr val="0A5BC4"/>
          </a:solidFill>
          <a:latin typeface="Rockwell"/>
          <a:ea typeface="+mj-ea"/>
          <a:cs typeface="Rockwell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3600" kern="1200">
          <a:solidFill>
            <a:srgbClr val="303030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3200" kern="1200">
          <a:solidFill>
            <a:srgbClr val="303030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03030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303030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03030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uredata.inf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msp.ucsd.edu/techniques.ht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tab33/CM2017-AudioMicro" TargetMode="External"/><Relationship Id="rId2" Type="http://schemas.openxmlformats.org/officeDocument/2006/relationships/hyperlink" Target="http://puredata.info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kcampbell@icct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mailto:kcampbell@icct.com" TargetMode="External"/><Relationship Id="rId3" Type="http://schemas.openxmlformats.org/officeDocument/2006/relationships/hyperlink" Target="http://puredata.info/" TargetMode="External"/><Relationship Id="rId7" Type="http://schemas.openxmlformats.org/officeDocument/2006/relationships/hyperlink" Target="https://www.ircam.fr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bleton.com/en/live/max-for-live/" TargetMode="External"/><Relationship Id="rId5" Type="http://schemas.openxmlformats.org/officeDocument/2006/relationships/hyperlink" Target="https://cycling74.com/" TargetMode="External"/><Relationship Id="rId4" Type="http://schemas.openxmlformats.org/officeDocument/2006/relationships/hyperlink" Target="http://msp.ucsd.edu/techniques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905" y="85749"/>
            <a:ext cx="12435840" cy="1764030"/>
          </a:xfrm>
        </p:spPr>
        <p:txBody>
          <a:bodyPr/>
          <a:lstStyle/>
          <a:p>
            <a:r>
              <a:rPr lang="en-US" dirty="0" smtClean="0"/>
              <a:t>Building an Audio Microscope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905" y="1714934"/>
            <a:ext cx="13299656" cy="775349"/>
          </a:xfrm>
        </p:spPr>
        <p:txBody>
          <a:bodyPr>
            <a:normAutofit/>
          </a:bodyPr>
          <a:lstStyle/>
          <a:p>
            <a:r>
              <a:rPr lang="en-US" dirty="0" smtClean="0"/>
              <a:t>Exploring the Microcosm </a:t>
            </a:r>
            <a:r>
              <a:rPr lang="en-US" dirty="0" smtClean="0"/>
              <a:t>Inside </a:t>
            </a:r>
            <a:r>
              <a:rPr lang="en-US" dirty="0" smtClean="0"/>
              <a:t>a Snapshot of Sound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9846" y="5136204"/>
            <a:ext cx="4202349" cy="185709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Krista Campbell</a:t>
            </a:r>
          </a:p>
          <a:p>
            <a:r>
              <a:rPr lang="en-US" dirty="0" smtClean="0"/>
              <a:t>Managing Architect, ICC</a:t>
            </a:r>
          </a:p>
          <a:p>
            <a:r>
              <a:rPr lang="en-US" dirty="0" smtClean="0"/>
              <a:t>kcampbell@icct.com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2195" y="2490283"/>
            <a:ext cx="7245217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bit of physics…..(don’t be scared!)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 about acoustics, the physics of sound</a:t>
            </a:r>
          </a:p>
          <a:p>
            <a:r>
              <a:rPr lang="en-US" dirty="0" smtClean="0"/>
              <a:t>Why is audio data different than Video? </a:t>
            </a:r>
          </a:p>
          <a:p>
            <a:r>
              <a:rPr lang="en-US" dirty="0" smtClean="0"/>
              <a:t>Let’s look at a video clip….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can we continue to see the image of the clip when we pause it but not the sound? </a:t>
            </a:r>
          </a:p>
          <a:p>
            <a:r>
              <a:rPr lang="en-US" dirty="0" smtClean="0"/>
              <a:t>Because video is essentially a series of still images </a:t>
            </a:r>
          </a:p>
          <a:p>
            <a:r>
              <a:rPr lang="en-US" dirty="0" smtClean="0"/>
              <a:t>But sound is MOVEMENT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Specifically it’s the movement of air molecules,  </a:t>
            </a:r>
          </a:p>
          <a:p>
            <a:r>
              <a:rPr lang="en-US" dirty="0" smtClean="0"/>
              <a:t>Vibration of  sound waves, </a:t>
            </a:r>
          </a:p>
          <a:p>
            <a:r>
              <a:rPr lang="en-US" dirty="0" smtClean="0"/>
              <a:t>Moving our eardrum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 descr="tuning fork e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217" y="2716112"/>
            <a:ext cx="5758774" cy="405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from a speaker? </a:t>
            </a:r>
          </a:p>
          <a:p>
            <a:r>
              <a:rPr lang="en-US" dirty="0" smtClean="0"/>
              <a:t>Voltage charges magnet, moving the speaker surface, moving air, moving our eardrum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" name="Picture 6" descr="speaker to eardru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750" y="3834724"/>
            <a:ext cx="10000935" cy="2974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waves we are used to seeing is that voltage differential , causing that speaker head to move forward or backward</a:t>
            </a:r>
          </a:p>
          <a:p>
            <a:r>
              <a:rPr lang="en-US" dirty="0" smtClean="0"/>
              <a:t>Distance from the center = loudness </a:t>
            </a:r>
          </a:p>
          <a:p>
            <a:r>
              <a:rPr lang="en-US" dirty="0" smtClean="0"/>
              <a:t>How close waves are = frequency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1279" y="4858527"/>
            <a:ext cx="7975465" cy="337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values are stored in a table and playback simply reads them at the same rate they were written.  </a:t>
            </a:r>
          </a:p>
          <a:p>
            <a:r>
              <a:rPr lang="en-US" dirty="0" smtClean="0"/>
              <a:t>Let’s try something else - changing how fast we read that table. </a:t>
            </a:r>
          </a:p>
          <a:p>
            <a:r>
              <a:rPr lang="en-US" dirty="0" smtClean="0"/>
              <a:t>Why does the pitch drop?</a:t>
            </a:r>
          </a:p>
          <a:p>
            <a:r>
              <a:rPr lang="en-US" dirty="0" smtClean="0"/>
              <a:t>Why does the sound stop at zero?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1279" y="5466944"/>
            <a:ext cx="7975465" cy="276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this we are going to look at our example patch </a:t>
            </a:r>
            <a:r>
              <a:rPr lang="en-US" dirty="0" err="1" smtClean="0"/>
              <a:t>kbPvoc.pd</a:t>
            </a:r>
            <a:endParaRPr lang="en-US" dirty="0" smtClean="0"/>
          </a:p>
          <a:p>
            <a:r>
              <a:rPr lang="en-US" dirty="0" smtClean="0"/>
              <a:t>More on the details in a bit but for now we can load a sound </a:t>
            </a:r>
          </a:p>
          <a:p>
            <a:r>
              <a:rPr lang="en-US" dirty="0" smtClean="0"/>
              <a:t>And then do simple playback, and control how fast it reads the samples.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make sure that the sound keeps playing and that the pitch doesn’t drop when we stop moving through the sample.  </a:t>
            </a:r>
          </a:p>
          <a:p>
            <a:r>
              <a:rPr lang="en-US" dirty="0" smtClean="0"/>
              <a:t>We want to be able to look at a small part of the sample microscopically.</a:t>
            </a:r>
          </a:p>
          <a:p>
            <a:r>
              <a:rPr lang="en-US" dirty="0" smtClean="0"/>
              <a:t>And we want to hear the sound as if it just froze in that place. </a:t>
            </a:r>
          </a:p>
          <a:p>
            <a:r>
              <a:rPr lang="en-US" dirty="0" smtClean="0"/>
              <a:t>This will require a bit of another area of science….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Psychoacoustics &amp; </a:t>
            </a:r>
            <a:r>
              <a:rPr lang="en-US" sz="3600" dirty="0" smtClean="0"/>
              <a:t>physiology of hearing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bit about how our brains process sound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Listen</a:t>
            </a:r>
            <a:r>
              <a:rPr lang="en-US" sz="8000" dirty="0" smtClean="0"/>
              <a:t>….</a:t>
            </a:r>
            <a:endParaRPr lang="en-US" sz="8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Physiology and Psychoacoustics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7108974" cy="5431156"/>
          </a:xfrm>
        </p:spPr>
        <p:txBody>
          <a:bodyPr/>
          <a:lstStyle/>
          <a:p>
            <a:r>
              <a:rPr lang="en-US" dirty="0" smtClean="0"/>
              <a:t>Our ears don’t process waveforms like a speaker, but like thousands of little specific speakers</a:t>
            </a:r>
          </a:p>
          <a:p>
            <a:r>
              <a:rPr lang="en-US" dirty="0" smtClean="0"/>
              <a:t>This is inside the inner ear in the Organ of </a:t>
            </a:r>
            <a:r>
              <a:rPr lang="en-US" dirty="0" err="1" smtClean="0"/>
              <a:t>Corti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" name="Picture 6" descr="image of corti e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37" y="2489584"/>
            <a:ext cx="5069833" cy="5138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Physiology and Psychoacoustics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7108974" cy="54311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hair in the Organ of </a:t>
            </a:r>
            <a:r>
              <a:rPr lang="en-US" dirty="0" err="1" smtClean="0"/>
              <a:t>Corti</a:t>
            </a:r>
            <a:r>
              <a:rPr lang="en-US" dirty="0" smtClean="0"/>
              <a:t> picks up an individual frequency </a:t>
            </a:r>
          </a:p>
          <a:p>
            <a:r>
              <a:rPr lang="en-US" dirty="0" smtClean="0"/>
              <a:t>Our brain then puts those frequencies together to make unified sounds. </a:t>
            </a:r>
          </a:p>
          <a:p>
            <a:r>
              <a:rPr lang="en-US" dirty="0" smtClean="0"/>
              <a:t>So we need to make sure we are able to continue stimulation of those hairs as they in the moment we want to “view” in our microscope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 descr="organ of corti pian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494" y="1971674"/>
            <a:ext cx="5389123" cy="5389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Physiology and Psychoacoustics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7108974" cy="5431156"/>
          </a:xfrm>
        </p:spPr>
        <p:txBody>
          <a:bodyPr>
            <a:normAutofit/>
          </a:bodyPr>
          <a:lstStyle/>
          <a:p>
            <a:r>
              <a:rPr lang="en-US" dirty="0" smtClean="0"/>
              <a:t>How do we make use of this information ? </a:t>
            </a:r>
          </a:p>
          <a:p>
            <a:r>
              <a:rPr lang="en-US" dirty="0" smtClean="0"/>
              <a:t>For that we have to look at a bit of math…..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Audio Signal processing 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Okay a bit of complex math, but it’s cool…..Don’t Panic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Signal Processing (The math)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7284071" cy="5431156"/>
          </a:xfrm>
        </p:spPr>
        <p:txBody>
          <a:bodyPr>
            <a:normAutofit/>
          </a:bodyPr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Century  Joseph Fourier</a:t>
            </a:r>
          </a:p>
          <a:p>
            <a:r>
              <a:rPr lang="en-US" dirty="0" smtClean="0"/>
              <a:t>Fourier Theorem: all complex waves can be made up of a series of simple waves if you know their amplitude (loudness) and phase (where they start)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9" name="Picture 8" descr="fouri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278" y="2217906"/>
            <a:ext cx="3975104" cy="4963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Signal Processing (The math)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13167360" cy="5431156"/>
          </a:xfrm>
        </p:spPr>
        <p:txBody>
          <a:bodyPr>
            <a:normAutofit/>
          </a:bodyPr>
          <a:lstStyle/>
          <a:p>
            <a:r>
              <a:rPr lang="en-US" dirty="0" smtClean="0"/>
              <a:t>How do we use this? </a:t>
            </a:r>
          </a:p>
          <a:p>
            <a:r>
              <a:rPr lang="en-US" dirty="0" smtClean="0"/>
              <a:t>A fancy thing called a Fourier Transform takes a little snippet of time and gives you the amplitude and phase of each of its component frequencies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" name="Picture 6" descr="fourier trans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552" y="4254251"/>
            <a:ext cx="7439286" cy="3373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Signal Processing (The math)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13167360" cy="5431156"/>
          </a:xfrm>
        </p:spPr>
        <p:txBody>
          <a:bodyPr>
            <a:normAutofit/>
          </a:bodyPr>
          <a:lstStyle/>
          <a:p>
            <a:r>
              <a:rPr lang="en-US" dirty="0" smtClean="0"/>
              <a:t>Fourier transform goes from the “Time Domain” to the “Frequency Domain” </a:t>
            </a:r>
          </a:p>
          <a:p>
            <a:r>
              <a:rPr lang="en-US" dirty="0" smtClean="0"/>
              <a:t>Time domain is a table of voltages to move speaker heads  </a:t>
            </a:r>
          </a:p>
          <a:p>
            <a:r>
              <a:rPr lang="en-US" dirty="0" smtClean="0"/>
              <a:t>Frequency Domain is  a pair of tables, one which is the amplitude of each frequency band and one which is the phase (starting point) of each frequency band.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Signal Processing (The math)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13167360" cy="5431156"/>
          </a:xfrm>
        </p:spPr>
        <p:txBody>
          <a:bodyPr>
            <a:normAutofit/>
          </a:bodyPr>
          <a:lstStyle/>
          <a:p>
            <a:r>
              <a:rPr lang="en-US" dirty="0" smtClean="0"/>
              <a:t>What if we can do a </a:t>
            </a:r>
            <a:r>
              <a:rPr lang="en-US" dirty="0" err="1" smtClean="0"/>
              <a:t>fourier</a:t>
            </a:r>
            <a:r>
              <a:rPr lang="en-US" dirty="0" smtClean="0"/>
              <a:t> transform in real time</a:t>
            </a:r>
          </a:p>
          <a:p>
            <a:r>
              <a:rPr lang="en-US" dirty="0" smtClean="0"/>
              <a:t>Use that to figure out the amplitude and phase of each frequency in a moment of time. </a:t>
            </a:r>
          </a:p>
          <a:p>
            <a:r>
              <a:rPr lang="en-US" dirty="0" smtClean="0"/>
              <a:t>Then use that to synthesize the sound at that moment of time</a:t>
            </a:r>
          </a:p>
          <a:p>
            <a:r>
              <a:rPr lang="en-US" dirty="0" smtClean="0"/>
              <a:t>We just have to figure out how to KEEP PLAYING THAT same frequency, amplitude, and phase. </a:t>
            </a:r>
          </a:p>
          <a:p>
            <a:r>
              <a:rPr lang="en-US" dirty="0" smtClean="0"/>
              <a:t>That is the Phase </a:t>
            </a:r>
            <a:r>
              <a:rPr lang="en-US" dirty="0" err="1" smtClean="0"/>
              <a:t>Vocoder</a:t>
            </a:r>
            <a:r>
              <a:rPr lang="en-US" dirty="0" smtClean="0"/>
              <a:t>  and that is FINALLY something we can build!!!!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audio microscope </a:t>
            </a:r>
            <a:r>
              <a:rPr lang="en-US" sz="3200" dirty="0" smtClean="0"/>
              <a:t>(The Phase </a:t>
            </a:r>
            <a:r>
              <a:rPr lang="en-US" sz="3200" dirty="0" err="1" smtClean="0"/>
              <a:t>vocoder</a:t>
            </a:r>
            <a:r>
              <a:rPr lang="en-US" sz="3200" dirty="0" smtClean="0"/>
              <a:t>)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Finally!!! We are actually going to look at some code-y kinds of things…..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PureData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13167360" cy="5431156"/>
          </a:xfrm>
        </p:spPr>
        <p:txBody>
          <a:bodyPr>
            <a:normAutofit/>
          </a:bodyPr>
          <a:lstStyle/>
          <a:p>
            <a:r>
              <a:rPr lang="en-US" dirty="0" err="1" smtClean="0"/>
              <a:t>PureData</a:t>
            </a:r>
            <a:r>
              <a:rPr lang="en-US" dirty="0" smtClean="0"/>
              <a:t> is a </a:t>
            </a:r>
            <a:r>
              <a:rPr lang="en-US" dirty="0" err="1" smtClean="0"/>
              <a:t>patcher</a:t>
            </a:r>
            <a:r>
              <a:rPr lang="en-US" dirty="0" smtClean="0"/>
              <a:t> language created by Miller </a:t>
            </a:r>
            <a:r>
              <a:rPr lang="en-US" dirty="0" err="1" smtClean="0"/>
              <a:t>Puckette</a:t>
            </a:r>
            <a:r>
              <a:rPr lang="en-US" dirty="0" smtClean="0"/>
              <a:t> over 20 years ago at IRCAM in Paris</a:t>
            </a:r>
          </a:p>
          <a:p>
            <a:r>
              <a:rPr lang="en-US" dirty="0" smtClean="0"/>
              <a:t>Basis for several other tools, such as Max/MSP</a:t>
            </a:r>
          </a:p>
          <a:p>
            <a:r>
              <a:rPr lang="en-US" dirty="0" smtClean="0"/>
              <a:t>Is essentially a visual programming language of objects represented by boxes connected by lines</a:t>
            </a:r>
          </a:p>
          <a:p>
            <a:r>
              <a:rPr lang="en-US" dirty="0" smtClean="0"/>
              <a:t>The boxes represent variables or code </a:t>
            </a:r>
          </a:p>
          <a:p>
            <a:r>
              <a:rPr lang="en-US" dirty="0" smtClean="0"/>
              <a:t>The lines represent variable assignment or function calls or audio signals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8800" dirty="0" smtClean="0"/>
              <a:t>What sets audio data apart from business data? </a:t>
            </a:r>
            <a:endParaRPr lang="en-US" sz="8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PureData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13167360" cy="5431156"/>
          </a:xfrm>
        </p:spPr>
        <p:txBody>
          <a:bodyPr>
            <a:normAutofit/>
          </a:bodyPr>
          <a:lstStyle/>
          <a:p>
            <a:r>
              <a:rPr lang="en-US" dirty="0" err="1" smtClean="0"/>
              <a:t>PureData</a:t>
            </a:r>
            <a:r>
              <a:rPr lang="en-US" dirty="0" smtClean="0"/>
              <a:t> is free </a:t>
            </a:r>
          </a:p>
          <a:p>
            <a:r>
              <a:rPr lang="en-US" dirty="0" smtClean="0"/>
              <a:t>And it is VAST </a:t>
            </a:r>
          </a:p>
          <a:p>
            <a:r>
              <a:rPr lang="en-US" dirty="0" smtClean="0"/>
              <a:t>But it is extremely well documented and a great way to learn is to read MSP’s book </a:t>
            </a:r>
          </a:p>
          <a:p>
            <a:r>
              <a:rPr lang="en-US" dirty="0" err="1" smtClean="0"/>
              <a:t>PureData</a:t>
            </a:r>
            <a:r>
              <a:rPr lang="en-US" dirty="0" smtClean="0"/>
              <a:t> Download and </a:t>
            </a:r>
            <a:r>
              <a:rPr lang="en-US" dirty="0" err="1" smtClean="0"/>
              <a:t>InfoHub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http://puredata.info/</a:t>
            </a:r>
            <a:endParaRPr lang="en-US" dirty="0" smtClean="0"/>
          </a:p>
          <a:p>
            <a:r>
              <a:rPr lang="en-US" dirty="0" smtClean="0"/>
              <a:t>Miller </a:t>
            </a:r>
            <a:r>
              <a:rPr lang="en-US" dirty="0" err="1" smtClean="0"/>
              <a:t>Puckette’s</a:t>
            </a:r>
            <a:r>
              <a:rPr lang="en-US" dirty="0" smtClean="0"/>
              <a:t> Companion Book (best source to get started):</a:t>
            </a:r>
            <a:r>
              <a:rPr lang="en-US" dirty="0" smtClean="0">
                <a:hlinkClick r:id="rId4"/>
              </a:rPr>
              <a:t>http://msp.ucsd.edu/techniques.htm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51028" y="778213"/>
            <a:ext cx="2659134" cy="167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Audio Microscope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920240"/>
            <a:ext cx="13167360" cy="5431156"/>
          </a:xfrm>
        </p:spPr>
        <p:txBody>
          <a:bodyPr>
            <a:normAutofit/>
          </a:bodyPr>
          <a:lstStyle/>
          <a:p>
            <a:r>
              <a:rPr lang="en-US" dirty="0" smtClean="0"/>
              <a:t>PD has hundreds of audio operations implemented including the FFT and IFFT, the Fast Fourier Transform and Inverse Fast Fourier Transform</a:t>
            </a:r>
          </a:p>
          <a:p>
            <a:r>
              <a:rPr lang="en-US" dirty="0" smtClean="0"/>
              <a:t>And in his examples,  MSP has shown how to use it to build a Phase </a:t>
            </a:r>
            <a:r>
              <a:rPr lang="en-US" dirty="0" err="1" smtClean="0"/>
              <a:t>Vocoder</a:t>
            </a:r>
            <a:r>
              <a:rPr lang="en-US" dirty="0" smtClean="0"/>
              <a:t>, and THIS is exactly what we need to use as the engine of our microscope!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78" y="1920240"/>
            <a:ext cx="13167360" cy="5431156"/>
          </a:xfrm>
        </p:spPr>
        <p:txBody>
          <a:bodyPr/>
          <a:lstStyle/>
          <a:p>
            <a:r>
              <a:rPr lang="en-US" dirty="0" smtClean="0"/>
              <a:t>Download latest version of PD from here: </a:t>
            </a:r>
            <a:r>
              <a:rPr lang="en-US" dirty="0" smtClean="0">
                <a:hlinkClick r:id="rId2"/>
              </a:rPr>
              <a:t>Http://puredata.info</a:t>
            </a:r>
            <a:endParaRPr lang="en-US" dirty="0" smtClean="0"/>
          </a:p>
          <a:p>
            <a:r>
              <a:rPr lang="en-US" dirty="0" smtClean="0"/>
              <a:t>Download my patch and libraries from my </a:t>
            </a:r>
            <a:r>
              <a:rPr lang="en-US" dirty="0" err="1" smtClean="0"/>
              <a:t>github</a:t>
            </a:r>
            <a:r>
              <a:rPr lang="en-US" dirty="0" smtClean="0"/>
              <a:t>  here: </a:t>
            </a:r>
            <a:r>
              <a:rPr lang="en-US" dirty="0" smtClean="0">
                <a:hlinkClick r:id="rId3"/>
              </a:rPr>
              <a:t>https://github.com/kristab33/CM2017-AudioMicro</a:t>
            </a:r>
            <a:endParaRPr lang="en-US" dirty="0" smtClean="0"/>
          </a:p>
          <a:p>
            <a:r>
              <a:rPr lang="en-US" dirty="0" smtClean="0"/>
              <a:t>Update the kbStartPvoc.bat file with the path to your PD (</a:t>
            </a:r>
            <a:r>
              <a:rPr lang="en-US" dirty="0" err="1" smtClean="0"/>
              <a:t>whereever</a:t>
            </a:r>
            <a:r>
              <a:rPr lang="en-US" dirty="0" smtClean="0"/>
              <a:t> you installed it) and </a:t>
            </a:r>
            <a:r>
              <a:rPr lang="en-US" dirty="0" err="1" smtClean="0"/>
              <a:t>KBLib</a:t>
            </a:r>
            <a:r>
              <a:rPr lang="en-US" dirty="0" smtClean="0"/>
              <a:t> folders (should be okay as is), respectively.</a:t>
            </a:r>
          </a:p>
          <a:p>
            <a:r>
              <a:rPr lang="en-US" dirty="0" smtClean="0"/>
              <a:t>Double click  kbStartPVoc.bat!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Message Window, </a:t>
            </a:r>
            <a:r>
              <a:rPr lang="en-US" dirty="0" err="1" smtClean="0"/>
              <a:t>Config</a:t>
            </a:r>
            <a:r>
              <a:rPr lang="en-US" dirty="0" smtClean="0"/>
              <a:t>, and Test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145" y="1701166"/>
            <a:ext cx="4915383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99462" y="2803010"/>
            <a:ext cx="7607193" cy="526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Essentials: Messages, Objects, Numbers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8409" y="2172839"/>
            <a:ext cx="4503298" cy="311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Essentials: Audio Processing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5530" y="2012451"/>
            <a:ext cx="5429178" cy="380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Essentials: Help &amp; Send/Receive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9670" y="1701166"/>
            <a:ext cx="2733675" cy="214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343650" y="1642540"/>
            <a:ext cx="6857388" cy="570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Essentials: GUI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7359" y="2019300"/>
            <a:ext cx="5474727" cy="472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746199"/>
          </a:xfrm>
        </p:spPr>
        <p:txBody>
          <a:bodyPr/>
          <a:lstStyle/>
          <a:p>
            <a:r>
              <a:rPr lang="en-US" dirty="0" err="1" smtClean="0"/>
              <a:t>kbPVoc.pd</a:t>
            </a:r>
            <a:r>
              <a:rPr lang="en-US" dirty="0" smtClean="0"/>
              <a:t> – Phase </a:t>
            </a:r>
            <a:r>
              <a:rPr lang="en-US" dirty="0" err="1" smtClean="0"/>
              <a:t>Vocoder</a:t>
            </a:r>
            <a:r>
              <a:rPr lang="en-US" dirty="0" smtClean="0"/>
              <a:t> Based Audio Microscope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0755" y="1198100"/>
            <a:ext cx="7890288" cy="585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31520" y="1075764"/>
            <a:ext cx="4926330" cy="3991535"/>
          </a:xfrm>
        </p:spPr>
        <p:txBody>
          <a:bodyPr>
            <a:normAutofit/>
          </a:bodyPr>
          <a:lstStyle/>
          <a:p>
            <a:r>
              <a:rPr lang="en-US" dirty="0" smtClean="0"/>
              <a:t>The patch, all controls, and all “kb” </a:t>
            </a:r>
            <a:r>
              <a:rPr lang="en-US" dirty="0" err="1" smtClean="0"/>
              <a:t>subpatches</a:t>
            </a:r>
            <a:r>
              <a:rPr lang="en-US" dirty="0" smtClean="0"/>
              <a:t>, and kb/cc libraries are by me (Krista) including the main control screen.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746199"/>
          </a:xfrm>
        </p:spPr>
        <p:txBody>
          <a:bodyPr/>
          <a:lstStyle/>
          <a:p>
            <a:r>
              <a:rPr lang="en-US" dirty="0" err="1" smtClean="0"/>
              <a:t>kbPVoc.pd</a:t>
            </a:r>
            <a:r>
              <a:rPr lang="en-US" dirty="0" smtClean="0"/>
              <a:t> – Phase </a:t>
            </a:r>
            <a:r>
              <a:rPr lang="en-US" dirty="0" err="1" smtClean="0"/>
              <a:t>Vocoder</a:t>
            </a:r>
            <a:r>
              <a:rPr lang="en-US" dirty="0" smtClean="0"/>
              <a:t> Based Audio Microscope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31520" y="1075765"/>
            <a:ext cx="12908280" cy="1838886"/>
          </a:xfrm>
        </p:spPr>
        <p:txBody>
          <a:bodyPr>
            <a:normAutofit/>
          </a:bodyPr>
          <a:lstStyle/>
          <a:p>
            <a:r>
              <a:rPr lang="en-US" dirty="0" smtClean="0"/>
              <a:t>The engine in the </a:t>
            </a:r>
            <a:r>
              <a:rPr lang="en-US" dirty="0" err="1" smtClean="0"/>
              <a:t>fft</a:t>
            </a:r>
            <a:r>
              <a:rPr lang="en-US" dirty="0" smtClean="0"/>
              <a:t>-analysis </a:t>
            </a:r>
            <a:r>
              <a:rPr lang="en-US" dirty="0" err="1" smtClean="0"/>
              <a:t>subpatcher</a:t>
            </a:r>
            <a:r>
              <a:rPr lang="en-US" dirty="0" smtClean="0"/>
              <a:t> is by Miller </a:t>
            </a:r>
            <a:r>
              <a:rPr lang="en-US" dirty="0" err="1" smtClean="0"/>
              <a:t>Puckette</a:t>
            </a:r>
            <a:r>
              <a:rPr lang="en-US" dirty="0" smtClean="0"/>
              <a:t>. Annotations in the engine are also Krista – Ordered from Right to Left, grouped by Roman numerals and then letters.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055621"/>
            <a:ext cx="1264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Audio data…</a:t>
            </a:r>
            <a:endParaRPr lang="en-US" sz="8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746199"/>
          </a:xfrm>
        </p:spPr>
        <p:txBody>
          <a:bodyPr/>
          <a:lstStyle/>
          <a:p>
            <a:r>
              <a:rPr lang="en-US" dirty="0" err="1" smtClean="0"/>
              <a:t>kbPVoc.pd</a:t>
            </a:r>
            <a:r>
              <a:rPr lang="en-US" dirty="0" smtClean="0"/>
              <a:t> – Phase </a:t>
            </a:r>
            <a:r>
              <a:rPr lang="en-US" dirty="0" err="1" smtClean="0"/>
              <a:t>Vocoder</a:t>
            </a:r>
            <a:r>
              <a:rPr lang="en-US" dirty="0" smtClean="0"/>
              <a:t> Based Audio Microscope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6250" y="1198100"/>
            <a:ext cx="2586094" cy="582877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DSP / Output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Master Sample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Load / Record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1083" y="1198100"/>
            <a:ext cx="8298797" cy="615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11869270" y="1198100"/>
            <a:ext cx="2761129" cy="615329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marL="742950" marR="0" lvl="0" indent="-74295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Playback Controls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0" indent="-74295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Phase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Vocoder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Micrcoscope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US" sz="2400" dirty="0" smtClean="0">
                <a:solidFill>
                  <a:srgbClr val="303030"/>
                </a:solidFill>
              </a:rPr>
              <a:t>  </a:t>
            </a:r>
            <a:r>
              <a:rPr lang="en-US" sz="3600" dirty="0" smtClean="0">
                <a:solidFill>
                  <a:srgbClr val="303030"/>
                </a:solidFill>
              </a:rPr>
              <a:t>Controls</a:t>
            </a:r>
          </a:p>
          <a:p>
            <a:pPr marL="742950" marR="0" lvl="0" indent="-74295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endParaRPr lang="en-US" sz="3600" dirty="0" smtClean="0">
              <a:solidFill>
                <a:srgbClr val="303030"/>
              </a:solidFill>
            </a:endParaRPr>
          </a:p>
          <a:p>
            <a:pPr marL="742950" marR="0" lvl="0" indent="-74295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3600" dirty="0" smtClean="0">
                <a:solidFill>
                  <a:srgbClr val="303030"/>
                </a:solidFill>
              </a:rPr>
              <a:t>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746199"/>
          </a:xfrm>
        </p:spPr>
        <p:txBody>
          <a:bodyPr/>
          <a:lstStyle/>
          <a:p>
            <a:r>
              <a:rPr lang="en-US" dirty="0" smtClean="0"/>
              <a:t>Now let’s dig into it!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1083" y="1198100"/>
            <a:ext cx="8298797" cy="615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Thank you!!! </a:t>
            </a:r>
            <a:r>
              <a:rPr lang="en-US" sz="8800" dirty="0" smtClean="0">
                <a:sym typeface="Wingdings" pitchFamily="2" charset="2"/>
              </a:rPr>
              <a:t> </a:t>
            </a:r>
            <a:endParaRPr lang="en-US" sz="8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Krista Campbell</a:t>
            </a:r>
          </a:p>
          <a:p>
            <a:r>
              <a:rPr lang="en-US" dirty="0" smtClean="0">
                <a:hlinkClick r:id="rId3"/>
              </a:rPr>
              <a:t>kcampbell@icct.com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Patch will be posted on </a:t>
            </a:r>
            <a:r>
              <a:rPr lang="en-US" dirty="0" err="1" smtClean="0"/>
              <a:t>GitHub</a:t>
            </a:r>
            <a:r>
              <a:rPr lang="en-US" dirty="0" smtClean="0"/>
              <a:t>: kristab33</a:t>
            </a:r>
          </a:p>
          <a:p>
            <a:r>
              <a:rPr lang="en-US" dirty="0" err="1" smtClean="0"/>
              <a:t>PureData</a:t>
            </a:r>
            <a:r>
              <a:rPr lang="en-US" dirty="0" smtClean="0"/>
              <a:t> Download and </a:t>
            </a:r>
            <a:r>
              <a:rPr lang="en-US" dirty="0" err="1" smtClean="0"/>
              <a:t>InfoHub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http://puredata.info/</a:t>
            </a:r>
            <a:endParaRPr lang="en-US" dirty="0" smtClean="0"/>
          </a:p>
          <a:p>
            <a:r>
              <a:rPr lang="en-US" dirty="0" smtClean="0"/>
              <a:t>Miller </a:t>
            </a:r>
            <a:r>
              <a:rPr lang="en-US" dirty="0" err="1" smtClean="0"/>
              <a:t>Puckette’s</a:t>
            </a:r>
            <a:r>
              <a:rPr lang="en-US" dirty="0" smtClean="0"/>
              <a:t> Companion Book (best source to get started):</a:t>
            </a:r>
            <a:r>
              <a:rPr lang="en-US" dirty="0" smtClean="0">
                <a:hlinkClick r:id="rId4"/>
              </a:rPr>
              <a:t>http://msp.ucsd.edu/techniques.htm</a:t>
            </a:r>
            <a:endParaRPr lang="en-US" dirty="0" smtClean="0"/>
          </a:p>
          <a:p>
            <a:r>
              <a:rPr lang="en-US" dirty="0" smtClean="0"/>
              <a:t>Max/MSP (Commercial Version): </a:t>
            </a:r>
            <a:r>
              <a:rPr lang="en-US" dirty="0" smtClean="0">
                <a:hlinkClick r:id="rId5"/>
              </a:rPr>
              <a:t>https://cycling74.com/</a:t>
            </a:r>
            <a:endParaRPr lang="en-US" dirty="0" smtClean="0"/>
          </a:p>
          <a:p>
            <a:r>
              <a:rPr lang="en-US" dirty="0" smtClean="0"/>
              <a:t>Max for Live (</a:t>
            </a:r>
            <a:r>
              <a:rPr lang="en-US" dirty="0" err="1" smtClean="0"/>
              <a:t>Ableton</a:t>
            </a:r>
            <a:r>
              <a:rPr lang="en-US" dirty="0" smtClean="0"/>
              <a:t> Live Hosted Version): </a:t>
            </a:r>
            <a:r>
              <a:rPr lang="en-US" dirty="0" smtClean="0">
                <a:hlinkClick r:id="rId6"/>
              </a:rPr>
              <a:t>https://www.ableton.com/en/live/max-for-live/</a:t>
            </a:r>
            <a:endParaRPr lang="en-US" dirty="0" smtClean="0"/>
          </a:p>
          <a:p>
            <a:r>
              <a:rPr lang="en-US" dirty="0" smtClean="0"/>
              <a:t>IRCAM </a:t>
            </a:r>
            <a:r>
              <a:rPr lang="en-US" sz="2400" dirty="0" smtClean="0"/>
              <a:t>(one of the coolest places on the planet and where most of this originated from)</a:t>
            </a:r>
            <a:r>
              <a:rPr lang="en-US" dirty="0" smtClean="0"/>
              <a:t> : </a:t>
            </a:r>
            <a:r>
              <a:rPr lang="en-US" dirty="0" smtClean="0">
                <a:hlinkClick r:id="rId7"/>
              </a:rPr>
              <a:t>https://www.ircam.fr/</a:t>
            </a:r>
            <a:endParaRPr lang="en-US" dirty="0" smtClean="0"/>
          </a:p>
          <a:p>
            <a:r>
              <a:rPr lang="en-US" dirty="0" smtClean="0"/>
              <a:t>Email me: </a:t>
            </a:r>
            <a:r>
              <a:rPr lang="en-US" dirty="0" smtClean="0">
                <a:hlinkClick r:id="rId8"/>
              </a:rPr>
              <a:t>kcampbell@icct.com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734904"/>
            <a:ext cx="12435840" cy="1525811"/>
          </a:xfrm>
        </p:spPr>
        <p:txBody>
          <a:bodyPr>
            <a:normAutofit/>
          </a:bodyPr>
          <a:lstStyle/>
          <a:p>
            <a:r>
              <a:rPr lang="en-US" sz="8800" dirty="0" smtClean="0"/>
              <a:t>Audio data…</a:t>
            </a:r>
            <a:endParaRPr lang="en-US" sz="8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677055" y="4260715"/>
            <a:ext cx="12435840" cy="1525811"/>
          </a:xfrm>
          <a:prstGeom prst="rect">
            <a:avLst/>
          </a:prstGeom>
        </p:spPr>
        <p:txBody>
          <a:bodyPr vert="horz" lIns="130622" tIns="65311" rIns="130622" bIns="65311" rtlCol="0" anchor="t">
            <a:normAutofit/>
          </a:bodyPr>
          <a:lstStyle/>
          <a:p>
            <a:pPr marL="0" marR="0" lvl="0" indent="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8800" dirty="0" smtClean="0">
                <a:solidFill>
                  <a:srgbClr val="FFFFFF"/>
                </a:solidFill>
                <a:latin typeface="Rockwell"/>
                <a:cs typeface="Rockwell"/>
              </a:rPr>
              <a:t>is an EXERPIENCE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/>
              <a:ea typeface="+mn-ea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734904"/>
            <a:ext cx="12435840" cy="1525811"/>
          </a:xfrm>
        </p:spPr>
        <p:txBody>
          <a:bodyPr>
            <a:normAutofit fontScale="70000" lnSpcReduction="20000"/>
          </a:bodyPr>
          <a:lstStyle/>
          <a:p>
            <a:r>
              <a:rPr lang="en-US" sz="8800" dirty="0" smtClean="0"/>
              <a:t>What are experiencing right now? </a:t>
            </a:r>
            <a:endParaRPr lang="en-US" sz="8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677055" y="4260715"/>
            <a:ext cx="12435840" cy="1525811"/>
          </a:xfrm>
          <a:prstGeom prst="rect">
            <a:avLst/>
          </a:prstGeom>
        </p:spPr>
        <p:txBody>
          <a:bodyPr vert="horz" lIns="130622" tIns="65311" rIns="130622" bIns="65311" rtlCol="0" anchor="t">
            <a:normAutofit/>
          </a:bodyPr>
          <a:lstStyle/>
          <a:p>
            <a:pPr marL="0" marR="0" lvl="0" indent="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/>
              <a:ea typeface="+mn-ea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346" y="341899"/>
            <a:ext cx="12435840" cy="1078339"/>
          </a:xfrm>
        </p:spPr>
        <p:txBody>
          <a:bodyPr>
            <a:normAutofit fontScale="85000" lnSpcReduction="20000"/>
          </a:bodyPr>
          <a:lstStyle/>
          <a:p>
            <a:r>
              <a:rPr lang="en-US" sz="8500" dirty="0" smtClean="0"/>
              <a:t>How can we do that? </a:t>
            </a:r>
            <a:endParaRPr lang="en-US" sz="8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677055" y="4260715"/>
            <a:ext cx="12435840" cy="1525811"/>
          </a:xfrm>
          <a:prstGeom prst="rect">
            <a:avLst/>
          </a:prstGeom>
        </p:spPr>
        <p:txBody>
          <a:bodyPr vert="horz" lIns="130622" tIns="65311" rIns="130622" bIns="65311" rtlCol="0" anchor="t">
            <a:normAutofit/>
          </a:bodyPr>
          <a:lstStyle/>
          <a:p>
            <a:pPr marL="0" marR="0" lvl="0" indent="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/>
              <a:ea typeface="+mn-ea"/>
              <a:cs typeface="Rockwell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19036" y="1572638"/>
            <a:ext cx="12435840" cy="1078339"/>
          </a:xfrm>
          <a:prstGeom prst="rect">
            <a:avLst/>
          </a:prstGeom>
        </p:spPr>
        <p:txBody>
          <a:bodyPr vert="horz" lIns="130622" tIns="65311" rIns="130622" bIns="65311" rtlCol="0" anchor="t">
            <a:normAutofit fontScale="92500" lnSpcReduction="20000"/>
          </a:bodyPr>
          <a:lstStyle/>
          <a:p>
            <a:pPr marL="0" marR="0" lvl="0" indent="0" algn="l" defTabSz="6531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/>
              <a:ea typeface="+mn-ea"/>
              <a:cs typeface="Rockwell"/>
            </a:endParaRPr>
          </a:p>
        </p:txBody>
      </p:sp>
      <p:pic>
        <p:nvPicPr>
          <p:cNvPr id="8" name="Picture 7" descr="screenshot of kbpvo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380" y="1572638"/>
            <a:ext cx="9288172" cy="63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3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an Audio Microscope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with the audio data, not the UX</a:t>
            </a:r>
          </a:p>
          <a:p>
            <a:endParaRPr lang="en-US" dirty="0" smtClean="0"/>
          </a:p>
          <a:p>
            <a:r>
              <a:rPr lang="en-US" dirty="0" smtClean="0"/>
              <a:t>We’ll talk about all kinds of stuff…..</a:t>
            </a:r>
          </a:p>
          <a:p>
            <a:pPr lvl="1"/>
            <a:r>
              <a:rPr lang="en-US" sz="3600" dirty="0" smtClean="0"/>
              <a:t>The physics of sound and why audio data is different</a:t>
            </a:r>
          </a:p>
          <a:p>
            <a:pPr lvl="1"/>
            <a:r>
              <a:rPr lang="en-US" sz="3600" dirty="0" smtClean="0"/>
              <a:t>Physiology and psychoacoustics of how we experience sound</a:t>
            </a:r>
          </a:p>
          <a:p>
            <a:pPr lvl="1"/>
            <a:r>
              <a:rPr lang="en-US" sz="3600" dirty="0" smtClean="0"/>
              <a:t>Signal Processing Math to manipulate the data</a:t>
            </a:r>
          </a:p>
          <a:p>
            <a:pPr lvl="1"/>
            <a:r>
              <a:rPr lang="en-US" sz="3600" dirty="0" smtClean="0"/>
              <a:t>Real-time environment to implement it 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63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an Audio Microscope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And all software we work with today will be downloadable and </a:t>
            </a:r>
            <a:r>
              <a:rPr lang="en-US" b="1" dirty="0" smtClean="0">
                <a:sym typeface="Wingdings" pitchFamily="2" charset="2"/>
              </a:rPr>
              <a:t>should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sz="3200" dirty="0" smtClean="0">
                <a:sym typeface="Wingdings" pitchFamily="2" charset="2"/>
              </a:rPr>
              <a:t>(I know, yikes!) </a:t>
            </a:r>
            <a:r>
              <a:rPr lang="en-US" dirty="0" smtClean="0">
                <a:sym typeface="Wingdings" pitchFamily="2" charset="2"/>
              </a:rPr>
              <a:t>be functional on Windows, LINUX, and Mac</a:t>
            </a:r>
          </a:p>
          <a:p>
            <a:endParaRPr lang="en-US" dirty="0" smtClean="0"/>
          </a:p>
          <a:p>
            <a:r>
              <a:rPr lang="en-US" dirty="0" smtClean="0"/>
              <a:t>Oh, and hopefully have a little playtime too </a:t>
            </a:r>
            <a:r>
              <a:rPr lang="en-US" dirty="0" smtClean="0">
                <a:sym typeface="Wingdings" pitchFamily="2" charset="2"/>
              </a:rPr>
              <a:t>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© 2015, Information Control Company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63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2047</Words>
  <Application>Microsoft Office PowerPoint</Application>
  <PresentationFormat>Custom</PresentationFormat>
  <Paragraphs>315</Paragraphs>
  <Slides>43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Building an Audio Microscope</vt:lpstr>
      <vt:lpstr>Slide 2</vt:lpstr>
      <vt:lpstr>Slide 3</vt:lpstr>
      <vt:lpstr>Slide 4</vt:lpstr>
      <vt:lpstr>Slide 5</vt:lpstr>
      <vt:lpstr>Slide 6</vt:lpstr>
      <vt:lpstr>Slide 7</vt:lpstr>
      <vt:lpstr>How to build an Audio Microscope</vt:lpstr>
      <vt:lpstr>How to build an Audio Microscope</vt:lpstr>
      <vt:lpstr>Theory of sound</vt:lpstr>
      <vt:lpstr>Theory of Sound</vt:lpstr>
      <vt:lpstr>Theory of Sound</vt:lpstr>
      <vt:lpstr>Theory of Sound</vt:lpstr>
      <vt:lpstr>Theory of Sound</vt:lpstr>
      <vt:lpstr>Theory of Sound</vt:lpstr>
      <vt:lpstr>Theory of Sound</vt:lpstr>
      <vt:lpstr>Theory of Sound</vt:lpstr>
      <vt:lpstr>Theory of Sound</vt:lpstr>
      <vt:lpstr>Psychoacoustics &amp; physiology of hearing</vt:lpstr>
      <vt:lpstr>Physiology and Psychoacoustics </vt:lpstr>
      <vt:lpstr>Physiology and Psychoacoustics </vt:lpstr>
      <vt:lpstr>Physiology and Psychoacoustics </vt:lpstr>
      <vt:lpstr>Audio Signal processing </vt:lpstr>
      <vt:lpstr>Audio Signal Processing (The math) </vt:lpstr>
      <vt:lpstr>Audio Signal Processing (The math) </vt:lpstr>
      <vt:lpstr>Audio Signal Processing (The math) </vt:lpstr>
      <vt:lpstr>Audio Signal Processing (The math) </vt:lpstr>
      <vt:lpstr>the audio microscope (The Phase vocoder)</vt:lpstr>
      <vt:lpstr>Introducing PureData </vt:lpstr>
      <vt:lpstr>Introducing PureData </vt:lpstr>
      <vt:lpstr>Implementing the Audio Microscope </vt:lpstr>
      <vt:lpstr>Getting Setup</vt:lpstr>
      <vt:lpstr>PD Message Window, Config, and Test </vt:lpstr>
      <vt:lpstr>PD Essentials: Messages, Objects, Numbers</vt:lpstr>
      <vt:lpstr>PD Essentials: Audio Processing</vt:lpstr>
      <vt:lpstr>PD Essentials: Help &amp; Send/Receive</vt:lpstr>
      <vt:lpstr>PD Essentials: GUI Objects</vt:lpstr>
      <vt:lpstr>kbPVoc.pd – Phase Vocoder Based Audio Microscope</vt:lpstr>
      <vt:lpstr>kbPVoc.pd – Phase Vocoder Based Audio Microscope</vt:lpstr>
      <vt:lpstr>kbPVoc.pd – Phase Vocoder Based Audio Microscope</vt:lpstr>
      <vt:lpstr>Now let’s dig into it! </vt:lpstr>
      <vt:lpstr>Slide 42</vt:lpstr>
      <vt:lpstr>For more information……</vt:lpstr>
    </vt:vector>
  </TitlesOfParts>
  <Company>Clutch.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Hoffman, Jordan</dc:creator>
  <cp:lastModifiedBy>cb</cp:lastModifiedBy>
  <cp:revision>103</cp:revision>
  <dcterms:created xsi:type="dcterms:W3CDTF">2014-12-18T16:50:04Z</dcterms:created>
  <dcterms:modified xsi:type="dcterms:W3CDTF">2017-01-25T09:17:07Z</dcterms:modified>
</cp:coreProperties>
</file>