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A0B239-BBF0-47C5-807A-75D1D4BD327C}">
  <a:tblStyle styleId="{22A0B239-BBF0-47C5-807A-75D1D4BD32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42ddea9b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42ddea9b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42ddea9b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42ddea9b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2ddea9b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2ddea9b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42ddea9b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42ddea9b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2ddea9b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42ddea9b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42ddea9b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42ddea9b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42ddea9b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42ddea9b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42ddea9b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42ddea9b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Extraction, transformation, loading (ETL) process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ETL to convert medical data to a common data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Krista Miller 3/7/2022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MIMIC is a de-identified healthcare dataset comprised of patients who received critical care in the Beth Deaconess Medical Center between 2001-2012.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Observational Medical Outcomes Partnership (OMOP) is a common data model to standardize observational medical data.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of this project is to show an example of the steps required in the ETL process for standardizing healthcare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Specifically, this presentation will show the 7 steps needed to convert MIMIC data into the OMOP CONDITION_OCCURENCE table.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Understand source/target data models	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CONDITION_OCCURRENCE is the TARGET OMOP table: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198338" y="16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{22A0B239-BBF0-47C5-807A-75D1D4BD327C}</a:tableStyleId>
              </a:tblPr>
              <a:tblGrid>
                <a:gridCol w="2142250"/>
                <a:gridCol w="1895425"/>
                <a:gridCol w="4117350"/>
              </a:tblGrid>
              <a:tr h="6254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Target: CONDITION_OCCURRENCE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OMOP CDM V5.3.0 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7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Fields: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Datatype: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Description: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FLOAT (int 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Foreign key identifier to the person who is experiencing the condition. The demographic details of that person are stored in the PERSON table.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visit_occurrence_id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FLOAT (int 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Foreign key to the visit in the VISIT table during which the Condition was determined (diagnosed)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condition_source_value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(varchar 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Source code for the condition as it appears in the source data.  This code is mapped to a standard condition concept in the Standardized Vocabularies.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*This is the RAW data from the Source table*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Understand source/target data models	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30525" y="934900"/>
            <a:ext cx="89622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following MIMIC tables contain data for the 3 target table fields.  Note the 3 target table fields are available in the DIAGNOSES_ICD table.  SUBJECT_ID field originates from PATIENTS table and HADM_ID originates from ADMISSIONS table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25" y="2173325"/>
            <a:ext cx="2365400" cy="20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22" y="1620897"/>
            <a:ext cx="2309375" cy="30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6673" y="1539850"/>
            <a:ext cx="1095600" cy="322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>
            <a:off x="2474825" y="2827225"/>
            <a:ext cx="1575300" cy="423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 flipH="1" rot="-5400000">
            <a:off x="3027175" y="2562950"/>
            <a:ext cx="1248600" cy="739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/>
          <p:nvPr/>
        </p:nvSpPr>
        <p:spPr>
          <a:xfrm>
            <a:off x="4050125" y="3192075"/>
            <a:ext cx="2250300" cy="172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43775" y="2616000"/>
            <a:ext cx="2196000" cy="288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695825" y="2231575"/>
            <a:ext cx="1066500" cy="172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038750" y="3441725"/>
            <a:ext cx="2250300" cy="172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050125" y="3979700"/>
            <a:ext cx="2250300" cy="1728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Profile source table or tables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59725" y="1152475"/>
            <a:ext cx="8579400" cy="3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Rabbit tool helps profile source tables: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MIMIC DIAGNOSES_ICD table: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9872"/>
            <a:ext cx="4584950" cy="28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5241150" y="1732100"/>
            <a:ext cx="369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distribution of diagnoses count for subject_ids in the MIMIC DIAGNOSES_ICD table shows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one patient (SUBJECT_ID 41976) who has 266 diagnoses, followed by a sharp drop in the next highest count (57) and a long tail of diagnoses per unique subject_id in the dataset.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Create ETL mappings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17841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</a:t>
            </a:r>
            <a:r>
              <a:rPr lang="en" sz="1100"/>
              <a:t>SUBJECT_ID is a unique </a:t>
            </a:r>
            <a:r>
              <a:rPr lang="en" sz="1100"/>
              <a:t>numerical</a:t>
            </a:r>
            <a:r>
              <a:rPr lang="en" sz="1100"/>
              <a:t> patient identifier that corresponds with the unique OMOP person_id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-HADM_ID is a unique numerical hospital admission identifier that corresponds with OMOP visit_occurrence_id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-ICD9_CODE is a unique string value that is used as a disease classifier.  It corresponds to OMOP condition_source_value field.  A source_value field in OMOP will hold the raw value (prior to transformation) of what is stored in the SOURCE table</a:t>
            </a:r>
            <a:endParaRPr sz="1100"/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2175100" y="18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{22A0B239-BBF0-47C5-807A-75D1D4BD327C}</a:tableStyleId>
              </a:tblPr>
              <a:tblGrid>
                <a:gridCol w="1548000"/>
              </a:tblGrid>
              <a:tr h="34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MIMIC DIAGNOSES_ICD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4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ROW_ID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SUBJECT_ID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HADM_ID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SEQ_NUM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ICD9_CODE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125" y="1127125"/>
            <a:ext cx="2476500" cy="346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8"/>
          <p:cNvCxnSpPr/>
          <p:nvPr/>
        </p:nvCxnSpPr>
        <p:spPr>
          <a:xfrm flipH="1" rot="10800000">
            <a:off x="3742775" y="1866475"/>
            <a:ext cx="1998000" cy="96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3694750" y="3316950"/>
            <a:ext cx="1978500" cy="19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 flipH="1" rot="10800000">
            <a:off x="3713950" y="3864500"/>
            <a:ext cx="2064900" cy="14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and 5: Write and execute transformation code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-- This code transforms the data from MIMIC tables into three OMOP</a:t>
            </a:r>
            <a:endParaRPr sz="900">
              <a:solidFill>
                <a:srgbClr val="D81B6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-- CONDITION_OCCURRENCE fields (person_id, visit_occurrence_id, </a:t>
            </a:r>
            <a:endParaRPr sz="900">
              <a:solidFill>
                <a:srgbClr val="D81B6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-- condition_source_value).</a:t>
            </a:r>
            <a:endParaRPr sz="900">
              <a:solidFill>
                <a:srgbClr val="D81B6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--Adding OMOP person_id:</a:t>
            </a:r>
            <a:endParaRPr sz="900">
              <a:solidFill>
                <a:srgbClr val="D81B6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diag1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md.subject_id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person_id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mimic3_demo.DIAGNOSES_ICD md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--Adding OMOP visit_occurrence_id:</a:t>
            </a:r>
            <a:endParaRPr sz="900">
              <a:solidFill>
                <a:srgbClr val="D81B6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diag2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d1.person_id,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md.hadm_id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visit_occurrence_id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diag1 d1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mimic3_demo.DIAGNOSES_ICD md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d1.</a:t>
            </a:r>
            <a:r>
              <a:rPr lang="en" sz="900">
                <a:solidFill>
                  <a:srgbClr val="8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person_id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= md.subject_id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--Adding OMOP condition_source_value:</a:t>
            </a:r>
            <a:endParaRPr sz="900">
              <a:solidFill>
                <a:srgbClr val="D81B6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diag3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d2.person_id, d2.visit_occurrence_id, 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md.icd9_code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condition_source_value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diag2 d2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mimic3_demo.DIAGNOSES_ICD md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d2.</a:t>
            </a:r>
            <a:r>
              <a:rPr lang="en" sz="900">
                <a:solidFill>
                  <a:srgbClr val="8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person_id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= md.subject_id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--Combining all fields:</a:t>
            </a:r>
            <a:endParaRPr sz="900">
              <a:solidFill>
                <a:srgbClr val="D81B6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condition_occurrence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d3.person_id, d3.visit_occurrence_id, d3.condition_source_value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        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diag3 d3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mimic3_demo.DIAGNOSES_ICD md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d3.</a:t>
            </a:r>
            <a:r>
              <a:rPr lang="en" sz="900">
                <a:solidFill>
                  <a:srgbClr val="8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person_id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=md.subject_id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7474F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condition_occurrence 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Perform data quality assessment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--Data quality assessment: find most common ICD9 code from this dataset:</a:t>
            </a:r>
            <a:endParaRPr sz="900">
              <a:solidFill>
                <a:srgbClr val="D81B6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condition_source_value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condition_source_value_count, condition_source_value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condition_occurrence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condition_source_value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condition_source_value_count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900">
              <a:solidFill>
                <a:srgbClr val="F4511E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67D6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</a:rPr>
              <a:t>OUTPUT:</a:t>
            </a:r>
            <a:endParaRPr sz="120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67D6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112050" y="3787600"/>
            <a:ext cx="45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00" y="2771163"/>
            <a:ext cx="34290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732075" y="1866575"/>
            <a:ext cx="3842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 elected to check the value of the most common ICD9 code found in the MIMIC dataset, to validate that it makes sense for a critical care dataset.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CD9 code 4019 corresponds to “Essential hypertension” as the most common ICD9 code in the dataset, which is expected for this population.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Package documentation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materials in the previous slides </a:t>
            </a:r>
            <a:r>
              <a:rPr lang="en"/>
              <a:t>constitute</a:t>
            </a:r>
            <a:r>
              <a:rPr lang="en"/>
              <a:t> a complete ETL package documenting: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-what was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-decisions/</a:t>
            </a:r>
            <a:r>
              <a:rPr lang="en"/>
              <a:t>assumptions</a:t>
            </a:r>
            <a:r>
              <a:rPr lang="en"/>
              <a:t> made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-SQL transformation scripts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