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2" r:id="rId25"/>
    <p:sldId id="283"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43" d="100"/>
          <a:sy n="43" d="100"/>
        </p:scale>
        <p:origin x="78" y="3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us1.ca.analytics.ibm.com/bi/?perspective=dashboard&amp;pathRef=.my_folders%2FCurrent%2BTechnologiesUpdated&amp;action=view&amp;mode=dashboard&amp;subView=model000001932fc4a77e_0000000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516979" cy="1224922"/>
          </a:xfrm>
        </p:spPr>
        <p:txBody>
          <a:bodyPr anchor="ctr">
            <a:normAutofit/>
          </a:bodyPr>
          <a:lstStyle/>
          <a:p>
            <a:r>
              <a:rPr lang="en-US" sz="3600" dirty="0">
                <a:solidFill>
                  <a:srgbClr val="0E659B"/>
                </a:solidFill>
                <a:latin typeface="IBM Plex Mono SemiBold"/>
              </a:rPr>
              <a:t>Survey Responses</a:t>
            </a:r>
            <a:br>
              <a:rPr lang="en-US" sz="3600" dirty="0">
                <a:solidFill>
                  <a:srgbClr val="0E659B"/>
                </a:solidFill>
                <a:latin typeface="IBM Plex Mono SemiBold"/>
              </a:rPr>
            </a:br>
            <a:endParaRPr lang="en-US" sz="3600" dirty="0">
              <a:solidFill>
                <a:srgbClr val="0E659B"/>
              </a:solidFill>
              <a:latin typeface="IBM Plex Mono SemiBold"/>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Krista A.</a:t>
            </a:r>
            <a:endParaRPr lang="en-US" dirty="0"/>
          </a:p>
          <a:p>
            <a:pPr marL="0" indent="0">
              <a:buNone/>
            </a:pPr>
            <a:r>
              <a:rPr lang="en-US" dirty="0">
                <a:latin typeface="IBM Plex Mono Text"/>
              </a:rPr>
              <a:t>16 Nov 2024</a:t>
            </a:r>
          </a:p>
          <a:p>
            <a:pPr marL="0" indent="0">
              <a:buNone/>
            </a:pP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latin typeface="IBM Plex Mono Text"/>
              </a:rPr>
              <a:t>While Firebase and MS SQL Server were clearly most used last year, this year other DBs are seen as having an advantage.</a:t>
            </a:r>
            <a:endParaRPr lang="en-US" dirty="0"/>
          </a:p>
          <a:p>
            <a:pPr marL="0" indent="0">
              <a:buNone/>
            </a:pPr>
            <a:endParaRPr lang="en-US" dirty="0"/>
          </a:p>
          <a:p>
            <a:r>
              <a:rPr lang="en-US" dirty="0">
                <a:latin typeface="IBM Plex Mono Text"/>
              </a:rPr>
              <a:t>PostgreSQL is desired</a:t>
            </a:r>
          </a:p>
          <a:p>
            <a:r>
              <a:rPr lang="en-US" dirty="0">
                <a:latin typeface="IBM Plex Mono Text"/>
              </a:rPr>
              <a:t>MongoDB, Redis, and MySQL are also desired, but there is not too much difference.</a:t>
            </a:r>
          </a:p>
          <a:p>
            <a:pPr marL="0" indent="0">
              <a:buNone/>
            </a:pPr>
            <a:endParaRPr lang="en-US"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latin typeface="IBM Plex Mono Text"/>
              </a:rPr>
              <a:t>It would be good for products using Firebase or MS SQL Server to support PostgreSQL also.</a:t>
            </a:r>
            <a:endParaRPr lang="en-US" dirty="0"/>
          </a:p>
          <a:p>
            <a:pPr marL="0" indent="0">
              <a:buNone/>
            </a:pPr>
            <a:endParaRPr lang="en-US" dirty="0"/>
          </a:p>
          <a:p>
            <a:r>
              <a:rPr lang="en-US" dirty="0">
                <a:latin typeface="IBM Plex Mono Text"/>
              </a:rPr>
              <a:t>Most responders chose PostgreSQL or MongoDB as a desired DB.</a:t>
            </a:r>
          </a:p>
          <a:p>
            <a:r>
              <a:rPr lang="en-US" dirty="0">
                <a:latin typeface="IBM Plex Mono Text"/>
              </a:rPr>
              <a:t>However, about 7 databases are found as possibly popular in the future.</a:t>
            </a:r>
          </a:p>
          <a:p>
            <a:endParaRPr lang="en-US" dirty="0">
              <a:latin typeface="IBM Plex Mono Text"/>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000" dirty="0">
                <a:solidFill>
                  <a:srgbClr val="212529"/>
                </a:solidFill>
                <a:latin typeface="Consolas"/>
                <a:hlinkClick r:id="rId2"/>
              </a:rPr>
              <a:t>Cognos Program with Graphs and Charts</a:t>
            </a:r>
            <a:endParaRPr lang="en-US" sz="2000" dirty="0">
              <a:solidFill>
                <a:srgbClr val="212529"/>
              </a:solidFill>
              <a:latin typeface="Consolas"/>
            </a:endParaRPr>
          </a:p>
          <a:p>
            <a:pPr marL="0" indent="0">
              <a:buNone/>
            </a:pPr>
            <a:endParaRPr lang="en-US" sz="2000" dirty="0">
              <a:solidFill>
                <a:srgbClr val="212529"/>
              </a:solidFill>
              <a:latin typeface="Consolas"/>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3" name="Picture 2" descr="A screenshot of a computer&#10;&#10;Description automatically generated">
            <a:extLst>
              <a:ext uri="{FF2B5EF4-FFF2-40B4-BE49-F238E27FC236}">
                <a16:creationId xmlns:a16="http://schemas.microsoft.com/office/drawing/2014/main" id="{4EFF4F87-7AC7-B882-87BA-446362B5753D}"/>
              </a:ext>
            </a:extLst>
          </p:cNvPr>
          <p:cNvPicPr>
            <a:picLocks noChangeAspect="1"/>
          </p:cNvPicPr>
          <p:nvPr/>
        </p:nvPicPr>
        <p:blipFill>
          <a:blip r:embed="rId2"/>
          <a:stretch>
            <a:fillRect/>
          </a:stretch>
        </p:blipFill>
        <p:spPr>
          <a:xfrm>
            <a:off x="833886" y="1482540"/>
            <a:ext cx="9503435" cy="481307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3" name="Picture 2" descr="A screenshot of a computer&#10;&#10;Description automatically generated">
            <a:extLst>
              <a:ext uri="{FF2B5EF4-FFF2-40B4-BE49-F238E27FC236}">
                <a16:creationId xmlns:a16="http://schemas.microsoft.com/office/drawing/2014/main" id="{A68FA4AB-0A6A-21C7-60C7-D5ECF24F2FC3}"/>
              </a:ext>
            </a:extLst>
          </p:cNvPr>
          <p:cNvPicPr>
            <a:picLocks noChangeAspect="1"/>
          </p:cNvPicPr>
          <p:nvPr/>
        </p:nvPicPr>
        <p:blipFill>
          <a:blip r:embed="rId2"/>
          <a:stretch>
            <a:fillRect/>
          </a:stretch>
        </p:blipFill>
        <p:spPr>
          <a:xfrm>
            <a:off x="833886" y="1281257"/>
            <a:ext cx="9302152" cy="4999976"/>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3" name="Picture 2" descr="A screenshot of a computer&#10;&#10;Description automatically generated">
            <a:extLst>
              <a:ext uri="{FF2B5EF4-FFF2-40B4-BE49-F238E27FC236}">
                <a16:creationId xmlns:a16="http://schemas.microsoft.com/office/drawing/2014/main" id="{530681C5-591A-3033-5650-E5228CE2A0F3}"/>
              </a:ext>
            </a:extLst>
          </p:cNvPr>
          <p:cNvPicPr>
            <a:picLocks noChangeAspect="1"/>
          </p:cNvPicPr>
          <p:nvPr/>
        </p:nvPicPr>
        <p:blipFill>
          <a:blip r:embed="rId2"/>
          <a:stretch>
            <a:fillRect/>
          </a:stretch>
        </p:blipFill>
        <p:spPr>
          <a:xfrm>
            <a:off x="833886" y="1295635"/>
            <a:ext cx="8655170" cy="487057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dirty="0">
                <a:latin typeface="IBM Plex Mono Text"/>
              </a:rPr>
              <a:t>Would it be worth it for the product to support the future languages and databases that respondents say they would like to learn?</a:t>
            </a:r>
          </a:p>
          <a:p>
            <a:r>
              <a:rPr lang="en-US" dirty="0">
                <a:latin typeface="IBM Plex Mono Text"/>
              </a:rPr>
              <a:t>Would it be worth it to provide such training for them?</a:t>
            </a:r>
            <a:endParaRPr lang="en-US" dirty="0"/>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85000" lnSpcReduction="20000"/>
          </a:bodyPr>
          <a:lstStyle/>
          <a:p>
            <a:pPr marL="0" indent="0">
              <a:buNone/>
            </a:pPr>
            <a:r>
              <a:rPr lang="en-US" dirty="0">
                <a:latin typeface="IBM Plex Mono Text"/>
              </a:rPr>
              <a:t>Respondents are eager to learn new languages and databases.</a:t>
            </a:r>
            <a:endParaRPr lang="en-US" dirty="0"/>
          </a:p>
          <a:p>
            <a:pPr marL="0" indent="0">
              <a:buNone/>
            </a:pPr>
            <a:endParaRPr lang="en-US" dirty="0"/>
          </a:p>
          <a:p>
            <a:r>
              <a:rPr lang="en-US" dirty="0">
                <a:latin typeface="IBM Plex Mono Text"/>
              </a:rPr>
              <a:t>JavaScript is the number 1 language people want to learn.</a:t>
            </a:r>
          </a:p>
          <a:p>
            <a:r>
              <a:rPr lang="en-US" dirty="0">
                <a:latin typeface="IBM Plex Mono Text"/>
              </a:rPr>
              <a:t>PostgreSQL is the number 1 database people want to learn.</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US" dirty="0">
                <a:latin typeface="IBM Plex Mono Text"/>
              </a:rPr>
              <a:t>If responses reflect which languages and databases are popular next year, then it is worth it to further study the pros and cons of the favored languages and databases.</a:t>
            </a:r>
            <a:endParaRPr lang="en-US" dirty="0"/>
          </a:p>
          <a:p>
            <a:pPr marL="0" indent="0">
              <a:buNone/>
            </a:pPr>
            <a:endParaRPr lang="en-US" dirty="0"/>
          </a:p>
          <a:p>
            <a:r>
              <a:rPr lang="en-US" dirty="0">
                <a:latin typeface="IBM Plex Mono Text"/>
              </a:rPr>
              <a:t>It's possible that JavaScript is the </a:t>
            </a:r>
            <a:r>
              <a:rPr lang="en-US">
                <a:latin typeface="IBM Plex Mono Text"/>
              </a:rPr>
              <a:t>best language for web or other </a:t>
            </a:r>
            <a:r>
              <a:rPr lang="en-US" dirty="0">
                <a:latin typeface="IBM Plex Mono Text"/>
              </a:rPr>
              <a:t>developers.</a:t>
            </a:r>
          </a:p>
          <a:p>
            <a:r>
              <a:rPr lang="en-US" dirty="0">
                <a:latin typeface="IBM Plex Mono Text"/>
              </a:rPr>
              <a:t>It's possible that PostgreSQL is a great database for future </a:t>
            </a:r>
            <a:r>
              <a:rPr lang="en-US">
                <a:latin typeface="IBM Plex Mono Text"/>
              </a:rPr>
              <a:t>applications.</a:t>
            </a:r>
            <a:endParaRPr lang="en-US" dirty="0">
              <a:latin typeface="IBM Plex Mono Text"/>
            </a:endParaRPr>
          </a:p>
          <a:p>
            <a:r>
              <a:rPr lang="en-US">
                <a:latin typeface="IBM Plex Mono Text"/>
              </a:rPr>
              <a:t>It's worth further study to see if </a:t>
            </a:r>
            <a:r>
              <a:rPr lang="en-US" dirty="0">
                <a:latin typeface="IBM Plex Mono Text"/>
              </a:rPr>
              <a:t>there are correlations with current job and job in search of.</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A study is recommended to determine correlations, if any, between respondents' current jobs and demographics and what interests them in the next year.</a:t>
            </a:r>
          </a:p>
          <a:p>
            <a:r>
              <a:rPr lang="en-US" dirty="0">
                <a:latin typeface="IBM Plex Mono Text"/>
              </a:rPr>
              <a:t>A study is recommended to learn pros and cons of the most desired languages and databases.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2CB8A52-EF03-DDA2-086D-4E69553B7752}"/>
              </a:ext>
            </a:extLst>
          </p:cNvPr>
          <p:cNvPicPr>
            <a:picLocks noChangeAspect="1"/>
          </p:cNvPicPr>
          <p:nvPr/>
        </p:nvPicPr>
        <p:blipFill>
          <a:blip r:embed="rId3"/>
          <a:stretch>
            <a:fillRect/>
          </a:stretch>
        </p:blipFill>
        <p:spPr>
          <a:xfrm>
            <a:off x="4919520" y="1840300"/>
            <a:ext cx="4308279" cy="4298832"/>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vert="horz" lIns="91440" tIns="45720" rIns="91440" bIns="45720" rtlCol="0" anchor="t">
            <a:normAutofit/>
          </a:bodyPr>
          <a:lstStyle/>
          <a:p>
            <a:pPr marL="0" indent="0">
              <a:buNone/>
            </a:pPr>
            <a:r>
              <a:rPr lang="en-US" sz="2200" dirty="0">
                <a:latin typeface="IBM Plex Mono Text"/>
              </a:rPr>
              <a:t>I</a:t>
            </a:r>
            <a:endParaRPr lang="en-US" sz="2200" dirty="0"/>
          </a:p>
        </p:txBody>
      </p:sp>
      <p:pic>
        <p:nvPicPr>
          <p:cNvPr id="6" name="Picture 5" descr="A screenshot of a computer&#10;&#10;Description automatically generated">
            <a:extLst>
              <a:ext uri="{FF2B5EF4-FFF2-40B4-BE49-F238E27FC236}">
                <a16:creationId xmlns:a16="http://schemas.microsoft.com/office/drawing/2014/main" id="{ED12D481-2D1E-C2BF-932F-1C4EAFAFD545}"/>
              </a:ext>
            </a:extLst>
          </p:cNvPr>
          <p:cNvPicPr>
            <a:picLocks noChangeAspect="1"/>
          </p:cNvPicPr>
          <p:nvPr/>
        </p:nvPicPr>
        <p:blipFill>
          <a:blip r:embed="rId2"/>
          <a:stretch>
            <a:fillRect/>
          </a:stretch>
        </p:blipFill>
        <p:spPr>
          <a:xfrm>
            <a:off x="905772" y="1425031"/>
            <a:ext cx="9316530" cy="4870578"/>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screenshot of a graph&#10;&#10;Description automatically generated">
            <a:extLst>
              <a:ext uri="{FF2B5EF4-FFF2-40B4-BE49-F238E27FC236}">
                <a16:creationId xmlns:a16="http://schemas.microsoft.com/office/drawing/2014/main" id="{5C4E86E8-4DC2-870C-5D00-81A552C4BEDA}"/>
              </a:ext>
            </a:extLst>
          </p:cNvPr>
          <p:cNvPicPr>
            <a:picLocks noGrp="1" noChangeAspect="1"/>
          </p:cNvPicPr>
          <p:nvPr>
            <p:ph sz="half" idx="2"/>
          </p:nvPr>
        </p:nvPicPr>
        <p:blipFill>
          <a:blip r:embed="rId2"/>
          <a:stretch>
            <a:fillRect/>
          </a:stretch>
        </p:blipFill>
        <p:spPr>
          <a:xfrm>
            <a:off x="2013568" y="1860706"/>
            <a:ext cx="8168578" cy="4084828"/>
          </a:xfrm>
        </p:spPr>
      </p:pic>
    </p:spTree>
    <p:extLst>
      <p:ext uri="{BB962C8B-B14F-4D97-AF65-F5344CB8AC3E}">
        <p14:creationId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F5A09A-550C-CFFD-5250-CC126A51310A}"/>
              </a:ext>
            </a:extLst>
          </p:cNvPr>
          <p:cNvSpPr>
            <a:spLocks noGrp="1"/>
          </p:cNvSpPr>
          <p:nvPr>
            <p:ph type="title"/>
          </p:nvPr>
        </p:nvSpPr>
        <p:spPr/>
        <p:txBody>
          <a:bodyPr/>
          <a:lstStyle/>
          <a:p>
            <a:r>
              <a:rPr lang="en-US" dirty="0"/>
              <a:t>Appendix</a:t>
            </a:r>
          </a:p>
        </p:txBody>
      </p:sp>
      <p:sp>
        <p:nvSpPr>
          <p:cNvPr id="6" name="Content Placeholder 5">
            <a:extLst>
              <a:ext uri="{FF2B5EF4-FFF2-40B4-BE49-F238E27FC236}">
                <a16:creationId xmlns:a16="http://schemas.microsoft.com/office/drawing/2014/main" id="{4E06F482-4138-7277-8267-469A87031D10}"/>
              </a:ext>
            </a:extLst>
          </p:cNvPr>
          <p:cNvSpPr>
            <a:spLocks noGrp="1"/>
          </p:cNvSpPr>
          <p:nvPr>
            <p:ph idx="1"/>
          </p:nvPr>
        </p:nvSpPr>
        <p:spPr/>
        <p:txBody>
          <a:bodyPr/>
          <a:lstStyle/>
          <a:p>
            <a:r>
              <a:rPr lang="en-US" dirty="0"/>
              <a:t>1. The Cognos project illustrates both Location by Technology counts but also Technology by Location. It is above.</a:t>
            </a:r>
          </a:p>
          <a:p>
            <a:r>
              <a:rPr lang="en-US" dirty="0"/>
              <a:t>2. A pivot table in Excel is used to show totals for Job Postings:</a:t>
            </a:r>
          </a:p>
          <a:p>
            <a:r>
              <a:rPr lang="en-US" dirty="0"/>
              <a:t>https://github.com/kristajan/IBMDACapstoneProject/blob/be83c401d481e240450fc98e7aa3cba95ea5ace5/job-postingsPT.xlsx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9287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5254192-121B-43F0-3D71-7B5A20477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91" y="1066805"/>
            <a:ext cx="8403017" cy="47243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BAFC9C-D3BC-8737-3380-C57581CEAA14}"/>
              </a:ext>
            </a:extLst>
          </p:cNvPr>
          <p:cNvSpPr txBox="1"/>
          <p:nvPr/>
        </p:nvSpPr>
        <p:spPr>
          <a:xfrm>
            <a:off x="339538" y="338700"/>
            <a:ext cx="4232462" cy="400110"/>
          </a:xfrm>
          <a:prstGeom prst="rect">
            <a:avLst/>
          </a:prstGeom>
          <a:noFill/>
        </p:spPr>
        <p:txBody>
          <a:bodyPr wrap="square" rtlCol="0">
            <a:spAutoFit/>
          </a:bodyPr>
          <a:lstStyle/>
          <a:p>
            <a:r>
              <a:rPr lang="en-US" sz="2000" dirty="0"/>
              <a:t>Pivot Table in Excel</a:t>
            </a:r>
          </a:p>
        </p:txBody>
      </p:sp>
    </p:spTree>
    <p:extLst>
      <p:ext uri="{BB962C8B-B14F-4D97-AF65-F5344CB8AC3E}">
        <p14:creationId xmlns:p14="http://schemas.microsoft.com/office/powerpoint/2010/main" val="68074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r>
              <a:rPr lang="en-US" sz="2200" dirty="0">
                <a:latin typeface="IBM Plex Mono Text"/>
              </a:rPr>
              <a:t>Most Common Languages worked with were Bash and other shells, C#, HTMP/CSS, C, Assembly and Java.</a:t>
            </a:r>
            <a:endParaRPr lang="en-US" sz="2200" dirty="0"/>
          </a:p>
          <a:p>
            <a:r>
              <a:rPr lang="en-US" sz="2200" dirty="0">
                <a:latin typeface="IBM Plex Mono Text"/>
              </a:rPr>
              <a:t>Most Common Databases worked with were Firebase, MS SQL Server, MongoDB, MariaDB, and MySQL</a:t>
            </a:r>
          </a:p>
          <a:p>
            <a:r>
              <a:rPr lang="en-US" sz="2200" dirty="0">
                <a:latin typeface="IBM Plex Mono Text"/>
              </a:rPr>
              <a:t>Most Common Areas Desired to work with</a:t>
            </a:r>
            <a:endParaRPr lang="en-US" sz="2200" dirty="0"/>
          </a:p>
          <a:p>
            <a:pPr lvl="1"/>
            <a:r>
              <a:rPr lang="en-US" sz="1800" dirty="0">
                <a:latin typeface="IBM Plex Mono Text"/>
              </a:rPr>
              <a:t>Languages – JavaScript, HTML/CSS, Python, SQL</a:t>
            </a:r>
          </a:p>
          <a:p>
            <a:pPr lvl="1"/>
            <a:r>
              <a:rPr lang="en-US" sz="1800" dirty="0">
                <a:latin typeface="IBM Plex Mono Text"/>
              </a:rPr>
              <a:t>Databases – PostgreSQL, MongoDB, Redis, MySQL</a:t>
            </a:r>
          </a:p>
          <a:p>
            <a:pPr lvl="1"/>
            <a:r>
              <a:rPr lang="en-US" sz="1800" dirty="0">
                <a:latin typeface="IBM Plex Mono Text"/>
              </a:rPr>
              <a:t>Platforms – Linux, Docker, AWS, Windows, Android</a:t>
            </a:r>
            <a:endParaRPr lang="en-US" sz="2200" dirty="0"/>
          </a:p>
          <a:p>
            <a:r>
              <a:rPr lang="en-US" sz="2200" dirty="0">
                <a:latin typeface="IBM Plex Mono Text"/>
              </a:rPr>
              <a:t>Education Levels - Most Masters Degrees were achieved between ages 21-26.</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dirty="0">
                <a:effectLst/>
                <a:latin typeface="Arial" panose="020B0604020202020204" pitchFamily="34" charset="0"/>
                <a:cs typeface="Arial" panose="020B0604020202020204" pitchFamily="34" charset="0"/>
              </a:rPr>
              <a:t>This study uses data collected and cleaned from a survey conducted by Stack Overflow. It is intended to show management what trends are for future Languages, Databases, Platforms, and Web Frames, as the respondents answered they would like to learn. The graphs and charts below show the data in readable and summarized form. The data includes </a:t>
            </a:r>
            <a:r>
              <a:rPr lang="en-US" sz="1500" dirty="0" err="1">
                <a:effectLst/>
                <a:latin typeface="Arial" panose="020B0604020202020204" pitchFamily="34" charset="0"/>
                <a:cs typeface="Arial" panose="020B0604020202020204" pitchFamily="34" charset="0"/>
              </a:rPr>
              <a:t>Demograhpics</a:t>
            </a:r>
            <a:r>
              <a:rPr lang="en-US" sz="1500" dirty="0">
                <a:effectLst/>
                <a:latin typeface="Arial" panose="020B0604020202020204" pitchFamily="34" charset="0"/>
                <a:cs typeface="Arial" panose="020B0604020202020204" pitchFamily="34" charset="0"/>
              </a:rPr>
              <a:t> and the following for both Current work and Desired Future Learning </a:t>
            </a:r>
            <a:r>
              <a:rPr lang="en-US" sz="1500" dirty="0" err="1">
                <a:effectLst/>
                <a:latin typeface="Arial" panose="020B0604020202020204" pitchFamily="34" charset="0"/>
                <a:cs typeface="Arial" panose="020B0604020202020204" pitchFamily="34" charset="0"/>
              </a:rPr>
              <a:t>for:</a:t>
            </a:r>
            <a:r>
              <a:rPr lang="en-US" sz="1500" dirty="0" err="1">
                <a:latin typeface="Arial" panose="020B0604020202020204" pitchFamily="34" charset="0"/>
                <a:cs typeface="Arial" panose="020B0604020202020204" pitchFamily="34" charset="0"/>
              </a:rPr>
              <a:t>Most</a:t>
            </a:r>
            <a:r>
              <a:rPr lang="en-US" sz="1500" dirty="0">
                <a:latin typeface="Arial" panose="020B0604020202020204" pitchFamily="34" charset="0"/>
                <a:cs typeface="Arial" panose="020B0604020202020204" pitchFamily="34" charset="0"/>
              </a:rPr>
              <a:t> Common Languages worked with were Bash and other shells, C#, HTMP/CSS, C, Assembly, and Java.</a:t>
            </a:r>
            <a:endParaRPr lang="en-US" sz="1500" dirty="0">
              <a:solidFill>
                <a:srgbClr val="000000"/>
              </a:solidFill>
              <a:latin typeface="Arial" panose="020B0604020202020204" pitchFamily="34" charset="0"/>
              <a:cs typeface="Arial" panose="020B0604020202020204" pitchFamily="34" charset="0"/>
            </a:endParaRPr>
          </a:p>
          <a:p>
            <a:r>
              <a:rPr lang="en-US" sz="1500" dirty="0">
                <a:latin typeface="Arial"/>
                <a:cs typeface="Arial"/>
              </a:rPr>
              <a:t>Most Common Databases worked with were Firebase, MS SQL Server, MongoDB, MariaDB, and MySQL</a:t>
            </a:r>
            <a:endParaRPr lang="en-US" sz="1500" dirty="0">
              <a:solidFill>
                <a:srgbClr val="000000"/>
              </a:solidFill>
              <a:latin typeface="Arial"/>
              <a:cs typeface="Arial"/>
            </a:endParaRPr>
          </a:p>
          <a:p>
            <a:r>
              <a:rPr lang="en-US" sz="1500" dirty="0">
                <a:latin typeface="Arial"/>
                <a:cs typeface="Arial"/>
              </a:rPr>
              <a:t>Most Common Areas Desired to work with</a:t>
            </a:r>
            <a:endParaRPr lang="en-US" sz="1500" dirty="0">
              <a:solidFill>
                <a:srgbClr val="000000"/>
              </a:solidFill>
              <a:latin typeface="Arial"/>
              <a:cs typeface="Arial"/>
            </a:endParaRPr>
          </a:p>
          <a:p>
            <a:pPr lvl="1"/>
            <a:r>
              <a:rPr lang="en-US" sz="1500" dirty="0">
                <a:latin typeface="Arial"/>
                <a:cs typeface="Arial"/>
              </a:rPr>
              <a:t>Languages – JavaScript, HTML/CSS, Python, SQL</a:t>
            </a:r>
            <a:endParaRPr lang="en-US" sz="1500" dirty="0">
              <a:solidFill>
                <a:srgbClr val="000000"/>
              </a:solidFill>
              <a:latin typeface="Arial"/>
              <a:cs typeface="Arial"/>
            </a:endParaRPr>
          </a:p>
          <a:p>
            <a:pPr lvl="1"/>
            <a:r>
              <a:rPr lang="en-US" sz="1500" dirty="0">
                <a:latin typeface="Arial"/>
                <a:cs typeface="Arial"/>
              </a:rPr>
              <a:t>Databases – PostgreSQL, MongoDB, Redis, MySQL</a:t>
            </a:r>
            <a:endParaRPr lang="en-US" sz="1500" dirty="0">
              <a:solidFill>
                <a:srgbClr val="000000"/>
              </a:solidFill>
              <a:latin typeface="Arial"/>
              <a:cs typeface="Arial"/>
            </a:endParaRPr>
          </a:p>
          <a:p>
            <a:pPr lvl="1"/>
            <a:r>
              <a:rPr lang="en-US" sz="1500" dirty="0">
                <a:latin typeface="Arial"/>
                <a:cs typeface="Arial"/>
              </a:rPr>
              <a:t>Platforms – Linux, Docker, AWS, Windows, Android</a:t>
            </a:r>
          </a:p>
          <a:p>
            <a:pPr lvl="1"/>
            <a:r>
              <a:rPr lang="en-US" sz="1500" dirty="0">
                <a:latin typeface="Arial"/>
                <a:cs typeface="Arial"/>
              </a:rPr>
              <a:t>Web Frames – React.js, Vue.js, Angular.js, Asp.net, and jQuery</a:t>
            </a:r>
          </a:p>
          <a:p>
            <a:r>
              <a:rPr lang="en-US" sz="1500" dirty="0">
                <a:latin typeface="Arial"/>
                <a:cs typeface="Arial"/>
              </a:rPr>
              <a:t>Education Levels - People who had Masters Degrees got them mostly between ages 21-26</a:t>
            </a:r>
            <a:endParaRPr lang="en-US" sz="1500" dirty="0">
              <a:solidFill>
                <a:srgbClr val="000000"/>
              </a:solidFill>
              <a:latin typeface="Arial"/>
              <a:cs typeface="Arial"/>
            </a:endParaRPr>
          </a:p>
          <a:p>
            <a:pPr marL="0" indent="0">
              <a:buNone/>
            </a:pPr>
            <a:endParaRPr lang="en-US" sz="2200" dirty="0">
              <a:latin typeface="Arial"/>
              <a:cs typeface="Arial"/>
            </a:endParaRPr>
          </a:p>
          <a:p>
            <a:endParaRPr lang="en-US" sz="2200" dirty="0">
              <a:solidFill>
                <a:srgbClr val="000000"/>
              </a:solidFill>
              <a:latin typeface="Arial"/>
              <a:cs typeface="Arial"/>
            </a:endParaRPr>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r>
              <a:rPr lang="en-US" sz="2400" dirty="0">
                <a:latin typeface="IBM Plex Mono Text"/>
              </a:rPr>
              <a:t>Data was collected from </a:t>
            </a:r>
            <a:r>
              <a:rPr lang="en-US" sz="2400" dirty="0" err="1">
                <a:latin typeface="IBM Plex Mono Text"/>
              </a:rPr>
              <a:t>StackOverflow</a:t>
            </a:r>
            <a:r>
              <a:rPr lang="en-US" sz="2400" dirty="0">
                <a:latin typeface="IBM Plex Mono Text"/>
              </a:rPr>
              <a:t> Survey about Current and Future Languages, Databases, Platforms, Demographics, etc.</a:t>
            </a:r>
          </a:p>
          <a:p>
            <a:r>
              <a:rPr lang="en-US" sz="2400" dirty="0">
                <a:latin typeface="IBM Plex Mono Text"/>
              </a:rPr>
              <a:t>Data was uploaded to IBM Cognos Analytics.</a:t>
            </a:r>
            <a:endParaRPr lang="en-US" sz="2400" dirty="0"/>
          </a:p>
          <a:p>
            <a:r>
              <a:rPr lang="en-US" sz="2400" dirty="0">
                <a:latin typeface="IBM Plex Mono Text"/>
              </a:rPr>
              <a:t>Bar charts and other graphs or plots show the data.</a:t>
            </a:r>
          </a:p>
          <a:p>
            <a:r>
              <a:rPr lang="en-US" sz="2400" dirty="0">
                <a:latin typeface="IBM Plex Mono Text"/>
              </a:rPr>
              <a:t>Additional data was analyzed for Job Posting by Location</a:t>
            </a:r>
          </a:p>
          <a:p>
            <a:r>
              <a:rPr lang="en-US" sz="2400" dirty="0">
                <a:latin typeface="IBM Plex Mono Text"/>
              </a:rPr>
              <a:t>Additional data was analyzed for Languages by Salary</a:t>
            </a:r>
            <a:endParaRPr lang="en-US" sz="24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BEB71D7B-8017-F198-F87D-969C19C0FCB7}"/>
              </a:ext>
            </a:extLst>
          </p:cNvPr>
          <p:cNvSpPr txBox="1"/>
          <p:nvPr/>
        </p:nvSpPr>
        <p:spPr>
          <a:xfrm>
            <a:off x="828331" y="1812526"/>
            <a:ext cx="1052945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most common languages that are already known are:</a:t>
            </a:r>
          </a:p>
          <a:p>
            <a:r>
              <a:rPr lang="en-US" sz="2000" dirty="0"/>
              <a:t>Bash or other shell, C# and HTML / CSS, and C, followed by Assembly and Java.  If Java and JavaScript are combined, they would rank 4th, just below C.</a:t>
            </a:r>
          </a:p>
          <a:p>
            <a:endParaRPr lang="en-US" sz="2000" dirty="0"/>
          </a:p>
          <a:p>
            <a:r>
              <a:rPr lang="en-US" sz="2000" dirty="0"/>
              <a:t>The most common databases already worked with are Firebase, MS SQL Server, MongoDB, MariaDB and MySQL.  If MS SQL Server and MySQL are combined, they would take first place.</a:t>
            </a:r>
          </a:p>
          <a:p>
            <a:endParaRPr lang="en-US" sz="2000" dirty="0"/>
          </a:p>
          <a:p>
            <a:r>
              <a:rPr lang="en-US" sz="2000" dirty="0"/>
              <a:t>Desired languages are JavaScript, HTML / CSS, Python, SQL and TypeScript.  Desired databases are close, but at the top are PostgreSQL, MongoDB, Redis, MySQL and Elasticsearch.</a:t>
            </a:r>
          </a:p>
          <a:p>
            <a:endParaRPr lang="en-US" sz="2000" dirty="0"/>
          </a:p>
          <a:p>
            <a:r>
              <a:rPr lang="en-US" sz="2000" dirty="0"/>
              <a:t>The most popular platforms to work on are Linux, Docker, AWS, Windows, and Android.</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5" name="Picture 4" descr="A screenshot of a graph&#10;&#10;Description automatically generated">
            <a:extLst>
              <a:ext uri="{FF2B5EF4-FFF2-40B4-BE49-F238E27FC236}">
                <a16:creationId xmlns:a16="http://schemas.microsoft.com/office/drawing/2014/main" id="{D5F0EF33-AD6A-488F-7D46-DB0D3155D48B}"/>
              </a:ext>
            </a:extLst>
          </p:cNvPr>
          <p:cNvPicPr>
            <a:picLocks noChangeAspect="1"/>
          </p:cNvPicPr>
          <p:nvPr/>
        </p:nvPicPr>
        <p:blipFill>
          <a:blip r:embed="rId3"/>
          <a:stretch>
            <a:fillRect/>
          </a:stretch>
        </p:blipFill>
        <p:spPr>
          <a:xfrm>
            <a:off x="1006415" y="2503332"/>
            <a:ext cx="5017699" cy="350473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F2911676-FB5B-505F-A592-AC16BF54B2CA}"/>
              </a:ext>
            </a:extLst>
          </p:cNvPr>
          <p:cNvPicPr>
            <a:picLocks noChangeAspect="1"/>
          </p:cNvPicPr>
          <p:nvPr/>
        </p:nvPicPr>
        <p:blipFill>
          <a:blip r:embed="rId4"/>
          <a:stretch>
            <a:fillRect/>
          </a:stretch>
        </p:blipFill>
        <p:spPr>
          <a:xfrm>
            <a:off x="6095998" y="2503332"/>
            <a:ext cx="6182267" cy="350473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fontScale="92500" lnSpcReduction="10000"/>
          </a:bodyPr>
          <a:lstStyle/>
          <a:p>
            <a:pPr marL="0" indent="0">
              <a:buNone/>
            </a:pPr>
            <a:r>
              <a:rPr lang="en-US" dirty="0">
                <a:latin typeface="IBM Plex Mono Text"/>
              </a:rPr>
              <a:t>Users are interested in learning JavaScript.</a:t>
            </a:r>
            <a:endParaRPr lang="en-US" dirty="0"/>
          </a:p>
          <a:p>
            <a:pPr marL="0" indent="0">
              <a:buNone/>
            </a:pPr>
            <a:endParaRPr lang="en-US" dirty="0"/>
          </a:p>
          <a:p>
            <a:r>
              <a:rPr lang="en-US" dirty="0">
                <a:latin typeface="IBM Plex Mono Text"/>
              </a:rPr>
              <a:t>Bash and other shell languages have dropped to rank 7.</a:t>
            </a:r>
          </a:p>
          <a:p>
            <a:r>
              <a:rPr lang="en-US" dirty="0">
                <a:latin typeface="IBM Plex Mono Text"/>
              </a:rPr>
              <a:t>HTML and CSS remain high on the list of languages.</a:t>
            </a:r>
          </a:p>
          <a:p>
            <a:r>
              <a:rPr lang="en-US" dirty="0">
                <a:latin typeface="IBM Plex Mono Text"/>
              </a:rPr>
              <a:t>Python is becoming more popular, at rank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US" dirty="0">
                <a:latin typeface="IBM Plex Mono Text"/>
              </a:rPr>
              <a:t>To attract excellent people, training in JavaScript could be offered as an incentive.</a:t>
            </a:r>
            <a:endParaRPr lang="en-US" dirty="0"/>
          </a:p>
          <a:p>
            <a:pPr marL="0" indent="0">
              <a:buNone/>
            </a:pPr>
            <a:endParaRPr lang="en-US" dirty="0"/>
          </a:p>
          <a:p>
            <a:r>
              <a:rPr lang="en-US" dirty="0">
                <a:latin typeface="IBM Plex Mono Text"/>
              </a:rPr>
              <a:t>Shell scripts could be converted to JavaScript or Python to </a:t>
            </a:r>
            <a:r>
              <a:rPr lang="en-US">
                <a:latin typeface="IBM Plex Mono Text"/>
              </a:rPr>
              <a:t>remain </a:t>
            </a:r>
            <a:r>
              <a:rPr lang="en-US" err="1">
                <a:latin typeface="IBM Plex Mono Text"/>
              </a:rPr>
              <a:t>competive</a:t>
            </a:r>
            <a:r>
              <a:rPr lang="en-US">
                <a:latin typeface="IBM Plex Mono Text"/>
              </a:rPr>
              <a:t>.</a:t>
            </a:r>
            <a:endParaRPr lang="en-US" dirty="0">
              <a:latin typeface="IBM Plex Mono Text"/>
            </a:endParaRPr>
          </a:p>
          <a:p>
            <a:r>
              <a:rPr lang="en-US" dirty="0">
                <a:latin typeface="IBM Plex Mono Text"/>
              </a:rPr>
              <a:t>HTML and CSS programs can remain unchanged.</a:t>
            </a:r>
          </a:p>
          <a:p>
            <a:r>
              <a:rPr lang="en-US" dirty="0">
                <a:latin typeface="IBM Plex Mono Text"/>
              </a:rPr>
              <a:t>Python could replace some shell scripts and is more secure.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5" name="Picture 4" descr="A screenshot of a computer&#10;&#10;Description automatically generated">
            <a:extLst>
              <a:ext uri="{FF2B5EF4-FFF2-40B4-BE49-F238E27FC236}">
                <a16:creationId xmlns:a16="http://schemas.microsoft.com/office/drawing/2014/main" id="{BC19E447-7BF4-A4EB-29A8-D53DD5F0CC9B}"/>
              </a:ext>
            </a:extLst>
          </p:cNvPr>
          <p:cNvPicPr>
            <a:picLocks noChangeAspect="1"/>
          </p:cNvPicPr>
          <p:nvPr/>
        </p:nvPicPr>
        <p:blipFill>
          <a:blip r:embed="rId2"/>
          <a:stretch>
            <a:fillRect/>
          </a:stretch>
        </p:blipFill>
        <p:spPr>
          <a:xfrm>
            <a:off x="0" y="2330805"/>
            <a:ext cx="6124756" cy="3849785"/>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407B9564-FFE1-72D1-1C13-5EE560E721FE}"/>
              </a:ext>
            </a:extLst>
          </p:cNvPr>
          <p:cNvPicPr>
            <a:picLocks noChangeAspect="1"/>
          </p:cNvPicPr>
          <p:nvPr/>
        </p:nvPicPr>
        <p:blipFill>
          <a:blip r:embed="rId3"/>
          <a:stretch>
            <a:fillRect/>
          </a:stretch>
        </p:blipFill>
        <p:spPr>
          <a:xfrm>
            <a:off x="6095996" y="2330804"/>
            <a:ext cx="6096004" cy="384978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770</TotalTime>
  <Words>1065</Words>
  <Application>Microsoft Office PowerPoint</Application>
  <PresentationFormat>Widescreen</PresentationFormat>
  <Paragraphs>120</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Helv</vt:lpstr>
      <vt:lpstr>IBM Plex Mono SemiBold</vt:lpstr>
      <vt:lpstr>IBM Plex Mono Text</vt:lpstr>
      <vt:lpstr>SLIDE_TEMPLATE_skill_network</vt:lpstr>
      <vt:lpstr>Survey Responses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Krista Anderson</cp:lastModifiedBy>
  <cp:revision>556</cp:revision>
  <dcterms:created xsi:type="dcterms:W3CDTF">2020-10-28T18:29:43Z</dcterms:created>
  <dcterms:modified xsi:type="dcterms:W3CDTF">2024-11-17T19:25:04Z</dcterms:modified>
</cp:coreProperties>
</file>