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charts/chart7.xml" ContentType="application/vnd.openxmlformats-officedocument.drawingml.chart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charts/chart8.xml" ContentType="application/vnd.openxmlformats-officedocument.drawingml.char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Default Extension="pdf" ContentType="application/pdf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2" r:id="rId3"/>
    <p:sldId id="257" r:id="rId4"/>
    <p:sldId id="258" r:id="rId5"/>
    <p:sldId id="259" r:id="rId6"/>
    <p:sldId id="260" r:id="rId7"/>
    <p:sldId id="30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5" r:id="rId18"/>
    <p:sldId id="317" r:id="rId19"/>
    <p:sldId id="274" r:id="rId20"/>
    <p:sldId id="318" r:id="rId21"/>
    <p:sldId id="281" r:id="rId22"/>
    <p:sldId id="282" r:id="rId23"/>
    <p:sldId id="278" r:id="rId24"/>
    <p:sldId id="279" r:id="rId25"/>
    <p:sldId id="283" r:id="rId26"/>
    <p:sldId id="296" r:id="rId27"/>
    <p:sldId id="285" r:id="rId28"/>
    <p:sldId id="286" r:id="rId29"/>
    <p:sldId id="306" r:id="rId30"/>
    <p:sldId id="307" r:id="rId31"/>
    <p:sldId id="308" r:id="rId32"/>
    <p:sldId id="287" r:id="rId33"/>
    <p:sldId id="288" r:id="rId34"/>
    <p:sldId id="290" r:id="rId35"/>
    <p:sldId id="300" r:id="rId36"/>
    <p:sldId id="298" r:id="rId37"/>
    <p:sldId id="299" r:id="rId38"/>
    <p:sldId id="320" r:id="rId39"/>
    <p:sldId id="291" r:id="rId40"/>
    <p:sldId id="297" r:id="rId41"/>
    <p:sldId id="312" r:id="rId42"/>
    <p:sldId id="315" r:id="rId43"/>
    <p:sldId id="322" r:id="rId44"/>
    <p:sldId id="295" r:id="rId45"/>
    <p:sldId id="293" r:id="rId46"/>
    <p:sldId id="323" r:id="rId47"/>
    <p:sldId id="314" r:id="rId48"/>
    <p:sldId id="302" r:id="rId49"/>
    <p:sldId id="303" r:id="rId50"/>
    <p:sldId id="316" r:id="rId51"/>
    <p:sldId id="310" r:id="rId52"/>
    <p:sldId id="324" r:id="rId53"/>
    <p:sldId id="311" r:id="rId54"/>
    <p:sldId id="313" r:id="rId55"/>
    <p:sldId id="32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108" d="100"/>
          <a:sy n="10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555262200"/>
        <c:axId val="547218888"/>
      </c:scatterChart>
      <c:valAx>
        <c:axId val="555262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47218888"/>
        <c:crosses val="autoZero"/>
        <c:crossBetween val="midCat"/>
      </c:valAx>
      <c:valAx>
        <c:axId val="5472188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555262200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554884056"/>
        <c:axId val="547147896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554954248"/>
        <c:axId val="554948072"/>
      </c:scatterChart>
      <c:valAx>
        <c:axId val="554884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47147896"/>
        <c:crosses val="autoZero"/>
        <c:crossBetween val="midCat"/>
      </c:valAx>
      <c:valAx>
        <c:axId val="547147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554884056"/>
        <c:crosses val="autoZero"/>
        <c:crossBetween val="midCat"/>
      </c:valAx>
      <c:valAx>
        <c:axId val="554948072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554954248"/>
        <c:crosses val="max"/>
        <c:crossBetween val="midCat"/>
      </c:valAx>
      <c:valAx>
        <c:axId val="554954248"/>
        <c:scaling>
          <c:orientation val="minMax"/>
        </c:scaling>
        <c:delete val="1"/>
        <c:axPos val="b"/>
        <c:numFmt formatCode="General" sourceLinked="1"/>
        <c:tickLblPos val="nextTo"/>
        <c:crossAx val="554948072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60.2990834539315</c:v>
                </c:pt>
                <c:pt idx="2">
                  <c:v>66.40988179041041</c:v>
                </c:pt>
                <c:pt idx="3">
                  <c:v>84.61668641056016</c:v>
                </c:pt>
                <c:pt idx="4">
                  <c:v>77.68800497203232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277.0083102493075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303.4901365705614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563757224"/>
        <c:axId val="574739016"/>
      </c:scatterChart>
      <c:valAx>
        <c:axId val="563757224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574739016"/>
        <c:crosses val="autoZero"/>
        <c:crossBetween val="midCat"/>
      </c:valAx>
      <c:valAx>
        <c:axId val="5747390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5637572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60.2990834539315</c:v>
                </c:pt>
                <c:pt idx="2">
                  <c:v>66.40988179041041</c:v>
                </c:pt>
                <c:pt idx="3">
                  <c:v>84.61668641056016</c:v>
                </c:pt>
                <c:pt idx="4">
                  <c:v>77.68800497203232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277.0083102493075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303.4901365705614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555705640"/>
        <c:axId val="563626792"/>
      </c:scatterChart>
      <c:valAx>
        <c:axId val="55570564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563626792"/>
        <c:crosses val="autoZero"/>
        <c:crossBetween val="midCat"/>
      </c:valAx>
      <c:valAx>
        <c:axId val="563626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55570564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69.12283127116876</c:v>
                </c:pt>
                <c:pt idx="13">
                  <c:v>81.47967082212978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925.9259259259254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575476392"/>
        <c:axId val="481133608"/>
      </c:scatterChart>
      <c:valAx>
        <c:axId val="575476392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481133608"/>
        <c:crosses val="autoZero"/>
        <c:crossBetween val="midCat"/>
      </c:valAx>
      <c:valAx>
        <c:axId val="4811336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575476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69.12283127116876</c:v>
                </c:pt>
                <c:pt idx="13">
                  <c:v>81.47967082212978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925.9259259259254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555618408"/>
        <c:axId val="574876504"/>
      </c:scatterChart>
      <c:valAx>
        <c:axId val="555618408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74876504"/>
        <c:crosses val="autoZero"/>
        <c:crossBetween val="midCat"/>
      </c:valAx>
      <c:valAx>
        <c:axId val="5748765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555618408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but even normal genomics presents significant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of the way we do the partitioning</a:t>
            </a:r>
          </a:p>
          <a:p>
            <a:r>
              <a:rPr lang="en-US" dirty="0" smtClean="0"/>
              <a:t>Talk about the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1672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(others?)</a:t>
            </a:r>
          </a:p>
          <a:p>
            <a:r>
              <a:rPr lang="en-US" dirty="0" smtClean="0"/>
              <a:t>Might want to change this to be speedup over regular, so 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baseline="0" dirty="0" smtClean="0"/>
              <a:t> row would have the speedup.  This makes it look like I get no speedup on the </a:t>
            </a:r>
            <a:r>
              <a:rPr lang="en-US" baseline="0" smtClean="0"/>
              <a:t>3</a:t>
            </a:r>
            <a:r>
              <a:rPr lang="en-US" baseline="30000" smtClean="0"/>
              <a:t>rd</a:t>
            </a:r>
            <a:r>
              <a:rPr lang="en-US" baseline="0" smtClean="0"/>
              <a:t>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  <a:r>
              <a:rPr lang="en-US" baseline="0" dirty="0" smtClean="0"/>
              <a:t> tied to </a:t>
            </a:r>
            <a:r>
              <a:rPr lang="en-US" baseline="0" dirty="0" smtClean="0"/>
              <a:t>SNAP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TODO:  show profiling &amp; talk about how to</a:t>
            </a:r>
            <a:r>
              <a:rPr lang="en-US" baseline="0" dirty="0" smtClean="0"/>
              <a:t> improve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citation to tech report (with my name!)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names/citations (or, citations can appear in backup slides) – add blast to #1</a:t>
            </a:r>
          </a:p>
          <a:p>
            <a:r>
              <a:rPr lang="en-US" dirty="0" smtClean="0"/>
              <a:t>Look in SNAP paper draft for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 (SNAP)</a:t>
            </a:r>
          </a:p>
          <a:p>
            <a:r>
              <a:rPr lang="en-US" dirty="0" smtClean="0"/>
              <a:t>10-100x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[Langmead12], [H.Li09],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cost of the most expensive step:</a:t>
            </a:r>
            <a:br>
              <a:rPr lang="en-US" dirty="0" smtClean="0"/>
            </a:br>
            <a:r>
              <a:rPr lang="en-US" dirty="0" smtClean="0"/>
              <a:t>edit distance checks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score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  <a:endParaRPr lang="en-US" dirty="0" smtClean="0"/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  <a:endParaRPr lang="en-US" dirty="0" smtClean="0"/>
          </a:p>
          <a:p>
            <a:r>
              <a:rPr lang="en-US" dirty="0" smtClean="0"/>
              <a:t>Finding </a:t>
            </a:r>
            <a:r>
              <a:rPr lang="en-US" dirty="0" smtClean="0"/>
              <a:t>the clusters is a major challenge!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</a:t>
            </a:r>
            <a:r>
              <a:rPr lang="en-US" dirty="0" smtClean="0"/>
              <a:t>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227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  <a:p>
            <a:pPr algn="ctr"/>
            <a:r>
              <a:rPr lang="en-US" sz="2800" dirty="0" smtClean="0"/>
              <a:t>Clusters identified via </a:t>
            </a:r>
            <a:r>
              <a:rPr lang="en-US" sz="2800" smtClean="0"/>
              <a:t>union find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via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</a:t>
            </a:r>
            <a:r>
              <a:rPr lang="en-US" dirty="0" smtClean="0"/>
              <a:t>partitioning via </a:t>
            </a:r>
            <a:r>
              <a:rPr lang="en-US" dirty="0" smtClean="0"/>
              <a:t>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Although the chemistry of sequencing is cheap, the </a:t>
            </a:r>
            <a:r>
              <a:rPr lang="en-US" i="1" dirty="0" smtClean="0"/>
              <a:t>processing </a:t>
            </a:r>
            <a:r>
              <a:rPr lang="en-US" dirty="0" smtClean="0"/>
              <a:t>needed on the resulting data is not</a:t>
            </a:r>
          </a:p>
          <a:p>
            <a:r>
              <a:rPr lang="en-US" dirty="0" smtClean="0"/>
              <a:t>Difficult algorithmic, systems, and ML problems to accurately </a:t>
            </a:r>
            <a:r>
              <a:rPr lang="en-US" dirty="0"/>
              <a:t>put together DNA</a:t>
            </a:r>
            <a:r>
              <a:rPr lang="en-US" dirty="0" smtClean="0"/>
              <a:t> short read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Current pipelines take multiple days per genome and cost $1000’s in compute time</a:t>
            </a:r>
          </a:p>
          <a:p>
            <a:pPr lvl="1"/>
            <a:r>
              <a:rPr lang="en-US" dirty="0" smtClean="0"/>
              <a:t>Problematic for both clinical use and scaling up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</a:t>
            </a:r>
            <a:r>
              <a:rPr lang="en-US" dirty="0" smtClean="0"/>
              <a:t>clusters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</a:t>
            </a:r>
            <a:r>
              <a:rPr lang="en-US" dirty="0" smtClean="0"/>
              <a:t>is </a:t>
            </a:r>
            <a:r>
              <a:rPr lang="en-US" dirty="0" smtClean="0"/>
              <a:t>incorrect (MAQ [</a:t>
            </a:r>
            <a:r>
              <a:rPr lang="en-US" dirty="0" smtClean="0"/>
              <a:t>H.Li08]</a:t>
            </a:r>
            <a:r>
              <a:rPr lang="en-US" dirty="0" smtClean="0"/>
              <a:t>, </a:t>
            </a:r>
            <a:r>
              <a:rPr lang="en-US" dirty="0" err="1" smtClean="0"/>
              <a:t>Stampy</a:t>
            </a:r>
            <a:r>
              <a:rPr lang="en-US" dirty="0" smtClean="0"/>
              <a:t> </a:t>
            </a:r>
            <a:r>
              <a:rPr lang="en-US" dirty="0" smtClean="0"/>
              <a:t>[Lunter11</a:t>
            </a:r>
            <a:r>
              <a:rPr lang="en-US" dirty="0" smtClean="0"/>
              <a:t>])</a:t>
            </a:r>
            <a:endParaRPr lang="en-US" dirty="0" smtClean="0"/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</a:t>
            </a:r>
            <a:r>
              <a:rPr lang="en-US" dirty="0" smtClean="0"/>
              <a:t>MAPQ values are questionable; however, variant calling tools rely on them</a:t>
            </a:r>
            <a:endParaRPr lang="en-US" dirty="0" smtClean="0"/>
          </a:p>
          <a:p>
            <a:r>
              <a:rPr lang="en-US" dirty="0" smtClean="0"/>
              <a:t>Goal:  can </a:t>
            </a:r>
            <a:r>
              <a:rPr lang="en-US" dirty="0" smtClean="0"/>
              <a:t>we make reliable MAPQ values that require less recalibration?</a:t>
            </a:r>
          </a:p>
          <a:p>
            <a:pPr lvl="1"/>
            <a:r>
              <a:rPr lang="en-US" dirty="0" smtClean="0"/>
              <a:t>Use cluster information to</a:t>
            </a:r>
            <a:r>
              <a:rPr lang="en-US" dirty="0" smtClean="0"/>
              <a:t> get more information about alternative hits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</a:t>
            </a:r>
            <a:r>
              <a:rPr lang="en-US" dirty="0" smtClean="0"/>
              <a:t> similarity </a:t>
            </a:r>
            <a:r>
              <a:rPr lang="en-US" dirty="0" smtClean="0"/>
              <a:t>to improve accuracy of variant calling</a:t>
            </a:r>
          </a:p>
          <a:p>
            <a:r>
              <a:rPr lang="en-US" dirty="0" smtClean="0"/>
              <a:t>Spring 2014</a:t>
            </a:r>
            <a:endParaRPr lang="en-US" dirty="0" smtClean="0"/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dissertation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 (speed &amp; accuracy)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clinical use:</a:t>
            </a:r>
          </a:p>
          <a:p>
            <a:pPr lvl="1"/>
            <a:r>
              <a:rPr lang="en-US" dirty="0" smtClean="0"/>
              <a:t>Low cost:  target of $1000/genome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quality:  beyond today’s capabilities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44411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38939" y="4683351"/>
            <a:ext cx="1524000" cy="923330"/>
            <a:chOff x="7438939" y="4683351"/>
            <a:chExt cx="1524000" cy="92333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[Lunter11]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600200"/>
          <a:ext cx="8115603" cy="418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29"/>
                <a:gridCol w="1804690"/>
                <a:gridCol w="1594620"/>
                <a:gridCol w="1907864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Aligned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similarity-aware all-matcher instead of </a:t>
            </a:r>
            <a:r>
              <a:rPr lang="en-US" dirty="0" err="1" smtClean="0"/>
              <a:t>mrFAST</a:t>
            </a:r>
            <a:r>
              <a:rPr lang="en-US" dirty="0" smtClean="0"/>
              <a:t> with </a:t>
            </a:r>
            <a:r>
              <a:rPr lang="en-US" dirty="0" err="1" smtClean="0"/>
              <a:t>VariationHunter</a:t>
            </a:r>
            <a:endParaRPr lang="en-US" dirty="0" smtClean="0"/>
          </a:p>
          <a:p>
            <a:r>
              <a:rPr lang="en-US" dirty="0" smtClean="0"/>
              <a:t>More generally, use all-matcher to locate </a:t>
            </a:r>
            <a:r>
              <a:rPr lang="en-US" dirty="0" err="1" smtClean="0"/>
              <a:t>SVs</a:t>
            </a:r>
            <a:r>
              <a:rPr lang="en-US" dirty="0" smtClean="0"/>
              <a:t> in normal &amp; cancer data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 smtClean="0"/>
              <a:t>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  <a:endParaRPr lang="en-US" dirty="0" smtClean="0"/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Alignment is most expensive step of processing</a:t>
            </a:r>
          </a:p>
          <a:p>
            <a:pPr lvl="1"/>
            <a:r>
              <a:rPr lang="en-US" dirty="0" smtClean="0"/>
              <a:t>Depending on accuracy of tool used, one genome </a:t>
            </a:r>
            <a:r>
              <a:rPr lang="en-US" dirty="0"/>
              <a:t>takes </a:t>
            </a:r>
            <a:r>
              <a:rPr lang="en-US" dirty="0" smtClean="0"/>
              <a:t>600</a:t>
            </a:r>
            <a:r>
              <a:rPr lang="en-US" dirty="0"/>
              <a:t>-</a:t>
            </a:r>
            <a:r>
              <a:rPr lang="en-US" dirty="0" smtClean="0"/>
              <a:t>6000 CPU hours, costs $100</a:t>
            </a:r>
            <a:r>
              <a:rPr lang="en-US" dirty="0"/>
              <a:t>-</a:t>
            </a:r>
            <a:r>
              <a:rPr lang="en-US" dirty="0" smtClean="0"/>
              <a:t>$1000</a:t>
            </a:r>
          </a:p>
          <a:p>
            <a:r>
              <a:rPr lang="en-US" dirty="0" smtClean="0"/>
              <a:t>Fastest aligners come at a cost of accuracy</a:t>
            </a:r>
            <a:endParaRPr lang="en-US" i="1" dirty="0" smtClean="0"/>
          </a:p>
          <a:p>
            <a:pPr lvl="1"/>
            <a:r>
              <a:rPr lang="en-US" dirty="0" smtClean="0"/>
              <a:t>Align fewer reads</a:t>
            </a:r>
          </a:p>
          <a:p>
            <a:pPr lvl="1"/>
            <a:r>
              <a:rPr lang="en-US" dirty="0" smtClean="0"/>
              <a:t>Support fewer differences per read, so can cause downstream analysis to systematically miss a mutation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1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10362</TotalTime>
  <Words>3531</Words>
  <Application>Microsoft Macintosh PowerPoint</Application>
  <PresentationFormat>On-screen Show (4:3)</PresentationFormat>
  <Paragraphs>489</Paragraphs>
  <Slides>55</Slides>
  <Notes>27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Big Data Analysis Exploiting Genome Similarity</vt:lpstr>
      <vt:lpstr>Outline</vt:lpstr>
      <vt:lpstr>The Sequencing Revolution</vt:lpstr>
      <vt:lpstr>Computational Challenge</vt:lpstr>
      <vt:lpstr>Performance Target</vt:lpstr>
      <vt:lpstr>Goal</vt:lpstr>
      <vt:lpstr>Outline</vt:lpstr>
      <vt:lpstr>The Alignment Problem</vt:lpstr>
      <vt:lpstr>Current Status</vt:lpstr>
      <vt:lpstr>Our Contribution</vt:lpstr>
      <vt:lpstr>Current Aligners</vt:lpstr>
      <vt:lpstr>SNAP Insights</vt:lpstr>
      <vt:lpstr>Approach</vt:lpstr>
      <vt:lpstr>Approach</vt:lpstr>
      <vt:lpstr>Approach</vt:lpstr>
      <vt:lpstr>Results</vt:lpstr>
      <vt:lpstr>Outline</vt:lpstr>
      <vt:lpstr>Analyzing SNAP’s Performance</vt:lpstr>
      <vt:lpstr>Source of Difficulty</vt:lpstr>
      <vt:lpstr>Source of Difficulty</vt:lpstr>
      <vt:lpstr>Related Work</vt:lpstr>
      <vt:lpstr>Related Work</vt:lpstr>
      <vt:lpstr>Detecting via Union Find</vt:lpstr>
      <vt:lpstr>Spark Implementation</vt:lpstr>
      <vt:lpstr>Union Find Approach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Results:  Best-matcher</vt:lpstr>
      <vt:lpstr>SV Detection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397</cp:revision>
  <cp:lastPrinted>2012-12-04T20:07:23Z</cp:lastPrinted>
  <dcterms:created xsi:type="dcterms:W3CDTF">2012-11-29T00:29:45Z</dcterms:created>
  <dcterms:modified xsi:type="dcterms:W3CDTF">2012-12-04T21:49:57Z</dcterms:modified>
</cp:coreProperties>
</file>