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Override PartName="/ppt/viewProps.xml" ContentType="application/vnd.openxmlformats-officedocument.presentationml.viewProps+xml"/>
  <Default Extension="jpeg" ContentType="image/jpeg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8" r:id="rId26"/>
    <p:sldId id="279" r:id="rId27"/>
    <p:sldId id="283" r:id="rId28"/>
    <p:sldId id="296" r:id="rId29"/>
    <p:sldId id="285" r:id="rId30"/>
    <p:sldId id="286" r:id="rId31"/>
    <p:sldId id="287" r:id="rId32"/>
    <p:sldId id="288" r:id="rId33"/>
    <p:sldId id="290" r:id="rId34"/>
    <p:sldId id="299" r:id="rId35"/>
    <p:sldId id="298" r:id="rId36"/>
    <p:sldId id="300" r:id="rId37"/>
    <p:sldId id="289" r:id="rId38"/>
    <p:sldId id="291" r:id="rId39"/>
    <p:sldId id="297" r:id="rId40"/>
    <p:sldId id="292" r:id="rId41"/>
    <p:sldId id="295" r:id="rId42"/>
    <p:sldId id="293" r:id="rId43"/>
    <p:sldId id="294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5747" autoAdjust="0"/>
  </p:normalViewPr>
  <p:slideViewPr>
    <p:cSldViewPr snapToGrid="0" snapToObjects="1">
      <p:cViewPr varScale="1">
        <p:scale>
          <a:sx n="109" d="100"/>
          <a:sy n="10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19474712"/>
        <c:axId val="619482440"/>
      </c:scatterChart>
      <c:valAx>
        <c:axId val="619474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9482440"/>
        <c:crosses val="autoZero"/>
        <c:crossBetween val="midCat"/>
      </c:valAx>
      <c:valAx>
        <c:axId val="61948244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1947471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362395480"/>
        <c:axId val="362403096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362415496"/>
        <c:axId val="362409336"/>
      </c:scatterChart>
      <c:valAx>
        <c:axId val="362395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362403096"/>
        <c:crosses val="autoZero"/>
        <c:crossBetween val="midCat"/>
      </c:valAx>
      <c:valAx>
        <c:axId val="36240309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362395480"/>
        <c:crosses val="autoZero"/>
        <c:crossBetween val="midCat"/>
      </c:valAx>
      <c:valAx>
        <c:axId val="362409336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362415496"/>
        <c:crosses val="max"/>
        <c:crossBetween val="midCat"/>
      </c:valAx>
      <c:valAx>
        <c:axId val="362415496"/>
        <c:scaling>
          <c:orientation val="minMax"/>
        </c:scaling>
        <c:delete val="1"/>
        <c:axPos val="b"/>
        <c:numFmt formatCode="General" sourceLinked="1"/>
        <c:tickLblPos val="nextTo"/>
        <c:crossAx val="362409336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but even normal genomics presents significant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a picture of the way we do the partitioning</a:t>
            </a:r>
          </a:p>
          <a:p>
            <a:r>
              <a:rPr lang="en-US" dirty="0" smtClean="0"/>
              <a:t>Talk about the merging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show grid partitioning instead of stripe 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#</a:t>
            </a:r>
            <a:r>
              <a:rPr lang="en-US" baseline="0" dirty="0" err="1" smtClean="0"/>
              <a:t>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add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TODO:  show profiling &amp; talk about how to</a:t>
            </a:r>
            <a:r>
              <a:rPr lang="en-US" baseline="0" dirty="0" smtClean="0"/>
              <a:t> improve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results</a:t>
            </a:r>
          </a:p>
          <a:p>
            <a:r>
              <a:rPr lang="en-US" dirty="0" smtClean="0"/>
              <a:t>Compare to </a:t>
            </a:r>
            <a:r>
              <a:rPr lang="en-US" dirty="0" err="1" smtClean="0"/>
              <a:t>mr</a:t>
            </a:r>
            <a:r>
              <a:rPr lang="en-US" dirty="0" smtClean="0"/>
              <a:t> fast, </a:t>
            </a:r>
            <a:r>
              <a:rPr lang="en-US" dirty="0" err="1" smtClean="0"/>
              <a:t>mrs</a:t>
            </a:r>
            <a:r>
              <a:rPr lang="en-US" dirty="0" smtClean="0"/>
              <a:t> fast (others?)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how </a:t>
            </a:r>
            <a:r>
              <a:rPr lang="en-US" dirty="0" err="1" smtClean="0"/>
              <a:t>Stampy</a:t>
            </a:r>
            <a:r>
              <a:rPr lang="en-US" dirty="0" smtClean="0"/>
              <a:t>,</a:t>
            </a:r>
            <a:r>
              <a:rPr lang="en-US" baseline="0" dirty="0" smtClean="0"/>
              <a:t> MAQ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</a:t>
            </a:r>
            <a:r>
              <a:rPr lang="en-US" baseline="0" dirty="0" smtClean="0"/>
              <a:t> example or anecdote supporting the fact that alignment errors show up later in bad SNP/SV calls (wouldn’t be too hard to make a picture for this; show where the read should’ve been aligned, but that it was aligned to a diff place, and so was another, so you get confused about whether to call a SNP)</a:t>
            </a:r>
          </a:p>
          <a:p>
            <a:r>
              <a:rPr lang="en-US" baseline="0" dirty="0" smtClean="0"/>
              <a:t>TODO:  add more specific info about similarity (?)</a:t>
            </a:r>
          </a:p>
          <a:p>
            <a:r>
              <a:rPr lang="en-US" baseline="0" dirty="0" smtClean="0"/>
              <a:t>TODO:  add contributions slide after this (?) – requires more info about results!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citation to tech report (with my name!)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names/citations (or, citations can appear in backup slides)</a:t>
            </a:r>
          </a:p>
          <a:p>
            <a:r>
              <a:rPr lang="en-US" dirty="0" smtClean="0"/>
              <a:t>Look in SNAP paper draft for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makes alignment hard is the similar regions</a:t>
            </a:r>
          </a:p>
          <a:p>
            <a:endParaRPr lang="en-US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8853-1D5D-4D4C-9B2E-E0406925FFDC}" type="datetimeFigureOut">
              <a:rPr lang="en-US" smtClean="0"/>
              <a:t>11/26/12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Big-data Techniques for Exploiting Genomic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Alignment is most expensive step of processing</a:t>
            </a:r>
          </a:p>
          <a:p>
            <a:pPr lvl="1"/>
            <a:r>
              <a:rPr lang="en-US" dirty="0" smtClean="0"/>
              <a:t>Depending on accuracy of tool used, one genome </a:t>
            </a:r>
            <a:r>
              <a:rPr lang="en-US" dirty="0"/>
              <a:t>takes </a:t>
            </a:r>
            <a:r>
              <a:rPr lang="en-US" dirty="0" smtClean="0"/>
              <a:t>600</a:t>
            </a:r>
            <a:r>
              <a:rPr lang="en-US" dirty="0"/>
              <a:t>-</a:t>
            </a:r>
            <a:r>
              <a:rPr lang="en-US" dirty="0" smtClean="0"/>
              <a:t>6000 CPU hours, costs $100</a:t>
            </a:r>
            <a:r>
              <a:rPr lang="en-US" dirty="0"/>
              <a:t>-</a:t>
            </a:r>
            <a:r>
              <a:rPr lang="en-US" dirty="0" smtClean="0"/>
              <a:t>$1000</a:t>
            </a:r>
          </a:p>
          <a:p>
            <a:r>
              <a:rPr lang="en-US" dirty="0" smtClean="0"/>
              <a:t>Fastest aligners come at a cost of accuracy</a:t>
            </a:r>
            <a:endParaRPr lang="en-US" i="1" dirty="0" smtClean="0"/>
          </a:p>
          <a:p>
            <a:pPr lvl="1"/>
            <a:r>
              <a:rPr lang="en-US" dirty="0" smtClean="0"/>
              <a:t>Align fewer reads</a:t>
            </a:r>
          </a:p>
          <a:p>
            <a:pPr lvl="1"/>
            <a:r>
              <a:rPr lang="en-US" dirty="0" smtClean="0"/>
              <a:t>Support fewer differences per read, so can cause downstream analysis to systematically miss a mutation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15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 (SNAP)</a:t>
            </a:r>
          </a:p>
          <a:p>
            <a:r>
              <a:rPr lang="en-US" dirty="0" smtClean="0"/>
              <a:t>10-100x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929486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cost of the most expensive step:</a:t>
            </a:r>
            <a:br>
              <a:rPr lang="en-US" dirty="0" smtClean="0"/>
            </a:br>
            <a:r>
              <a:rPr lang="en-US" dirty="0" smtClean="0"/>
              <a:t>edit distance checks</a:t>
            </a:r>
          </a:p>
          <a:p>
            <a:r>
              <a:rPr lang="en-US" dirty="0" smtClean="0"/>
              <a:t>Resource 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score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Further improving SNAP</a:t>
            </a:r>
          </a:p>
          <a:p>
            <a:r>
              <a:rPr lang="en-US" dirty="0" smtClean="0"/>
              <a:t>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 from SNAP?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is worse than </a:t>
            </a:r>
            <a:r>
              <a:rPr lang="en-US" dirty="0" err="1" smtClean="0"/>
              <a:t>Novoalign</a:t>
            </a:r>
            <a:endParaRPr lang="en-US" dirty="0" smtClean="0"/>
          </a:p>
          <a:p>
            <a:r>
              <a:rPr lang="en-US" dirty="0" smtClean="0"/>
              <a:t>Speed degrades if you change parameters to improve accuracy</a:t>
            </a:r>
          </a:p>
          <a:p>
            <a:r>
              <a:rPr lang="en-US" dirty="0" smtClean="0"/>
              <a:t>MAPQ missing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Further improving SNAP</a:t>
            </a:r>
          </a:p>
          <a:p>
            <a:r>
              <a:rPr lang="en-US" dirty="0" smtClean="0"/>
              <a:t>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Model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72"/>
          <p:cNvGrpSpPr/>
          <p:nvPr/>
        </p:nvGrpSpPr>
        <p:grpSpPr>
          <a:xfrm>
            <a:off x="3993522" y="3328656"/>
            <a:ext cx="4969340" cy="1359075"/>
            <a:chOff x="3993522" y="3328656"/>
            <a:chExt cx="4969340" cy="1359075"/>
          </a:xfrm>
        </p:grpSpPr>
        <p:sp>
          <p:nvSpPr>
            <p:cNvPr id="61" name="TextBox 60"/>
            <p:cNvSpPr txBox="1"/>
            <p:nvPr/>
          </p:nvSpPr>
          <p:spPr>
            <a:xfrm>
              <a:off x="4939567" y="3328656"/>
              <a:ext cx="40232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High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tested (costly)</a:t>
              </a:r>
              <a:endParaRPr lang="en-US" sz="2200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 flipV="1">
              <a:off x="5600127" y="4056668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805759" y="4002771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05759" y="4002770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05759" y="3985706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149842" y="4002770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394496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074849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881180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865865" y="400277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00127" y="4687730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ight Arrow 67"/>
            <p:cNvSpPr/>
            <p:nvPr/>
          </p:nvSpPr>
          <p:spPr>
            <a:xfrm>
              <a:off x="3993522" y="3717196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1"/>
          <p:cNvGrpSpPr/>
          <p:nvPr/>
        </p:nvGrpSpPr>
        <p:grpSpPr>
          <a:xfrm>
            <a:off x="3835135" y="1378072"/>
            <a:ext cx="5183788" cy="1639815"/>
            <a:chOff x="3835135" y="1378072"/>
            <a:chExt cx="518378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4474765" y="1378072"/>
              <a:ext cx="45441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Low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: fully ignored (unaligned)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73"/>
          <p:cNvGrpSpPr/>
          <p:nvPr/>
        </p:nvGrpSpPr>
        <p:grpSpPr>
          <a:xfrm>
            <a:off x="3762829" y="4828468"/>
            <a:ext cx="5252003" cy="1787675"/>
            <a:chOff x="3762829" y="4828468"/>
            <a:chExt cx="5252003" cy="1787675"/>
          </a:xfrm>
        </p:grpSpPr>
        <p:sp>
          <p:nvSpPr>
            <p:cNvPr id="50" name="TextBox 49"/>
            <p:cNvSpPr txBox="1"/>
            <p:nvPr/>
          </p:nvSpPr>
          <p:spPr>
            <a:xfrm>
              <a:off x="4654030" y="5256536"/>
              <a:ext cx="4360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Between: partly tested (error-prone)</a:t>
              </a:r>
              <a:endParaRPr lang="en-US" sz="22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 flipV="1">
              <a:off x="5687089" y="5985080"/>
              <a:ext cx="205632" cy="631062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892721" y="5931183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892721" y="5931182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892721" y="5914118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36804" y="5931182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481458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61811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968142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952827" y="593118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7089" y="6616142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496932">
              <a:off x="3762829" y="48284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</a:t>
            </a:r>
            <a:r>
              <a:rPr lang="en-US" dirty="0" smtClean="0"/>
              <a:t>members</a:t>
            </a:r>
            <a:endParaRPr lang="en-US" dirty="0" smtClean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via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27588" y="29501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 rot="20069905">
            <a:off x="5103310" y="2636628"/>
            <a:ext cx="648130" cy="107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330653" y="2480235"/>
            <a:ext cx="2763227" cy="6574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Implementation</a:t>
            </a:r>
            <a:endParaRPr lang="en-US" dirty="0"/>
          </a:p>
        </p:txBody>
      </p:sp>
      <p:sp>
        <p:nvSpPr>
          <p:cNvPr id="6" name="Internal Storage 5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3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228349" y="2561185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6036233" y="2315882"/>
            <a:ext cx="567765" cy="2943412"/>
          </a:xfrm>
          <a:prstGeom prst="righ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3"/>
          <p:cNvGrpSpPr/>
          <p:nvPr/>
        </p:nvGrpSpPr>
        <p:grpSpPr>
          <a:xfrm>
            <a:off x="6944655" y="2644588"/>
            <a:ext cx="1679390" cy="2529253"/>
            <a:chOff x="6735481" y="2644588"/>
            <a:chExt cx="1679390" cy="2529253"/>
          </a:xfrm>
        </p:grpSpPr>
        <p:sp>
          <p:nvSpPr>
            <p:cNvPr id="27" name="Oval 26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8086165" y="4352964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>
            <a:off x="770961" y="2480235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39056" y="2228333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grpSp>
        <p:nvGrpSpPr>
          <p:cNvPr id="5" name="Group 43"/>
          <p:cNvGrpSpPr/>
          <p:nvPr/>
        </p:nvGrpSpPr>
        <p:grpSpPr>
          <a:xfrm>
            <a:off x="4921620" y="3254776"/>
            <a:ext cx="827369" cy="508000"/>
            <a:chOff x="4927970" y="3229376"/>
            <a:chExt cx="827369" cy="508000"/>
          </a:xfrm>
        </p:grpSpPr>
        <p:sp>
          <p:nvSpPr>
            <p:cNvPr id="38" name="Oval 37"/>
            <p:cNvSpPr/>
            <p:nvPr/>
          </p:nvSpPr>
          <p:spPr>
            <a:xfrm>
              <a:off x="492797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39"/>
          <p:cNvGrpSpPr/>
          <p:nvPr/>
        </p:nvGrpSpPr>
        <p:grpSpPr>
          <a:xfrm rot="10018801">
            <a:off x="5094938" y="3886786"/>
            <a:ext cx="753036" cy="791883"/>
            <a:chOff x="4825999" y="2271059"/>
            <a:chExt cx="753036" cy="791883"/>
          </a:xfrm>
        </p:grpSpPr>
        <p:sp>
          <p:nvSpPr>
            <p:cNvPr id="41" name="Oval 40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44"/>
          <p:cNvGrpSpPr/>
          <p:nvPr/>
        </p:nvGrpSpPr>
        <p:grpSpPr>
          <a:xfrm rot="16370058">
            <a:off x="5041149" y="4890844"/>
            <a:ext cx="732119" cy="508000"/>
            <a:chOff x="5023220" y="3229376"/>
            <a:chExt cx="732119" cy="508000"/>
          </a:xfrm>
        </p:grpSpPr>
        <p:sp>
          <p:nvSpPr>
            <p:cNvPr id="46" name="Oval 45"/>
            <p:cNvSpPr/>
            <p:nvPr/>
          </p:nvSpPr>
          <p:spPr>
            <a:xfrm>
              <a:off x="5023220" y="3408670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426633" y="3229376"/>
              <a:ext cx="328706" cy="328706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63"/>
          <p:cNvGrpSpPr/>
          <p:nvPr/>
        </p:nvGrpSpPr>
        <p:grpSpPr>
          <a:xfrm>
            <a:off x="5390960" y="2886884"/>
            <a:ext cx="437775" cy="754281"/>
            <a:chOff x="5390960" y="2886884"/>
            <a:chExt cx="437775" cy="754281"/>
          </a:xfrm>
        </p:grpSpPr>
        <p:sp>
          <p:nvSpPr>
            <p:cNvPr id="57" name="TextBox 56"/>
            <p:cNvSpPr txBox="1"/>
            <p:nvPr/>
          </p:nvSpPr>
          <p:spPr>
            <a:xfrm>
              <a:off x="5390960" y="28868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210" y="29948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grpSp>
        <p:nvGrpSpPr>
          <p:cNvPr id="17" name="Group 32"/>
          <p:cNvGrpSpPr/>
          <p:nvPr/>
        </p:nvGrpSpPr>
        <p:grpSpPr>
          <a:xfrm>
            <a:off x="5035173" y="2271059"/>
            <a:ext cx="753036" cy="791883"/>
            <a:chOff x="4825999" y="2271059"/>
            <a:chExt cx="753036" cy="791883"/>
          </a:xfrm>
        </p:grpSpPr>
        <p:sp>
          <p:nvSpPr>
            <p:cNvPr id="23" name="Oval 22"/>
            <p:cNvSpPr/>
            <p:nvPr/>
          </p:nvSpPr>
          <p:spPr>
            <a:xfrm>
              <a:off x="4825999" y="2271059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933576" y="2734236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0329" y="2396565"/>
              <a:ext cx="328706" cy="32870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65"/>
          <p:cNvGrpSpPr/>
          <p:nvPr/>
        </p:nvGrpSpPr>
        <p:grpSpPr>
          <a:xfrm>
            <a:off x="4971860" y="1934384"/>
            <a:ext cx="923179" cy="1224181"/>
            <a:chOff x="4971860" y="1934384"/>
            <a:chExt cx="923179" cy="1224181"/>
          </a:xfrm>
        </p:grpSpPr>
        <p:sp>
          <p:nvSpPr>
            <p:cNvPr id="49" name="TextBox 48"/>
            <p:cNvSpPr txBox="1"/>
            <p:nvPr/>
          </p:nvSpPr>
          <p:spPr>
            <a:xfrm>
              <a:off x="4971860" y="19534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9810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111560" y="1934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24260" y="23661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0460" y="251223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010000"/>
                  </a:solidFill>
                </a:rPr>
                <a:t>.</a:t>
              </a:r>
              <a:endParaRPr lang="en-US" sz="3600" b="1" dirty="0">
                <a:solidFill>
                  <a:srgbClr val="010000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2814" y="20486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2514" y="20867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7264" y="2188384"/>
              <a:ext cx="34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/>
                <a:t>.</a:t>
              </a:r>
              <a:endParaRPr lang="en-US" sz="36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 rot="16200000" flipH="1">
            <a:off x="5279710" y="3092450"/>
            <a:ext cx="323166" cy="1406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animBg="1"/>
      <p:bldP spid="22" grpId="0" animBg="1"/>
      <p:bldP spid="26" grpId="0" animBg="1"/>
      <p:bldP spid="36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partitioning, Spark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due to lack of labeled data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Resource requirements:  100 GB of memory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Sequencing Revolution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1862" b="1862"/>
          <a:stretch>
            <a:fillRect/>
          </a:stretch>
        </p:blipFill>
        <p:spPr>
          <a:xfrm>
            <a:off x="125426" y="1427881"/>
            <a:ext cx="8923389" cy="4907520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l="1620" t="3541" r="6458"/>
              <a:stretch>
                <a:fillRect/>
              </a:stretch>
            </p:blipFill>
          </mc:Choice>
          <mc:Fallback>
            <p:blipFill>
              <a:blip r:embed="rId4"/>
              <a:srcRect l="1620" t="3541" r="6458"/>
              <a:stretch>
                <a:fillRect/>
              </a:stretch>
            </p:blipFill>
          </mc:Fallback>
        </mc:AlternateContent>
        <p:spPr>
          <a:xfrm>
            <a:off x="1987295" y="1408879"/>
            <a:ext cx="4975813" cy="522139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3835135" y="1378072"/>
            <a:ext cx="5057608" cy="1639815"/>
            <a:chOff x="3835135" y="1378072"/>
            <a:chExt cx="5057608" cy="1639815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28575" cmpd="sng">
              <a:solidFill>
                <a:srgbClr val="FF6666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/>
            <p:cNvSpPr/>
            <p:nvPr/>
          </p:nvSpPr>
          <p:spPr>
            <a:xfrm rot="19089586">
              <a:off x="3835135" y="2475668"/>
              <a:ext cx="87640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28575" cmpd="sng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28575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pPr lvl="1"/>
            <a:r>
              <a:rPr lang="en-US" dirty="0" smtClean="0"/>
              <a:t>Useful signal for MAPQ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Similarity-aware index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the cluster’s consensus string</a:t>
            </a:r>
          </a:p>
          <a:p>
            <a:r>
              <a:rPr lang="en-US" dirty="0" smtClean="0"/>
              <a:t>Represent each cluster member as a set of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</a:t>
            </a:r>
          </a:p>
          <a:p>
            <a:r>
              <a:rPr lang="en-US" dirty="0" smtClean="0"/>
              <a:t>For best-matcher:  find two closest</a:t>
            </a:r>
          </a:p>
          <a:p>
            <a:r>
              <a:rPr lang="en-US" dirty="0" smtClean="0"/>
              <a:t>For all-matcher:  find all within given distance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</a:t>
            </a:r>
            <a:r>
              <a:rPr lang="en-US" dirty="0" smtClean="0"/>
              <a:t>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</a:t>
            </a:r>
            <a:r>
              <a:rPr lang="en-US" dirty="0" smtClean="0"/>
              <a:t>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600200"/>
          <a:ext cx="8115603" cy="418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429"/>
                <a:gridCol w="1804690"/>
                <a:gridCol w="1594620"/>
                <a:gridCol w="1907864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Aligned</a:t>
                      </a:r>
                      <a:endParaRPr lang="en-US" sz="3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% Error</a:t>
                      </a:r>
                      <a:endParaRPr lang="en-US" sz="3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65859062"/>
              </p:ext>
            </p:extLst>
          </p:nvPr>
        </p:nvGraphicFramePr>
        <p:xfrm>
          <a:off x="457200" y="1861360"/>
          <a:ext cx="8115603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6516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332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</a:t>
                      </a:r>
                      <a:r>
                        <a:rPr lang="en-US" sz="3000" baseline="0" dirty="0" smtClean="0"/>
                        <a:t> SNAP with regular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 with </a:t>
                      </a:r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index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Optimize index to co-locate information about cluster membership with position at which seed can be found (cut down on </a:t>
            </a:r>
            <a:r>
              <a:rPr lang="en-US" smtClean="0"/>
              <a:t>cache misses)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Although the chemistry of sequencing is cheap, the </a:t>
            </a:r>
            <a:r>
              <a:rPr lang="en-US" i="1" dirty="0" smtClean="0"/>
              <a:t>processing </a:t>
            </a:r>
            <a:r>
              <a:rPr lang="en-US" dirty="0" smtClean="0"/>
              <a:t>needed on the resulting data is not</a:t>
            </a:r>
          </a:p>
          <a:p>
            <a:r>
              <a:rPr lang="en-US" dirty="0" smtClean="0"/>
              <a:t>Difficult algorithmic, </a:t>
            </a:r>
            <a:r>
              <a:rPr lang="en-US" dirty="0" smtClean="0"/>
              <a:t>systems, </a:t>
            </a:r>
            <a:r>
              <a:rPr lang="en-US" dirty="0" smtClean="0"/>
              <a:t>and ML problems to accurately </a:t>
            </a:r>
            <a:r>
              <a:rPr lang="en-US" dirty="0"/>
              <a:t>put together DNA </a:t>
            </a:r>
            <a:r>
              <a:rPr lang="en-US" dirty="0" smtClean="0"/>
              <a:t>“read” data</a:t>
            </a:r>
          </a:p>
          <a:p>
            <a:r>
              <a:rPr lang="en-US" dirty="0" smtClean="0"/>
              <a:t>Current pipelines take multiple days per genome and cost $1000’s</a:t>
            </a:r>
            <a:r>
              <a:rPr lang="en-US" dirty="0" smtClean="0"/>
              <a:t> in compute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Problematic for both clinical use and scaling up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551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SNAP, a new alignment algorithm</a:t>
            </a:r>
          </a:p>
          <a:p>
            <a:r>
              <a:rPr lang="en-US" dirty="0" smtClean="0"/>
              <a:t>Further improving SNAP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cluster information to make more meaningful MAPQ values</a:t>
            </a:r>
          </a:p>
          <a:p>
            <a:r>
              <a:rPr lang="en-US" dirty="0" smtClean="0"/>
              <a:t>Currently, people who use aligners don’t trust MAPQ values; however, variant calling tools rely on them</a:t>
            </a:r>
          </a:p>
          <a:p>
            <a:r>
              <a:rPr lang="en-US" dirty="0" smtClean="0"/>
              <a:t>Can we make more reliable MAPQ values that require less recalibration?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into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similarity-aware all-matcher instead of </a:t>
            </a:r>
            <a:r>
              <a:rPr lang="en-US" dirty="0" err="1" smtClean="0"/>
              <a:t>mrFAST</a:t>
            </a:r>
            <a:r>
              <a:rPr lang="en-US" dirty="0" smtClean="0"/>
              <a:t> with </a:t>
            </a:r>
            <a:r>
              <a:rPr lang="en-US" dirty="0" err="1" smtClean="0"/>
              <a:t>VariationHunter</a:t>
            </a:r>
            <a:endParaRPr lang="en-US" dirty="0" smtClean="0"/>
          </a:p>
          <a:p>
            <a:r>
              <a:rPr lang="en-US" dirty="0" smtClean="0"/>
              <a:t>More generally, use all-matcher to locate </a:t>
            </a:r>
            <a:r>
              <a:rPr lang="en-US" dirty="0" err="1" smtClean="0"/>
              <a:t>SVs</a:t>
            </a:r>
            <a:r>
              <a:rPr lang="en-US" dirty="0" smtClean="0"/>
              <a:t> in normal &amp; cancer data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 (speed &amp; accuracy)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692" dirty="0" smtClean="0"/>
              <a:t>[Langmead12]  B. </a:t>
            </a:r>
            <a:r>
              <a:rPr lang="en-US" sz="3692" dirty="0" err="1" smtClean="0"/>
              <a:t>Langmead</a:t>
            </a:r>
            <a:r>
              <a:rPr lang="en-US" sz="3692" dirty="0" smtClean="0"/>
              <a:t> and S. </a:t>
            </a:r>
            <a:r>
              <a:rPr lang="en-US" sz="3692" dirty="0" err="1" smtClean="0"/>
              <a:t>Salzberg</a:t>
            </a:r>
            <a:r>
              <a:rPr lang="en-US" sz="3692" dirty="0" smtClean="0"/>
              <a:t>.  Fast gapped-read alignment with Bowtie 2.  </a:t>
            </a:r>
            <a:r>
              <a:rPr lang="en-US" sz="3692" i="1" dirty="0" smtClean="0"/>
              <a:t>Nature Methods</a:t>
            </a:r>
            <a:r>
              <a:rPr lang="en-US" sz="3692" dirty="0" smtClean="0"/>
              <a:t>, 9(4), 357-359.</a:t>
            </a:r>
          </a:p>
          <a:p>
            <a:pPr>
              <a:buNone/>
            </a:pPr>
            <a:r>
              <a:rPr lang="en-US" sz="3692" dirty="0" smtClean="0"/>
              <a:t>[R.Li09]  R. Li, C. Yu, Y. Li, T. Lam, S. </a:t>
            </a:r>
            <a:r>
              <a:rPr lang="en-US" sz="3692" dirty="0" err="1" smtClean="0"/>
              <a:t>Yiu</a:t>
            </a:r>
            <a:r>
              <a:rPr lang="en-US" sz="3692" dirty="0" smtClean="0"/>
              <a:t>, K. Kristiansen, and J. Wang.  SOAP2:  an improved ultrafast tool for short read alignment.  </a:t>
            </a:r>
            <a:r>
              <a:rPr lang="en-US" sz="3692" i="1" dirty="0" smtClean="0"/>
              <a:t>Bioinformatics</a:t>
            </a:r>
            <a:r>
              <a:rPr lang="en-US" sz="3692" dirty="0" smtClean="0"/>
              <a:t>, 25(15), 1966-1967.</a:t>
            </a:r>
          </a:p>
          <a:p>
            <a:pPr>
              <a:buNone/>
            </a:pPr>
            <a:r>
              <a:rPr lang="en-US" sz="3692" dirty="0" smtClean="0"/>
              <a:t>[H.Li09]  H. Li and R. Durbin.  Fast and accurate short read alignment with Burrows-Wheeler transform.  </a:t>
            </a:r>
            <a:r>
              <a:rPr lang="en-US" sz="3692" i="1" dirty="0" smtClean="0"/>
              <a:t>Bioinformatics</a:t>
            </a:r>
            <a:r>
              <a:rPr lang="en-US" sz="3692" dirty="0" smtClean="0"/>
              <a:t>, 25(14), 1754-1760.</a:t>
            </a:r>
          </a:p>
          <a:p>
            <a:pPr>
              <a:buNone/>
            </a:pPr>
            <a:r>
              <a:rPr lang="en-US" sz="3692" dirty="0" smtClean="0"/>
              <a:t>[Treangen12]  T. </a:t>
            </a:r>
            <a:r>
              <a:rPr lang="en-US" sz="3692" dirty="0" err="1" smtClean="0"/>
              <a:t>Treangen</a:t>
            </a:r>
            <a:r>
              <a:rPr lang="en-US" sz="3692" dirty="0" smtClean="0"/>
              <a:t> and S. </a:t>
            </a:r>
            <a:r>
              <a:rPr lang="en-US" sz="3692" dirty="0" err="1" smtClean="0"/>
              <a:t>Salzberg</a:t>
            </a:r>
            <a:r>
              <a:rPr lang="en-US" sz="3692" dirty="0" smtClean="0"/>
              <a:t>.  Repetitive DNA and next-generation sequencing:  computational challenges and solutions.  </a:t>
            </a:r>
            <a:r>
              <a:rPr lang="en-US" sz="3692" i="1" dirty="0" smtClean="0"/>
              <a:t>Nature Reviews Genetics</a:t>
            </a:r>
            <a:r>
              <a:rPr lang="en-US" sz="3692" dirty="0" smtClean="0"/>
              <a:t>, 13, 36-46.</a:t>
            </a:r>
          </a:p>
          <a:p>
            <a:pPr>
              <a:buNone/>
            </a:pPr>
            <a:r>
              <a:rPr lang="en-US" sz="3692" dirty="0" smtClean="0"/>
              <a:t>[Alkan09]  C. </a:t>
            </a:r>
            <a:r>
              <a:rPr lang="en-US" sz="3692" dirty="0" err="1" smtClean="0"/>
              <a:t>Alkan</a:t>
            </a:r>
            <a:r>
              <a:rPr lang="en-US" sz="3692" dirty="0" smtClean="0"/>
              <a:t> et al.  Personalized copy number and segmental duplication maps using next-generation sequencing (</a:t>
            </a:r>
            <a:r>
              <a:rPr lang="en-US" sz="3692" dirty="0" err="1" smtClean="0"/>
              <a:t>mrFAST</a:t>
            </a:r>
            <a:r>
              <a:rPr lang="en-US" sz="3692" dirty="0" smtClean="0"/>
              <a:t>).  </a:t>
            </a:r>
            <a:r>
              <a:rPr lang="en-US" sz="3692" i="1" dirty="0" smtClean="0"/>
              <a:t>Nature Genetics</a:t>
            </a:r>
            <a:r>
              <a:rPr lang="en-US" sz="3692" dirty="0" smtClean="0"/>
              <a:t>, 41(10), 1061-1067.</a:t>
            </a:r>
          </a:p>
          <a:p>
            <a:pPr>
              <a:buNone/>
            </a:pPr>
            <a:r>
              <a:rPr lang="en-US" sz="3692" dirty="0" smtClean="0"/>
              <a:t>[Hach10]  F. </a:t>
            </a:r>
            <a:r>
              <a:rPr lang="en-US" sz="3692" dirty="0" err="1" smtClean="0"/>
              <a:t>Hach</a:t>
            </a:r>
            <a:r>
              <a:rPr lang="en-US" sz="3692" dirty="0" smtClean="0"/>
              <a:t> et al.  </a:t>
            </a:r>
            <a:r>
              <a:rPr lang="en-US" sz="3692" dirty="0" err="1" smtClean="0"/>
              <a:t>mrsFAST</a:t>
            </a:r>
            <a:r>
              <a:rPr lang="en-US" sz="3692" dirty="0" smtClean="0"/>
              <a:t>:  a cache-oblivious algorithm for short-read mapping.  </a:t>
            </a:r>
            <a:r>
              <a:rPr lang="en-US" sz="3692" i="1" dirty="0" smtClean="0"/>
              <a:t>Nature Methods</a:t>
            </a:r>
            <a:r>
              <a:rPr lang="en-US" sz="3692" dirty="0" smtClean="0"/>
              <a:t>, 7(8), 576-577.</a:t>
            </a:r>
          </a:p>
          <a:p>
            <a:pPr>
              <a:buNone/>
            </a:pPr>
            <a:r>
              <a:rPr lang="en-US" sz="3692" dirty="0" smtClean="0"/>
              <a:t>[Hormozdiari09]  F. </a:t>
            </a:r>
            <a:r>
              <a:rPr lang="en-US" sz="3692" dirty="0" err="1" smtClean="0"/>
              <a:t>Hormozdiari</a:t>
            </a:r>
            <a:r>
              <a:rPr lang="en-US" sz="3692" dirty="0" smtClean="0"/>
              <a:t>, C. </a:t>
            </a:r>
            <a:r>
              <a:rPr lang="en-US" sz="3692" dirty="0" err="1" smtClean="0"/>
              <a:t>Alkan</a:t>
            </a:r>
            <a:r>
              <a:rPr lang="en-US" sz="3692" dirty="0" smtClean="0"/>
              <a:t>, E. </a:t>
            </a:r>
            <a:r>
              <a:rPr lang="en-US" sz="3692" dirty="0" err="1" smtClean="0"/>
              <a:t>Eichler</a:t>
            </a:r>
            <a:r>
              <a:rPr lang="en-US" sz="3692" dirty="0" smtClean="0"/>
              <a:t>, and S. </a:t>
            </a:r>
            <a:r>
              <a:rPr lang="en-US" sz="3692" dirty="0" err="1" smtClean="0"/>
              <a:t>Sahinalp</a:t>
            </a:r>
            <a:r>
              <a:rPr lang="en-US" sz="3692" dirty="0" smtClean="0"/>
              <a:t>.  Combinatorial algorithms for structural variation detection in high-throughput sequenced genomes (</a:t>
            </a:r>
            <a:r>
              <a:rPr lang="en-US" sz="3692" dirty="0" err="1" smtClean="0"/>
              <a:t>VariationHunter</a:t>
            </a:r>
            <a:r>
              <a:rPr lang="en-US" sz="3692" dirty="0" smtClean="0"/>
              <a:t>).  </a:t>
            </a:r>
            <a:r>
              <a:rPr lang="en-US" sz="3692" i="1" dirty="0" smtClean="0"/>
              <a:t>Genome Research</a:t>
            </a:r>
            <a:r>
              <a:rPr lang="en-US" sz="3692" dirty="0" smtClean="0"/>
              <a:t>, 19, 1270-1278.</a:t>
            </a:r>
          </a:p>
          <a:p>
            <a:pPr>
              <a:buNone/>
            </a:pPr>
            <a:r>
              <a:rPr lang="en-US" sz="3692" dirty="0" smtClean="0"/>
              <a:t>[Price05]  A. Price, N. Jones, and P. </a:t>
            </a:r>
            <a:r>
              <a:rPr lang="en-US" sz="3692" dirty="0" err="1" smtClean="0"/>
              <a:t>Pevzner</a:t>
            </a:r>
            <a:r>
              <a:rPr lang="en-US" sz="3692" dirty="0" smtClean="0"/>
              <a:t>.  De novo identification of repeat families in large genomes (</a:t>
            </a:r>
            <a:r>
              <a:rPr lang="en-US" sz="3692" dirty="0" err="1" smtClean="0"/>
              <a:t>RepeatScout</a:t>
            </a:r>
            <a:r>
              <a:rPr lang="en-US" sz="3692" dirty="0" smtClean="0"/>
              <a:t>).  </a:t>
            </a:r>
            <a:r>
              <a:rPr lang="en-US" sz="3692" i="1" dirty="0" smtClean="0"/>
              <a:t>Bioinformatics</a:t>
            </a:r>
            <a:r>
              <a:rPr lang="en-US" sz="3692" dirty="0" smtClean="0"/>
              <a:t>, 21, i351-i358.  </a:t>
            </a:r>
          </a:p>
          <a:p>
            <a:pPr>
              <a:buNone/>
            </a:pPr>
            <a:r>
              <a:rPr lang="en-US" sz="3692" dirty="0" smtClean="0"/>
              <a:t>[Volfovsky01]  N. </a:t>
            </a:r>
            <a:r>
              <a:rPr lang="en-US" sz="3692" dirty="0" err="1" smtClean="0"/>
              <a:t>Volfovsky</a:t>
            </a:r>
            <a:r>
              <a:rPr lang="en-US" sz="3692" dirty="0" smtClean="0"/>
              <a:t>, B. Haas, and S. </a:t>
            </a:r>
            <a:r>
              <a:rPr lang="en-US" sz="3692" dirty="0" err="1" smtClean="0"/>
              <a:t>Salzberg</a:t>
            </a:r>
            <a:r>
              <a:rPr lang="en-US" sz="3692" dirty="0" smtClean="0"/>
              <a:t>.  A clustering method for repeat analysis in DNA sequences (</a:t>
            </a:r>
            <a:r>
              <a:rPr lang="en-US" sz="3692" dirty="0" err="1" smtClean="0"/>
              <a:t>RepeatFinder</a:t>
            </a:r>
            <a:r>
              <a:rPr lang="en-US" sz="3692" dirty="0" smtClean="0"/>
              <a:t>).  </a:t>
            </a:r>
            <a:r>
              <a:rPr lang="en-US" sz="3692" i="1" dirty="0" smtClean="0"/>
              <a:t>Genome Biology</a:t>
            </a:r>
            <a:r>
              <a:rPr lang="en-US" sz="3692" dirty="0" smtClean="0"/>
              <a:t>, 2(8).</a:t>
            </a:r>
          </a:p>
          <a:p>
            <a:pPr>
              <a:buNone/>
            </a:pPr>
            <a:r>
              <a:rPr lang="en-US" sz="3692" dirty="0" smtClean="0"/>
              <a:t>[Agarwal94]  P. </a:t>
            </a:r>
            <a:r>
              <a:rPr lang="en-US" sz="3692" dirty="0" err="1" smtClean="0"/>
              <a:t>Agarwal</a:t>
            </a:r>
            <a:r>
              <a:rPr lang="en-US" sz="3692" dirty="0" smtClean="0"/>
              <a:t> and D. States.  The Repeat Pattern Toolkit (RPT):  Analyzing the Structure and Evolution of the C. </a:t>
            </a:r>
            <a:r>
              <a:rPr lang="en-US" sz="3692" dirty="0" err="1" smtClean="0"/>
              <a:t>elegans</a:t>
            </a:r>
            <a:r>
              <a:rPr lang="en-US" sz="3692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3692" dirty="0" smtClean="0"/>
              <a:t>[Bao02]  Z. </a:t>
            </a:r>
            <a:r>
              <a:rPr lang="en-US" sz="3692" dirty="0" err="1" smtClean="0"/>
              <a:t>Bao</a:t>
            </a:r>
            <a:r>
              <a:rPr lang="en-US" sz="3692" dirty="0" smtClean="0"/>
              <a:t> and S. Eddy.  Automated De Novo Identification of Repeat Sequence Families in Sequenced Genomes (RECON).  </a:t>
            </a:r>
            <a:r>
              <a:rPr lang="en-US" sz="3692" i="1" dirty="0" smtClean="0"/>
              <a:t>Genome Research</a:t>
            </a:r>
            <a:r>
              <a:rPr lang="en-US" sz="3692" dirty="0" smtClean="0"/>
              <a:t>, 12, 1269-1276.</a:t>
            </a:r>
          </a:p>
          <a:p>
            <a:pPr>
              <a:buNone/>
            </a:pPr>
            <a:r>
              <a:rPr lang="en-US" sz="3692" dirty="0" smtClean="0"/>
              <a:t>[Kurtz99]  S. Kurtz and C. Schleiermacher.  </a:t>
            </a:r>
            <a:r>
              <a:rPr lang="en-US" sz="3692" dirty="0" err="1" smtClean="0"/>
              <a:t>REPuter</a:t>
            </a:r>
            <a:r>
              <a:rPr lang="en-US" sz="3692" dirty="0" smtClean="0"/>
              <a:t>:  fast computation of maximal repeats in complete genomes.  </a:t>
            </a:r>
            <a:r>
              <a:rPr lang="en-US" sz="3692" i="1" dirty="0" smtClean="0"/>
              <a:t>Bioinformatics</a:t>
            </a:r>
            <a:r>
              <a:rPr lang="en-US" sz="3692" dirty="0" smtClean="0"/>
              <a:t>, 15(5), 426-427.</a:t>
            </a:r>
            <a:endParaRPr lang="en-US" sz="3692" dirty="0" smtClean="0"/>
          </a:p>
          <a:p>
            <a:pPr>
              <a:buNone/>
            </a:pPr>
            <a:r>
              <a:rPr lang="en-US" sz="3692" dirty="0" smtClean="0"/>
              <a:t>[Cohen05]  I. </a:t>
            </a:r>
            <a:r>
              <a:rPr lang="en-US" sz="3692" dirty="0" smtClean="0"/>
              <a:t>Cohen et al.  Capturing, indexing, clustering, and retrieving system history.  In Proceedings of SOSP 2005, pp. 105-118.</a:t>
            </a:r>
            <a:endParaRPr lang="en-US" sz="3692" dirty="0" smtClean="0"/>
          </a:p>
          <a:p>
            <a:pPr>
              <a:buNone/>
            </a:pPr>
            <a:r>
              <a:rPr lang="en-US" sz="3692" dirty="0" smtClean="0"/>
              <a:t>[Zaharia12]  M. </a:t>
            </a:r>
            <a:r>
              <a:rPr lang="en-US" sz="3692" dirty="0" err="1" smtClean="0"/>
              <a:t>Zaharia</a:t>
            </a:r>
            <a:r>
              <a:rPr lang="en-US" sz="3692" dirty="0" smtClean="0"/>
              <a:t> et al.  Resilient Distributed Datasets:  A Fault-Tolerant Abstraction for In-Memory Cluster Computing (Spark).  In Proceedings of NSDI 2012.</a:t>
            </a:r>
            <a:endParaRPr lang="en-US" sz="3692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for clinical use:</a:t>
            </a:r>
          </a:p>
          <a:p>
            <a:pPr lvl="1"/>
            <a:r>
              <a:rPr lang="en-US" dirty="0" smtClean="0"/>
              <a:t>Low cost:  target of $1000/genome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quality:  beyond today’s capabilities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844411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38939" y="4683351"/>
            <a:ext cx="1524000" cy="923330"/>
            <a:chOff x="7438939" y="4683351"/>
            <a:chExt cx="1524000" cy="923330"/>
          </a:xfrm>
        </p:grpSpPr>
        <p:sp>
          <p:nvSpPr>
            <p:cNvPr id="6" name="Rounded Rectangular Callout 5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End-to-end argument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pPr lvl="1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5085" y="3295449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5085" y="4763955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 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SNAP, a new alignment algorithm</a:t>
            </a:r>
          </a:p>
          <a:p>
            <a:r>
              <a:rPr lang="en-US" dirty="0" smtClean="0"/>
              <a:t>Further improving SNAP</a:t>
            </a:r>
          </a:p>
          <a:p>
            <a:r>
              <a:rPr lang="en-US" dirty="0" smtClean="0"/>
              <a:t>Next processing steps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25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2604</Words>
  <Application>Microsoft Macintosh PowerPoint</Application>
  <PresentationFormat>On-screen Show (4:3)</PresentationFormat>
  <Paragraphs>373</Paragraphs>
  <Slides>45</Slides>
  <Notes>19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Big-data Techniques for Exploiting Genomic Similarity</vt:lpstr>
      <vt:lpstr>Outline</vt:lpstr>
      <vt:lpstr>The Sequencing Revolution</vt:lpstr>
      <vt:lpstr>Computational Challenge</vt:lpstr>
      <vt:lpstr>Genomics Challenges</vt:lpstr>
      <vt:lpstr>Variant Calling Overview</vt:lpstr>
      <vt:lpstr>Goal</vt:lpstr>
      <vt:lpstr>Outline</vt:lpstr>
      <vt:lpstr>The Alignment Problem</vt:lpstr>
      <vt:lpstr>Current Status</vt:lpstr>
      <vt:lpstr>Our Contribution</vt:lpstr>
      <vt:lpstr>Current Aligners</vt:lpstr>
      <vt:lpstr>SNAP Insights</vt:lpstr>
      <vt:lpstr>Approach</vt:lpstr>
      <vt:lpstr>Approach</vt:lpstr>
      <vt:lpstr>Approach</vt:lpstr>
      <vt:lpstr>Results</vt:lpstr>
      <vt:lpstr>Outline</vt:lpstr>
      <vt:lpstr>What’s missing from SNAP?</vt:lpstr>
      <vt:lpstr>Analyzing SNAP’s Performance</vt:lpstr>
      <vt:lpstr>Mental Model</vt:lpstr>
      <vt:lpstr>How can we fix this?</vt:lpstr>
      <vt:lpstr>Related Work</vt:lpstr>
      <vt:lpstr>Related Work</vt:lpstr>
      <vt:lpstr>Detecting via Union Find</vt:lpstr>
      <vt:lpstr>Spark Implementation</vt:lpstr>
      <vt:lpstr>Union Find Approach</vt:lpstr>
      <vt:lpstr>Growing Pains</vt:lpstr>
      <vt:lpstr>Cluster Overview</vt:lpstr>
      <vt:lpstr>Cluster Sizes</vt:lpstr>
      <vt:lpstr>Similarity-Aware SNAP</vt:lpstr>
      <vt:lpstr>Applications of Clusters</vt:lpstr>
      <vt:lpstr>Techniques Involved</vt:lpstr>
      <vt:lpstr>Multi-matcher</vt:lpstr>
      <vt:lpstr>Intra-cluster pruning</vt:lpstr>
      <vt:lpstr>Similarity-aware Index</vt:lpstr>
      <vt:lpstr>Results:  Best-matcher</vt:lpstr>
      <vt:lpstr>Results:  All-matcher</vt:lpstr>
      <vt:lpstr>Ideas for Improvement</vt:lpstr>
      <vt:lpstr>Outline</vt:lpstr>
      <vt:lpstr>MAPQ</vt:lpstr>
      <vt:lpstr>Impact on Pipeline</vt:lpstr>
      <vt:lpstr>SV Detection</vt:lpstr>
      <vt:lpstr>Conclusion</vt:lpstr>
      <vt:lpstr>References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174</cp:revision>
  <dcterms:created xsi:type="dcterms:W3CDTF">2012-11-26T18:53:39Z</dcterms:created>
  <dcterms:modified xsi:type="dcterms:W3CDTF">2012-11-27T00:38:35Z</dcterms:modified>
</cp:coreProperties>
</file>