
<file path=[Content_Types].xml><?xml version="1.0" encoding="utf-8"?>
<Types xmlns="http://schemas.openxmlformats.org/package/2006/content-types">
  <Default Extension="pdf" ContentType="application/pdf"/>
  <Override PartName="/ppt/notesSlides/notesSlide24.xml" ContentType="application/vnd.openxmlformats-officedocument.presentationml.notesSlide+xml"/>
  <Override PartName="/ppt/slides/slide14.xml" ContentType="application/vnd.openxmlformats-officedocument.presentationml.slide+xml"/>
  <Default Extension="rels" ContentType="application/vnd.openxmlformats-package.relationships+xml"/>
  <Override PartName="/ppt/notesSlides/notesSlide16.xml" ContentType="application/vnd.openxmlformats-officedocument.presentationml.notesSlide+xml"/>
  <Default Extension="xlsx" ContentType="application/vnd.openxmlformats-officedocument.spreadsheetml.shee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charts/chart4.xml" ContentType="application/vnd.openxmlformats-officedocument.drawingml.chart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charts/chart3.xml" ContentType="application/vnd.openxmlformats-officedocument.drawingml.chart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charts/chart2.xml" ContentType="application/vnd.openxmlformats-officedocument.drawingml.chart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charts/chart1.xml" ContentType="application/vnd.openxmlformats-officedocument.drawingml.chart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30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5" r:id="rId19"/>
    <p:sldId id="317" r:id="rId20"/>
    <p:sldId id="274" r:id="rId21"/>
    <p:sldId id="318" r:id="rId22"/>
    <p:sldId id="281" r:id="rId23"/>
    <p:sldId id="282" r:id="rId24"/>
    <p:sldId id="278" r:id="rId25"/>
    <p:sldId id="279" r:id="rId26"/>
    <p:sldId id="283" r:id="rId27"/>
    <p:sldId id="296" r:id="rId28"/>
    <p:sldId id="285" r:id="rId29"/>
    <p:sldId id="286" r:id="rId30"/>
    <p:sldId id="306" r:id="rId31"/>
    <p:sldId id="307" r:id="rId32"/>
    <p:sldId id="308" r:id="rId33"/>
    <p:sldId id="287" r:id="rId34"/>
    <p:sldId id="288" r:id="rId35"/>
    <p:sldId id="290" r:id="rId36"/>
    <p:sldId id="300" r:id="rId37"/>
    <p:sldId id="298" r:id="rId38"/>
    <p:sldId id="299" r:id="rId39"/>
    <p:sldId id="291" r:id="rId40"/>
    <p:sldId id="297" r:id="rId41"/>
    <p:sldId id="312" r:id="rId42"/>
    <p:sldId id="295" r:id="rId43"/>
    <p:sldId id="293" r:id="rId44"/>
    <p:sldId id="315" r:id="rId45"/>
    <p:sldId id="314" r:id="rId46"/>
    <p:sldId id="302" r:id="rId47"/>
    <p:sldId id="303" r:id="rId48"/>
    <p:sldId id="316" r:id="rId49"/>
    <p:sldId id="310" r:id="rId50"/>
    <p:sldId id="311" r:id="rId51"/>
    <p:sldId id="313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5747" autoAdjust="0"/>
  </p:normalViewPr>
  <p:slideViewPr>
    <p:cSldViewPr snapToGrid="0" snapToObjects="1">
      <p:cViewPr varScale="1">
        <p:scale>
          <a:sx n="108" d="100"/>
          <a:sy n="108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1"/>
          <c:order val="0"/>
          <c:tx>
            <c:strRef>
              <c:f>'perf.xls'!$K$1</c:f>
              <c:strCache>
                <c:ptCount val="1"/>
                <c:pt idx="0">
                  <c:v>Reads/s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'perf.xls'!$K$2:$K$14</c:f>
              <c:numCache>
                <c:formatCode>General</c:formatCode>
                <c:ptCount val="13"/>
                <c:pt idx="0">
                  <c:v>64760.0</c:v>
                </c:pt>
                <c:pt idx="1">
                  <c:v>46015.0</c:v>
                </c:pt>
                <c:pt idx="2">
                  <c:v>37478.0</c:v>
                </c:pt>
                <c:pt idx="3">
                  <c:v>31672.0</c:v>
                </c:pt>
                <c:pt idx="4">
                  <c:v>27017.0</c:v>
                </c:pt>
                <c:pt idx="5">
                  <c:v>24713.0</c:v>
                </c:pt>
                <c:pt idx="6">
                  <c:v>21676.0</c:v>
                </c:pt>
                <c:pt idx="7">
                  <c:v>20779.0</c:v>
                </c:pt>
                <c:pt idx="8">
                  <c:v>19233.0</c:v>
                </c:pt>
                <c:pt idx="9">
                  <c:v>18111.0</c:v>
                </c:pt>
                <c:pt idx="10">
                  <c:v>16354.0</c:v>
                </c:pt>
                <c:pt idx="11">
                  <c:v>14879.0</c:v>
                </c:pt>
                <c:pt idx="12">
                  <c:v>13652.0</c:v>
                </c:pt>
              </c:numCache>
            </c:numRef>
          </c:yVal>
          <c:smooth val="1"/>
        </c:ser>
        <c:axId val="516917176"/>
        <c:axId val="624909480"/>
      </c:scatterChart>
      <c:valAx>
        <c:axId val="5169171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624909480"/>
        <c:crosses val="autoZero"/>
        <c:crossBetween val="midCat"/>
      </c:valAx>
      <c:valAx>
        <c:axId val="62490948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 (Reads/s)</a:t>
                </a:r>
              </a:p>
            </c:rich>
          </c:tx>
          <c:layout/>
        </c:title>
        <c:numFmt formatCode="General" sourceLinked="1"/>
        <c:tickLblPos val="nextTo"/>
        <c:crossAx val="516917176"/>
        <c:crosses val="autoZero"/>
        <c:crossBetween val="midCat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1"/>
          <c:order val="1"/>
          <c:tx>
            <c:strRef>
              <c:f>'perf.xls'!$J$1</c:f>
              <c:strCache>
                <c:ptCount val="1"/>
                <c:pt idx="0">
                  <c:v>%Error</c:v>
                </c:pt>
              </c:strCache>
            </c:strRef>
          </c:tx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'perf.xls'!$J$2:$J$14</c:f>
              <c:numCache>
                <c:formatCode>0.00%</c:formatCode>
                <c:ptCount val="13"/>
                <c:pt idx="0">
                  <c:v>0.00074</c:v>
                </c:pt>
                <c:pt idx="1">
                  <c:v>0.00039</c:v>
                </c:pt>
                <c:pt idx="2">
                  <c:v>0.00028</c:v>
                </c:pt>
                <c:pt idx="3">
                  <c:v>0.00019</c:v>
                </c:pt>
                <c:pt idx="4">
                  <c:v>0.00017</c:v>
                </c:pt>
                <c:pt idx="5">
                  <c:v>0.00014</c:v>
                </c:pt>
                <c:pt idx="6">
                  <c:v>0.00013</c:v>
                </c:pt>
                <c:pt idx="7">
                  <c:v>0.00013</c:v>
                </c:pt>
                <c:pt idx="8">
                  <c:v>0.00013</c:v>
                </c:pt>
                <c:pt idx="9">
                  <c:v>0.0001</c:v>
                </c:pt>
                <c:pt idx="10">
                  <c:v>8.0E-5</c:v>
                </c:pt>
                <c:pt idx="11">
                  <c:v>8.0E-5</c:v>
                </c:pt>
                <c:pt idx="12">
                  <c:v>7.0E-5</c:v>
                </c:pt>
              </c:numCache>
            </c:numRef>
          </c:yVal>
          <c:smooth val="1"/>
        </c:ser>
        <c:axId val="619130728"/>
        <c:axId val="612382440"/>
      </c:scatterChart>
      <c:scatterChart>
        <c:scatterStyle val="smoothMarker"/>
        <c:ser>
          <c:idx val="0"/>
          <c:order val="0"/>
          <c:tx>
            <c:strRef>
              <c:f>'perf.xls'!$G$1</c:f>
              <c:strCache>
                <c:ptCount val="1"/>
                <c:pt idx="0">
                  <c:v>%Unique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'perf.xls'!$G$2:$G$14</c:f>
              <c:numCache>
                <c:formatCode>0.00%</c:formatCode>
                <c:ptCount val="13"/>
                <c:pt idx="0">
                  <c:v>0.9148</c:v>
                </c:pt>
                <c:pt idx="1">
                  <c:v>0.9171</c:v>
                </c:pt>
                <c:pt idx="2">
                  <c:v>0.9182</c:v>
                </c:pt>
                <c:pt idx="3">
                  <c:v>0.9188</c:v>
                </c:pt>
                <c:pt idx="4">
                  <c:v>0.9194</c:v>
                </c:pt>
                <c:pt idx="5">
                  <c:v>0.9196</c:v>
                </c:pt>
                <c:pt idx="6">
                  <c:v>0.9198</c:v>
                </c:pt>
                <c:pt idx="7">
                  <c:v>0.9202</c:v>
                </c:pt>
                <c:pt idx="8">
                  <c:v>0.9204</c:v>
                </c:pt>
                <c:pt idx="9">
                  <c:v>0.9204</c:v>
                </c:pt>
                <c:pt idx="10">
                  <c:v>0.9207</c:v>
                </c:pt>
                <c:pt idx="11">
                  <c:v>0.9209</c:v>
                </c:pt>
                <c:pt idx="12">
                  <c:v>0.9212</c:v>
                </c:pt>
              </c:numCache>
            </c:numRef>
          </c:yVal>
          <c:smooth val="1"/>
        </c:ser>
        <c:axId val="571202200"/>
        <c:axId val="619393720"/>
      </c:scatterChart>
      <c:valAx>
        <c:axId val="6191307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612382440"/>
        <c:crosses val="autoZero"/>
        <c:crossBetween val="midCat"/>
      </c:valAx>
      <c:valAx>
        <c:axId val="61238244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 Rate</a:t>
                </a:r>
              </a:p>
            </c:rich>
          </c:tx>
          <c:layout/>
        </c:title>
        <c:numFmt formatCode="0.00%" sourceLinked="1"/>
        <c:tickLblPos val="nextTo"/>
        <c:crossAx val="619130728"/>
        <c:crosses val="autoZero"/>
        <c:crossBetween val="midCat"/>
      </c:valAx>
      <c:valAx>
        <c:axId val="619393720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Reads Aligned</a:t>
                </a:r>
              </a:p>
            </c:rich>
          </c:tx>
          <c:layout/>
        </c:title>
        <c:numFmt formatCode="0.00%" sourceLinked="1"/>
        <c:tickLblPos val="nextTo"/>
        <c:crossAx val="571202200"/>
        <c:crosses val="max"/>
        <c:crossBetween val="midCat"/>
      </c:valAx>
      <c:valAx>
        <c:axId val="571202200"/>
        <c:scaling>
          <c:orientation val="minMax"/>
        </c:scaling>
        <c:delete val="1"/>
        <c:axPos val="b"/>
        <c:numFmt formatCode="General" sourceLinked="1"/>
        <c:tickLblPos val="nextTo"/>
        <c:crossAx val="619393720"/>
        <c:crosses val="autoZero"/>
        <c:crossBetween val="midCat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Genome Content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Positions in clusters</c:v>
                </c:pt>
                <c:pt idx="1">
                  <c:v>Positions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2.63230347E8</c:v>
                </c:pt>
                <c:pt idx="1">
                  <c:v>3.13369460714286E9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Alignment Errors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In cluster</c:v>
                </c:pt>
                <c:pt idx="1">
                  <c:v>Not in cluster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195.0</c:v>
                </c:pt>
                <c:pt idx="1">
                  <c:v>32.0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B8CA-94BD-8D45-A455-2D119630D46C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8874-1678-3448-827B-018601F8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but even normal genomics presents significant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quote some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runtime of these algorithms</a:t>
            </a:r>
          </a:p>
          <a:p>
            <a:r>
              <a:rPr lang="en-US" baseline="0" dirty="0" smtClean="0"/>
              <a:t>TODO:  add some newer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 picture of the way we do the partitioning</a:t>
            </a:r>
          </a:p>
          <a:p>
            <a:r>
              <a:rPr lang="en-US" dirty="0" smtClean="0"/>
              <a:t>Talk about the merging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show grid partitioning instead of stripe partitioning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add #</a:t>
            </a:r>
            <a:r>
              <a:rPr lang="en-US" baseline="0" dirty="0" err="1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Height of first bar:  39,990,220</a:t>
            </a:r>
          </a:p>
          <a:p>
            <a:r>
              <a:rPr lang="en-US" dirty="0" smtClean="0"/>
              <a:t>Height of second bar:  1672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flesh these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could add a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draw picture based on Hamming distance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results</a:t>
            </a:r>
          </a:p>
          <a:p>
            <a:r>
              <a:rPr lang="en-US" dirty="0" smtClean="0"/>
              <a:t>Compare to </a:t>
            </a:r>
            <a:r>
              <a:rPr lang="en-US" dirty="0" err="1" smtClean="0"/>
              <a:t>mr</a:t>
            </a:r>
            <a:r>
              <a:rPr lang="en-US" dirty="0" smtClean="0"/>
              <a:t> fast, </a:t>
            </a:r>
            <a:r>
              <a:rPr lang="en-US" dirty="0" err="1" smtClean="0"/>
              <a:t>mrs</a:t>
            </a:r>
            <a:r>
              <a:rPr lang="en-US" dirty="0" smtClean="0"/>
              <a:t> fast (others?)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let’s talk more about what’s involved in the data processing</a:t>
            </a:r>
          </a:p>
          <a:p>
            <a:r>
              <a:rPr lang="en-US" dirty="0" smtClean="0"/>
              <a:t>You have a bunch of reads, want to put them together (puzzle analogy)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use a reference genome (like the picture on the puzzle box)</a:t>
            </a:r>
            <a:endParaRPr lang="en-US" dirty="0" smtClean="0"/>
          </a:p>
          <a:p>
            <a:r>
              <a:rPr lang="en-US" dirty="0" smtClean="0"/>
              <a:t>Variants appear in reads</a:t>
            </a:r>
          </a:p>
          <a:p>
            <a:r>
              <a:rPr lang="en-US" dirty="0" smtClean="0"/>
              <a:t>Align reads</a:t>
            </a:r>
          </a:p>
          <a:p>
            <a:r>
              <a:rPr lang="en-US" dirty="0" smtClean="0"/>
              <a:t>For a particular position, jointly consider reads aligned there</a:t>
            </a:r>
          </a:p>
          <a:p>
            <a:r>
              <a:rPr lang="en-US" dirty="0" smtClean="0"/>
              <a:t>Consensus =&gt; call a variant</a:t>
            </a:r>
          </a:p>
          <a:p>
            <a:r>
              <a:rPr lang="en-US" dirty="0" smtClean="0"/>
              <a:t>Do this for all positions =&gt; reconstructed genome</a:t>
            </a:r>
          </a:p>
          <a:p>
            <a:r>
              <a:rPr lang="en-US" dirty="0" smtClean="0"/>
              <a:t>Remove 0.1%</a:t>
            </a:r>
            <a:r>
              <a:rPr lang="en-US" baseline="0" dirty="0" smtClean="0"/>
              <a:t> figure since it’s just for 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/small </a:t>
            </a:r>
            <a:r>
              <a:rPr lang="en-US" baseline="0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talk about insights from</a:t>
            </a:r>
            <a:r>
              <a:rPr lang="en-US" baseline="0" dirty="0" smtClean="0"/>
              <a:t> profiling &amp; plans to improve speed</a:t>
            </a:r>
          </a:p>
          <a:p>
            <a:r>
              <a:rPr lang="en-US" baseline="0" dirty="0" smtClean="0"/>
              <a:t>Add more here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Might have to distinguish this from the current index – difference is that the current index gives you a position for the cluster id, but it doesn’t tell you whether that pos is in a cluster</a:t>
            </a:r>
          </a:p>
          <a:p>
            <a:r>
              <a:rPr lang="en-US" baseline="0" dirty="0" smtClean="0"/>
              <a:t>Can you modify </a:t>
            </a:r>
            <a:r>
              <a:rPr lang="en-US" baseline="0" dirty="0" err="1" smtClean="0"/>
              <a:t>getClusterInfo</a:t>
            </a:r>
            <a:r>
              <a:rPr lang="en-US" baseline="0" dirty="0" smtClean="0"/>
              <a:t> to only have cluster IDs rather than pos?  Like, rather than “is this in a cluster”, it would be “is this a cluster id” – might fit in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</a:t>
            </a:r>
            <a:r>
              <a:rPr lang="en-US" baseline="0" dirty="0" smtClean="0"/>
              <a:t> tied to SNAP</a:t>
            </a:r>
          </a:p>
          <a:p>
            <a:r>
              <a:rPr lang="en-US" baseline="0" dirty="0" smtClean="0"/>
              <a:t>More detail on initial thoughts</a:t>
            </a:r>
          </a:p>
          <a:p>
            <a:r>
              <a:rPr lang="en-US" baseline="0" dirty="0" smtClean="0"/>
              <a:t>Evaluation methodology – how to convince people that these values are reliable?</a:t>
            </a:r>
          </a:p>
          <a:p>
            <a:r>
              <a:rPr lang="en-US" baseline="0" dirty="0" smtClean="0"/>
              <a:t>Even the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methodology is the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get #</a:t>
            </a:r>
            <a:r>
              <a:rPr lang="en-US" dirty="0" err="1" smtClean="0"/>
              <a:t>s</a:t>
            </a:r>
            <a:r>
              <a:rPr lang="en-US" dirty="0" smtClean="0"/>
              <a:t> for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Dates for submission to journal (month granularity); also specific journal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Blast,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Ukkonen</a:t>
            </a:r>
            <a:r>
              <a:rPr lang="en-US" baseline="0" dirty="0" smtClean="0"/>
              <a:t>, Smith-Waterman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results</a:t>
            </a:r>
          </a:p>
          <a:p>
            <a:r>
              <a:rPr lang="en-US" dirty="0" smtClean="0"/>
              <a:t>TODO:  show profiling &amp; talk about how to</a:t>
            </a:r>
            <a:r>
              <a:rPr lang="en-US" baseline="0" dirty="0" smtClean="0"/>
              <a:t> improve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</a:t>
            </a:r>
            <a:r>
              <a:rPr lang="en-US" baseline="0" dirty="0" smtClean="0"/>
              <a:t> example or anecdote supporting the fact that alignment errors show up later in bad SNP/SV calls (wouldn’t be too hard to make a picture for this; show where the read should’ve been aligned, but that it was aligned to a diff place, and so was another, so you get confused about whether to call a SNP)</a:t>
            </a:r>
          </a:p>
          <a:p>
            <a:r>
              <a:rPr lang="en-US" baseline="0" dirty="0" smtClean="0"/>
              <a:t>TODO:  add more specific info about similarity (?)</a:t>
            </a:r>
          </a:p>
          <a:p>
            <a:r>
              <a:rPr lang="en-US" baseline="0" dirty="0" smtClean="0"/>
              <a:t>TODO:  add contributions slide after this (?) – requires more info about results!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citation to tech report (with my name!)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names/citations (or, citations can appear in backup slides</a:t>
            </a:r>
            <a:r>
              <a:rPr lang="en-US" dirty="0" smtClean="0"/>
              <a:t>) – add blast to #1</a:t>
            </a:r>
          </a:p>
          <a:p>
            <a:r>
              <a:rPr lang="en-US" dirty="0" smtClean="0"/>
              <a:t>Look in SNAP paper draft for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Add reference</a:t>
            </a:r>
            <a:r>
              <a:rPr lang="en-US" baseline="0" dirty="0" smtClean="0"/>
              <a:t> to SW, </a:t>
            </a:r>
            <a:r>
              <a:rPr lang="en-US" baseline="0" dirty="0" err="1" smtClean="0"/>
              <a:t>Ukkonen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makes alignment hard is the similar regions</a:t>
            </a:r>
          </a:p>
          <a:p>
            <a:endParaRPr lang="en-US" dirty="0" smtClean="0"/>
          </a:p>
          <a:p>
            <a:r>
              <a:rPr lang="en-US" dirty="0" smtClean="0"/>
              <a:t>These</a:t>
            </a:r>
            <a:r>
              <a:rPr lang="en-US" baseline="0" dirty="0" smtClean="0"/>
              <a:t> graphs show that what makes things hard is the similar regions – you really DO want to compare against tons of locations rather than just throwing those reads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TODO:  example as pie charts instead of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8853-1D5D-4D4C-9B2E-E0406925FFDC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Analysis Exploiting Genome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Kristal Curtis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Alignment is most expensive step of processing</a:t>
            </a:r>
          </a:p>
          <a:p>
            <a:pPr lvl="1"/>
            <a:r>
              <a:rPr lang="en-US" dirty="0" smtClean="0"/>
              <a:t>Depending on accuracy of tool used, one genome </a:t>
            </a:r>
            <a:r>
              <a:rPr lang="en-US" dirty="0"/>
              <a:t>takes </a:t>
            </a:r>
            <a:r>
              <a:rPr lang="en-US" dirty="0" smtClean="0"/>
              <a:t>600</a:t>
            </a:r>
            <a:r>
              <a:rPr lang="en-US" dirty="0"/>
              <a:t>-</a:t>
            </a:r>
            <a:r>
              <a:rPr lang="en-US" dirty="0" smtClean="0"/>
              <a:t>6000 CPU hours, costs $100</a:t>
            </a:r>
            <a:r>
              <a:rPr lang="en-US" dirty="0"/>
              <a:t>-</a:t>
            </a:r>
            <a:r>
              <a:rPr lang="en-US" dirty="0" smtClean="0"/>
              <a:t>$1000</a:t>
            </a:r>
          </a:p>
          <a:p>
            <a:r>
              <a:rPr lang="en-US" dirty="0" smtClean="0"/>
              <a:t>Fastest aligners come at a cost of accuracy</a:t>
            </a:r>
            <a:endParaRPr lang="en-US" i="1" dirty="0" smtClean="0"/>
          </a:p>
          <a:p>
            <a:pPr lvl="1"/>
            <a:r>
              <a:rPr lang="en-US" dirty="0" smtClean="0"/>
              <a:t>Align fewer reads</a:t>
            </a:r>
          </a:p>
          <a:p>
            <a:pPr lvl="1"/>
            <a:r>
              <a:rPr lang="en-US" dirty="0" smtClean="0"/>
              <a:t>Support fewer differences per read, so can cause downstream analysis to systematically miss a mutation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815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Nucleotide Alignment Program (SNAP)</a:t>
            </a:r>
          </a:p>
          <a:p>
            <a:r>
              <a:rPr lang="en-US" dirty="0" smtClean="0"/>
              <a:t>10-100x faster than current tools</a:t>
            </a:r>
          </a:p>
          <a:p>
            <a:r>
              <a:rPr lang="en-US" dirty="0" smtClean="0"/>
              <a:t>High accuracy and a rich error model</a:t>
            </a:r>
            <a:endParaRPr lang="en-US" i="1" dirty="0" smtClean="0"/>
          </a:p>
          <a:p>
            <a:pPr lvl="1"/>
            <a:r>
              <a:rPr lang="en-US" dirty="0" smtClean="0"/>
              <a:t>Find matches within k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0" y="4929486"/>
            <a:ext cx="8229599" cy="1318914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tlCol="0" anchor="ctr"/>
          <a:lstStyle/>
          <a:p>
            <a:pPr lvl="0" defTabSz="457200"/>
            <a:r>
              <a:rPr lang="en-US" sz="3200" b="1" dirty="0" smtClean="0"/>
              <a:t>Result:</a:t>
            </a:r>
            <a:r>
              <a:rPr lang="en-US" sz="3200" dirty="0" smtClean="0"/>
              <a:t> cut alignment time from 1.5 days to 1.5 hours,</a:t>
            </a:r>
            <a:r>
              <a:rPr lang="en-US" sz="3200" dirty="0" smtClean="0">
                <a:solidFill>
                  <a:prstClr val="black"/>
                </a:solidFill>
              </a:rPr>
              <a:t> while reducing errors by half</a:t>
            </a:r>
            <a:endParaRPr lang="en-US" sz="28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682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Index 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[Langmead12], [H.Li09], [R.Li09]</a:t>
            </a:r>
          </a:p>
          <a:p>
            <a:pPr lvl="1"/>
            <a:r>
              <a:rPr lang="en-US" dirty="0" smtClean="0"/>
              <a:t>Search </a:t>
            </a:r>
            <a:r>
              <a:rPr lang="en-US" dirty="0" smtClean="0"/>
              <a:t>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51131" y="2473325"/>
            <a:ext cx="736600" cy="301625"/>
            <a:chOff x="6197600" y="2289175"/>
            <a:chExt cx="736600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97600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58000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666729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779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14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930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3" grpId="0" build="p"/>
      <p:bldP spid="30" grpId="0" animBg="1"/>
      <p:bldP spid="30" grpId="1" animBg="1"/>
      <p:bldP spid="49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the cost of the most expensive step:</a:t>
            </a:r>
            <a:br>
              <a:rPr lang="en-US" dirty="0" smtClean="0"/>
            </a:br>
            <a:r>
              <a:rPr lang="en-US" dirty="0" smtClean="0"/>
              <a:t>edit distance checks</a:t>
            </a:r>
          </a:p>
          <a:p>
            <a:r>
              <a:rPr lang="en-US" dirty="0" smtClean="0"/>
              <a:t>Resource improvements</a:t>
            </a:r>
          </a:p>
          <a:p>
            <a:pPr lvl="1"/>
            <a:r>
              <a:rPr lang="en-US" dirty="0" smtClean="0"/>
              <a:t>Increasing read lengths (25 </a:t>
            </a:r>
            <a:r>
              <a:rPr lang="en-US" sz="25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150 base pairs)</a:t>
            </a:r>
          </a:p>
          <a:p>
            <a:pPr lvl="1"/>
            <a:r>
              <a:rPr lang="en-US" dirty="0" smtClean="0"/>
              <a:t>More memory per server</a:t>
            </a:r>
          </a:p>
          <a:p>
            <a:r>
              <a:rPr lang="en-US" dirty="0" smtClean="0"/>
              <a:t>Algorithmic innovation</a:t>
            </a:r>
          </a:p>
          <a:p>
            <a:pPr lvl="1"/>
            <a:r>
              <a:rPr lang="en-US" dirty="0" smtClean="0"/>
              <a:t>Reject most positions without fully computing score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174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 Use longer, but likelier-to-fail seeds</a:t>
            </a:r>
          </a:p>
          <a:p>
            <a:pPr lvl="1"/>
            <a:r>
              <a:rPr lang="en-US" dirty="0" smtClean="0"/>
              <a:t>10bp seed: 19% chance to have error, 4096 false hits</a:t>
            </a:r>
          </a:p>
          <a:p>
            <a:pPr lvl="1"/>
            <a:r>
              <a:rPr lang="en-US" dirty="0" smtClean="0"/>
              <a:t>20bp seed: 33% chance to </a:t>
            </a:r>
            <a:r>
              <a:rPr lang="en-US" dirty="0"/>
              <a:t>have error, </a:t>
            </a:r>
            <a:r>
              <a:rPr lang="en-US" dirty="0" smtClean="0"/>
              <a:t>0.004 false hits</a:t>
            </a:r>
          </a:p>
          <a:p>
            <a:pPr lvl="1"/>
            <a:r>
              <a:rPr lang="en-US" dirty="0" smtClean="0"/>
              <a:t>Bad for 25-base reads, fine for &gt;100 base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9864" y="4402568"/>
            <a:ext cx="1828253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99188" y="4401383"/>
            <a:ext cx="5117876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986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624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563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64514" y="4402568"/>
            <a:ext cx="120424" cy="1588"/>
          </a:xfrm>
          <a:prstGeom prst="line">
            <a:avLst/>
          </a:prstGeom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99188" y="4401383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6318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2687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5116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/>
          <p:nvPr/>
        </p:nvGrpSpPr>
        <p:grpSpPr>
          <a:xfrm>
            <a:off x="3977941" y="4398207"/>
            <a:ext cx="2627429" cy="7940"/>
            <a:chOff x="4247677" y="4399795"/>
            <a:chExt cx="2627429" cy="794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4247677" y="4399795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54682" y="4406147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/>
          <p:nvPr/>
        </p:nvGrpSpPr>
        <p:grpSpPr>
          <a:xfrm>
            <a:off x="3838619" y="4957888"/>
            <a:ext cx="1409700" cy="707886"/>
            <a:chOff x="2006600" y="4946650"/>
            <a:chExt cx="1409700" cy="707886"/>
          </a:xfrm>
          <a:effectLst/>
        </p:grpSpPr>
        <p:sp>
          <p:nvSpPr>
            <p:cNvPr id="19" name="TextBox 18"/>
            <p:cNvSpPr txBox="1"/>
            <p:nvPr/>
          </p:nvSpPr>
          <p:spPr>
            <a:xfrm>
              <a:off x="2747853" y="4946650"/>
              <a:ext cx="668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Miss</a:t>
              </a:r>
            </a:p>
            <a:p>
              <a:r>
                <a:rPr lang="en-US" sz="2000" dirty="0" smtClean="0"/>
                <a:t>Hit</a:t>
              </a:r>
              <a:endParaRPr lang="en-US" sz="20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06600" y="5130800"/>
              <a:ext cx="640991" cy="12700"/>
            </a:xfrm>
            <a:prstGeom prst="line">
              <a:avLst/>
            </a:prstGeom>
            <a:ln w="101600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06600" y="5459185"/>
              <a:ext cx="640991" cy="12700"/>
            </a:xfrm>
            <a:prstGeom prst="line">
              <a:avLst/>
            </a:prstGeom>
            <a:ln w="1016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55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memory (39 GB), but can try fewer seeds</a:t>
            </a:r>
          </a:p>
          <a:p>
            <a:pPr marL="740664" lvl="1"/>
            <a:r>
              <a:rPr lang="en-US" dirty="0" smtClean="0"/>
              <a:t>Each seed lookup usually costs an L3 cache 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9300" cy="49675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 Adaptively prune the edit distance searched</a:t>
            </a:r>
          </a:p>
          <a:p>
            <a:pPr lvl="1"/>
            <a:r>
              <a:rPr lang="en-US" dirty="0" smtClean="0"/>
              <a:t>Only care about best and second-best hits: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secondBest</a:t>
            </a:r>
            <a:r>
              <a:rPr lang="en-US" dirty="0" smtClean="0"/>
              <a:t> &gt; best + threshold, read maps uniquely</a:t>
            </a:r>
          </a:p>
          <a:p>
            <a:pPr lvl="2"/>
            <a:r>
              <a:rPr lang="en-US" dirty="0" smtClean="0"/>
              <a:t>Otherwise too ambiguous to call</a:t>
            </a:r>
            <a:endParaRPr lang="en-US" dirty="0"/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Traditional edit </a:t>
            </a:r>
            <a:r>
              <a:rPr lang="en-US" dirty="0" err="1" smtClean="0"/>
              <a:t>dist</a:t>
            </a:r>
            <a:r>
              <a:rPr lang="en-US" dirty="0" smtClean="0"/>
              <a:t>:		O(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for strings of length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dirty="0" err="1" smtClean="0"/>
              <a:t>Ukkonen</a:t>
            </a:r>
            <a:r>
              <a:rPr lang="en-US" dirty="0" smtClean="0"/>
              <a:t>:					O(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r>
              <a:rPr lang="en-US" dirty="0" smtClean="0"/>
              <a:t>) with bound 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sz="1400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Lower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as hits are found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Stop if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gets too small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56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5859062"/>
              </p:ext>
            </p:extLst>
          </p:nvPr>
        </p:nvGraphicFramePr>
        <p:xfrm>
          <a:off x="457200" y="1861360"/>
          <a:ext cx="8229600" cy="377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339"/>
                <a:gridCol w="1989087"/>
                <a:gridCol w="1989087"/>
                <a:gridCol w="1989087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Aligned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Error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Bowtie2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93.2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1.33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1,100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BWA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90.8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0.04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1,080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Novoalign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94.6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927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SOAP2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92.1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1.60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1,780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SNAP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91.8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24,700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1" y="579150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in 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921055" y="3071880"/>
          <a:ext cx="4222376" cy="31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-69333" y="3041998"/>
          <a:ext cx="4900742" cy="348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in 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the genome were a random string, alignment &amp; subsequent processing would be </a:t>
            </a:r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For a 20 </a:t>
            </a:r>
            <a:r>
              <a:rPr lang="en-US" dirty="0" err="1" smtClean="0"/>
              <a:t>bp</a:t>
            </a:r>
            <a:r>
              <a:rPr lang="en-US" dirty="0" smtClean="0"/>
              <a:t> string, there would be only 0.004 false hits</a:t>
            </a:r>
            <a:endParaRPr lang="en-US" dirty="0" smtClean="0"/>
          </a:p>
          <a:p>
            <a:r>
              <a:rPr lang="en-US" dirty="0" smtClean="0"/>
              <a:t>Most of the challenge in alignment comes from the genome’s redundancy</a:t>
            </a:r>
          </a:p>
          <a:p>
            <a:pPr lvl="1"/>
            <a:r>
              <a:rPr lang="en-US" dirty="0" smtClean="0"/>
              <a:t>E.g., aligning 1e6 reads from hg19, SNAP makes 227 errors, 195 (86%) of which are in clusters!  </a:t>
            </a:r>
          </a:p>
          <a:p>
            <a:pPr lvl="1"/>
            <a:r>
              <a:rPr lang="en-US" dirty="0" smtClean="0"/>
              <a:t>For reference:  only 8% of positions in hg19 are in </a:t>
            </a:r>
            <a:r>
              <a:rPr lang="en-US" dirty="0" smtClean="0"/>
              <a:t>clusters</a:t>
            </a:r>
          </a:p>
          <a:p>
            <a:r>
              <a:rPr lang="en-US" dirty="0" smtClean="0"/>
              <a:t>Finding the clusters is a major challenge!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82213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04079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4976" y="5843847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8.4% of positions are in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3443" y="5867363"/>
            <a:ext cx="21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86% of alignment errors are in clusters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2275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Setup:  aligned 1e6 simulated reads to hg19 with SNAP</a:t>
            </a:r>
          </a:p>
          <a:p>
            <a:pPr algn="ctr"/>
            <a:r>
              <a:rPr lang="en-US" sz="2800" dirty="0" smtClean="0"/>
              <a:t>Clusters identified via </a:t>
            </a:r>
            <a:r>
              <a:rPr lang="en-US" sz="2800" smtClean="0"/>
              <a:t>union find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the genome</a:t>
            </a:r>
          </a:p>
          <a:p>
            <a:pPr lvl="1"/>
            <a:r>
              <a:rPr lang="en-US" dirty="0" smtClean="0"/>
              <a:t>Repeat Pattern Toolkit [Agarwal94], RECON [Bao02], </a:t>
            </a:r>
            <a:r>
              <a:rPr lang="en-US" dirty="0" err="1" smtClean="0"/>
              <a:t>REPuter</a:t>
            </a:r>
            <a:r>
              <a:rPr lang="en-US" dirty="0" smtClean="0"/>
              <a:t> [Kurtz99], </a:t>
            </a:r>
            <a:r>
              <a:rPr lang="en-US" dirty="0" err="1" smtClean="0"/>
              <a:t>RepeatScout</a:t>
            </a:r>
            <a:r>
              <a:rPr lang="en-US" dirty="0" smtClean="0"/>
              <a:t> [Price05], </a:t>
            </a:r>
            <a:r>
              <a:rPr lang="en-US" dirty="0" err="1" smtClean="0"/>
              <a:t>RepeatFinder</a:t>
            </a:r>
            <a:r>
              <a:rPr lang="en-US" dirty="0" smtClean="0"/>
              <a:t> [Volfovsky01]</a:t>
            </a:r>
          </a:p>
          <a:p>
            <a:pPr lvl="1"/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pPr lvl="1"/>
            <a:r>
              <a:rPr lang="en-US" dirty="0" smtClean="0"/>
              <a:t>Relies on intrinsic evaluation criteria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Aligners handling repeats</a:t>
            </a:r>
          </a:p>
          <a:p>
            <a:pPr lvl="1"/>
            <a:r>
              <a:rPr lang="en-US" dirty="0" smtClean="0"/>
              <a:t>Nature Reviews Genetics [Treangen12]</a:t>
            </a:r>
          </a:p>
          <a:p>
            <a:pPr lvl="1"/>
            <a:r>
              <a:rPr lang="en-US" dirty="0" smtClean="0"/>
              <a:t>Various strategies for assigning reads to a location (report all locations, report the best, report top N, randomly assign to one of the matching locations)</a:t>
            </a:r>
          </a:p>
          <a:p>
            <a:pPr lvl="1"/>
            <a:r>
              <a:rPr lang="en-US" dirty="0" smtClean="0"/>
              <a:t>Existing aligners do not leverage structure of genome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via Union Find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0237" y="218661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8675" y="1703293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ACGAATTGGCT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48823" y="3459642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7588" y="2950131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400" dirty="0" smtClean="0"/>
              <a:t>GAAT</a:t>
            </a:r>
            <a:r>
              <a:rPr lang="en-US" sz="2400" dirty="0" smtClean="0">
                <a:solidFill>
                  <a:srgbClr val="1AFF1A"/>
                </a:solidFill>
              </a:rPr>
              <a:t>A</a:t>
            </a:r>
            <a:r>
              <a:rPr lang="en-US" sz="2400" dirty="0" smtClean="0"/>
              <a:t>GGCT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5"/>
            <a:endCxn id="7" idx="2"/>
          </p:cNvCxnSpPr>
          <p:nvPr/>
        </p:nvCxnSpPr>
        <p:spPr>
          <a:xfrm rot="16200000" flipH="1">
            <a:off x="5585782" y="2717836"/>
            <a:ext cx="1045878" cy="10802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699" y="3046495"/>
            <a:ext cx="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FF1A"/>
                </a:solidFill>
              </a:rPr>
              <a:t>2</a:t>
            </a:r>
            <a:endParaRPr lang="en-US" sz="2400" dirty="0">
              <a:solidFill>
                <a:srgbClr val="1AFF1A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383" y="313840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942" y="2610267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CGT</a:t>
            </a:r>
            <a:r>
              <a:rPr lang="en-US" sz="2400" dirty="0" smtClean="0"/>
              <a:t>AA</a:t>
            </a:r>
            <a:r>
              <a:rPr lang="en-US" sz="2400" dirty="0" smtClean="0">
                <a:solidFill>
                  <a:srgbClr val="FF0000"/>
                </a:solidFill>
              </a:rPr>
              <a:t>CCTT</a:t>
            </a:r>
            <a:r>
              <a:rPr lang="en-US" sz="2400" dirty="0" smtClean="0"/>
              <a:t>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1291" y="2504166"/>
            <a:ext cx="4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5" idx="7"/>
          </p:cNvCxnSpPr>
          <p:nvPr/>
        </p:nvCxnSpPr>
        <p:spPr>
          <a:xfrm rot="5400000">
            <a:off x="3555297" y="1673467"/>
            <a:ext cx="497496" cy="26205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8"/>
          <p:cNvGrpSpPr/>
          <p:nvPr/>
        </p:nvGrpSpPr>
        <p:grpSpPr>
          <a:xfrm>
            <a:off x="832265" y="4660946"/>
            <a:ext cx="2551911" cy="1284940"/>
            <a:chOff x="832265" y="4660946"/>
            <a:chExt cx="2551911" cy="1284940"/>
          </a:xfrm>
        </p:grpSpPr>
        <p:sp>
          <p:nvSpPr>
            <p:cNvPr id="24" name="Oval 23"/>
            <p:cNvSpPr/>
            <p:nvPr/>
          </p:nvSpPr>
          <p:spPr>
            <a:xfrm>
              <a:off x="2741706" y="530341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2265" y="466094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2"/>
              <a:endCxn id="26" idx="5"/>
            </p:cNvCxnSpPr>
            <p:nvPr/>
          </p:nvCxnSpPr>
          <p:spPr>
            <a:xfrm rot="10800000">
              <a:off x="1380648" y="5209329"/>
              <a:ext cx="1361059" cy="41532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6327588" y="5624651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25" idx="0"/>
          </p:cNvCxnSpPr>
          <p:nvPr/>
        </p:nvCxnSpPr>
        <p:spPr>
          <a:xfrm rot="5400000">
            <a:off x="6048172" y="4702764"/>
            <a:ext cx="1522539" cy="32123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5" idx="3"/>
          </p:cNvCxnSpPr>
          <p:nvPr/>
        </p:nvCxnSpPr>
        <p:spPr>
          <a:xfrm rot="5400000" flipH="1" flipV="1">
            <a:off x="1109407" y="3730883"/>
            <a:ext cx="974157" cy="885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1"/>
          <p:cNvGrpSpPr/>
          <p:nvPr/>
        </p:nvGrpSpPr>
        <p:grpSpPr>
          <a:xfrm>
            <a:off x="651434" y="2980013"/>
            <a:ext cx="3382682" cy="3778654"/>
            <a:chOff x="651434" y="2980013"/>
            <a:chExt cx="3382682" cy="3778654"/>
          </a:xfrm>
        </p:grpSpPr>
        <p:sp>
          <p:nvSpPr>
            <p:cNvPr id="51" name="Oval 50"/>
            <p:cNvSpPr/>
            <p:nvPr/>
          </p:nvSpPr>
          <p:spPr>
            <a:xfrm>
              <a:off x="651434" y="2980013"/>
              <a:ext cx="3382682" cy="33169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2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434" y="6297002"/>
              <a:ext cx="245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Cluster 1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4318000" y="1613647"/>
            <a:ext cx="4826000" cy="5115139"/>
            <a:chOff x="4318000" y="1613647"/>
            <a:chExt cx="4826000" cy="5115139"/>
          </a:xfrm>
        </p:grpSpPr>
        <p:sp>
          <p:nvSpPr>
            <p:cNvPr id="52" name="Oval 51"/>
            <p:cNvSpPr/>
            <p:nvPr/>
          </p:nvSpPr>
          <p:spPr>
            <a:xfrm>
              <a:off x="4318000" y="1613647"/>
              <a:ext cx="3645647" cy="49604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8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0059" y="6267121"/>
              <a:ext cx="217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Cluster 2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14" grpId="0"/>
      <p:bldP spid="14" grpId="1"/>
      <p:bldP spid="15" grpId="0" animBg="1"/>
      <p:bldP spid="16" grpId="0"/>
      <p:bldP spid="16" grpId="1"/>
      <p:bldP spid="19" grpId="0"/>
      <p:bldP spid="19" grpId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 rot="20069905">
            <a:off x="5103310" y="2636628"/>
            <a:ext cx="648130" cy="1071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30653" y="2480235"/>
            <a:ext cx="2763227" cy="6574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Implementation</a:t>
            </a:r>
            <a:endParaRPr lang="en-US" dirty="0"/>
          </a:p>
        </p:txBody>
      </p:sp>
      <p:sp>
        <p:nvSpPr>
          <p:cNvPr id="6" name="Internal Storage 5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ight Arrow 21"/>
          <p:cNvSpPr/>
          <p:nvPr/>
        </p:nvSpPr>
        <p:spPr>
          <a:xfrm>
            <a:off x="4228349" y="2561185"/>
            <a:ext cx="597648" cy="5337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6036233" y="2315882"/>
            <a:ext cx="567765" cy="2943412"/>
          </a:xfrm>
          <a:prstGeom prst="righ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3"/>
          <p:cNvGrpSpPr/>
          <p:nvPr/>
        </p:nvGrpSpPr>
        <p:grpSpPr>
          <a:xfrm>
            <a:off x="6944655" y="2644588"/>
            <a:ext cx="1679390" cy="2529253"/>
            <a:chOff x="6735481" y="2644588"/>
            <a:chExt cx="1679390" cy="2529253"/>
          </a:xfrm>
        </p:grpSpPr>
        <p:sp>
          <p:nvSpPr>
            <p:cNvPr id="27" name="Oval 26"/>
            <p:cNvSpPr/>
            <p:nvPr/>
          </p:nvSpPr>
          <p:spPr>
            <a:xfrm>
              <a:off x="6735481" y="2644588"/>
              <a:ext cx="779023" cy="7790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35481" y="4081038"/>
              <a:ext cx="1092803" cy="10928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389910" y="3220430"/>
              <a:ext cx="860608" cy="8606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086165" y="4352964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Left Brace 35"/>
          <p:cNvSpPr/>
          <p:nvPr/>
        </p:nvSpPr>
        <p:spPr>
          <a:xfrm>
            <a:off x="770961" y="2480235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9056" y="2228333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5" name="Group 43"/>
          <p:cNvGrpSpPr/>
          <p:nvPr/>
        </p:nvGrpSpPr>
        <p:grpSpPr>
          <a:xfrm>
            <a:off x="4921620" y="3254776"/>
            <a:ext cx="827369" cy="508000"/>
            <a:chOff x="4927970" y="3229376"/>
            <a:chExt cx="827369" cy="508000"/>
          </a:xfrm>
        </p:grpSpPr>
        <p:sp>
          <p:nvSpPr>
            <p:cNvPr id="38" name="Oval 37"/>
            <p:cNvSpPr/>
            <p:nvPr/>
          </p:nvSpPr>
          <p:spPr>
            <a:xfrm>
              <a:off x="492797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39"/>
          <p:cNvGrpSpPr/>
          <p:nvPr/>
        </p:nvGrpSpPr>
        <p:grpSpPr>
          <a:xfrm rot="10018801">
            <a:off x="5094938" y="3886786"/>
            <a:ext cx="753036" cy="791883"/>
            <a:chOff x="4825999" y="2271059"/>
            <a:chExt cx="753036" cy="791883"/>
          </a:xfrm>
        </p:grpSpPr>
        <p:sp>
          <p:nvSpPr>
            <p:cNvPr id="41" name="Oval 40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44"/>
          <p:cNvGrpSpPr/>
          <p:nvPr/>
        </p:nvGrpSpPr>
        <p:grpSpPr>
          <a:xfrm rot="16370058">
            <a:off x="5041149" y="4890844"/>
            <a:ext cx="732119" cy="508000"/>
            <a:chOff x="5023220" y="3229376"/>
            <a:chExt cx="732119" cy="508000"/>
          </a:xfrm>
        </p:grpSpPr>
        <p:sp>
          <p:nvSpPr>
            <p:cNvPr id="46" name="Oval 45"/>
            <p:cNvSpPr/>
            <p:nvPr/>
          </p:nvSpPr>
          <p:spPr>
            <a:xfrm>
              <a:off x="502322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63"/>
          <p:cNvGrpSpPr/>
          <p:nvPr/>
        </p:nvGrpSpPr>
        <p:grpSpPr>
          <a:xfrm>
            <a:off x="5390960" y="2886884"/>
            <a:ext cx="437775" cy="754281"/>
            <a:chOff x="5390960" y="2886884"/>
            <a:chExt cx="437775" cy="754281"/>
          </a:xfrm>
        </p:grpSpPr>
        <p:sp>
          <p:nvSpPr>
            <p:cNvPr id="57" name="TextBox 56"/>
            <p:cNvSpPr txBox="1"/>
            <p:nvPr/>
          </p:nvSpPr>
          <p:spPr>
            <a:xfrm>
              <a:off x="5390960" y="28868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86210" y="29948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grpSp>
        <p:nvGrpSpPr>
          <p:cNvPr id="17" name="Group 32"/>
          <p:cNvGrpSpPr/>
          <p:nvPr/>
        </p:nvGrpSpPr>
        <p:grpSpPr>
          <a:xfrm>
            <a:off x="5035173" y="2271059"/>
            <a:ext cx="753036" cy="791883"/>
            <a:chOff x="4825999" y="2271059"/>
            <a:chExt cx="753036" cy="791883"/>
          </a:xfrm>
        </p:grpSpPr>
        <p:sp>
          <p:nvSpPr>
            <p:cNvPr id="23" name="Oval 22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65"/>
          <p:cNvGrpSpPr/>
          <p:nvPr/>
        </p:nvGrpSpPr>
        <p:grpSpPr>
          <a:xfrm>
            <a:off x="4971860" y="1934384"/>
            <a:ext cx="923179" cy="1224181"/>
            <a:chOff x="4971860" y="1934384"/>
            <a:chExt cx="923179" cy="1224181"/>
          </a:xfrm>
        </p:grpSpPr>
        <p:sp>
          <p:nvSpPr>
            <p:cNvPr id="49" name="TextBox 48"/>
            <p:cNvSpPr txBox="1"/>
            <p:nvPr/>
          </p:nvSpPr>
          <p:spPr>
            <a:xfrm>
              <a:off x="4971860" y="19534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79810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11560" y="1934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24260" y="23661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00460" y="25122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2814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52514" y="20867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57264" y="2188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cxnSp>
        <p:nvCxnSpPr>
          <p:cNvPr id="60" name="Straight Connector 59"/>
          <p:cNvCxnSpPr/>
          <p:nvPr/>
        </p:nvCxnSpPr>
        <p:spPr>
          <a:xfrm rot="16200000" flipH="1">
            <a:off x="5279710" y="3092450"/>
            <a:ext cx="323166" cy="1406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8" grpId="0" animBg="1"/>
      <p:bldP spid="22" grpId="0" animBg="1"/>
      <p:bldP spid="26" grpId="0" animBg="1"/>
      <p:bldP spid="36" grpId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6586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Scalable through use of partitioning, </a:t>
            </a:r>
            <a:r>
              <a:rPr lang="en-US" dirty="0" smtClean="0"/>
              <a:t>Spark [Zaharia</a:t>
            </a:r>
            <a:r>
              <a:rPr lang="en-US" dirty="0" smtClean="0"/>
              <a:t>12]</a:t>
            </a:r>
            <a:endParaRPr lang="en-US" dirty="0" smtClean="0"/>
          </a:p>
          <a:p>
            <a:pPr lvl="1"/>
            <a:r>
              <a:rPr lang="en-US" dirty="0" smtClean="0"/>
              <a:t>Simple to tune because only involves 1 parameter</a:t>
            </a:r>
          </a:p>
          <a:p>
            <a:pPr lvl="1"/>
            <a:r>
              <a:rPr lang="en-US" dirty="0" smtClean="0"/>
              <a:t>More constrained because driven by short reads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Hard to use intrinsic evaluation criteria</a:t>
            </a:r>
            <a:r>
              <a:rPr lang="en-US" dirty="0" smtClean="0"/>
              <a:t> (no labeled data)</a:t>
            </a:r>
          </a:p>
          <a:p>
            <a:pPr lvl="1"/>
            <a:r>
              <a:rPr lang="en-US" dirty="0" smtClean="0"/>
              <a:t>Hard to compare to existing repeat libraries because of different constraints</a:t>
            </a:r>
          </a:p>
          <a:p>
            <a:pPr lvl="1"/>
            <a:r>
              <a:rPr lang="en-US" dirty="0" smtClean="0"/>
              <a:t>Hence, relies on extrinsic evaluation criteria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Pains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ran small tests on chr22</a:t>
            </a:r>
          </a:p>
          <a:p>
            <a:r>
              <a:rPr lang="en-US" dirty="0" smtClean="0"/>
              <a:t>Scaled up to chr20-22 =&gt; chr1-3 =&gt; hg19</a:t>
            </a:r>
          </a:p>
          <a:p>
            <a:r>
              <a:rPr lang="en-US" dirty="0" smtClean="0"/>
              <a:t>Each scale-up necessitated a change to the Union Find implementation:</a:t>
            </a:r>
          </a:p>
          <a:p>
            <a:pPr lvl="1"/>
            <a:r>
              <a:rPr lang="en-US" dirty="0" smtClean="0"/>
              <a:t>Serial to parallel, with </a:t>
            </a:r>
            <a:r>
              <a:rPr lang="en-US" dirty="0" smtClean="0"/>
              <a:t>Spark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reduce memory demands:</a:t>
            </a:r>
          </a:p>
          <a:p>
            <a:pPr lvl="2"/>
            <a:r>
              <a:rPr lang="en-US" dirty="0" smtClean="0"/>
              <a:t>Stripe partitioning to grid partitioning</a:t>
            </a:r>
          </a:p>
          <a:p>
            <a:pPr lvl="2"/>
            <a:r>
              <a:rPr lang="en-US" dirty="0" smtClean="0"/>
              <a:t>Spark accumulators to avoid storing individual task results</a:t>
            </a:r>
          </a:p>
          <a:p>
            <a:pPr lvl="2"/>
            <a:r>
              <a:rPr lang="en-US" dirty="0" smtClean="0"/>
              <a:t>Long representation 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Takeaway:  not easy to scale tools that run on a single chromosome to run on the whole genome!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hg19, merge distance 4:</a:t>
            </a:r>
          </a:p>
          <a:p>
            <a:pPr lvl="1"/>
            <a:r>
              <a:rPr lang="en-US" dirty="0" smtClean="0"/>
              <a:t>Runtime:  126 </a:t>
            </a:r>
            <a:r>
              <a:rPr lang="en-US" dirty="0" err="1" smtClean="0"/>
              <a:t>h</a:t>
            </a:r>
            <a:r>
              <a:rPr lang="en-US" dirty="0" smtClean="0"/>
              <a:t> on 16 CPUs =&gt; 2016 CPU-hours</a:t>
            </a:r>
            <a:endParaRPr lang="en-US" dirty="0" smtClean="0"/>
          </a:p>
          <a:p>
            <a:pPr lvl="1"/>
            <a:r>
              <a:rPr lang="en-US" dirty="0" smtClean="0"/>
              <a:t>Memory usage:  </a:t>
            </a:r>
            <a:r>
              <a:rPr lang="en-US" dirty="0" smtClean="0"/>
              <a:t>100 </a:t>
            </a:r>
            <a:r>
              <a:rPr lang="en-US" dirty="0" smtClean="0"/>
              <a:t>GB</a:t>
            </a:r>
          </a:p>
          <a:p>
            <a:pPr lvl="1"/>
            <a:r>
              <a:rPr lang="en-US" dirty="0" smtClean="0"/>
              <a:t>Output </a:t>
            </a:r>
            <a:r>
              <a:rPr lang="en-US" dirty="0" smtClean="0"/>
              <a:t>size:  2.8 GB</a:t>
            </a:r>
          </a:p>
          <a:p>
            <a:pPr lvl="1"/>
            <a:r>
              <a:rPr lang="en-US" dirty="0" smtClean="0"/>
              <a:t># clusters:  39,992,540</a:t>
            </a:r>
          </a:p>
          <a:p>
            <a:pPr lvl="1"/>
            <a:r>
              <a:rPr lang="en-US" dirty="0" smtClean="0"/>
              <a:t># pos in clusters:  263,230,347 (8.4%)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Sizes</a:t>
            </a:r>
            <a:endParaRPr lang="en-US" dirty="0"/>
          </a:p>
        </p:txBody>
      </p:sp>
      <p:pic>
        <p:nvPicPr>
          <p:cNvPr id="6" name="Content Placeholder 5" descr="hg19_dist4_clusterSizes_h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1620" t="3541" r="6458"/>
              <a:stretch>
                <a:fillRect/>
              </a:stretch>
            </p:blipFill>
          </mc:Choice>
          <mc:Fallback>
            <p:blipFill>
              <a:blip r:embed="rId4"/>
              <a:srcRect l="1620" t="3541" r="6458"/>
              <a:stretch>
                <a:fillRect/>
              </a:stretch>
            </p:blipFill>
          </mc:Fallback>
        </mc:AlternateContent>
        <p:spPr>
          <a:xfrm>
            <a:off x="1987295" y="1408879"/>
            <a:ext cx="4975813" cy="5221396"/>
          </a:xfrm>
        </p:spPr>
      </p:pic>
      <p:sp>
        <p:nvSpPr>
          <p:cNvPr id="4" name="TextBox 3"/>
          <p:cNvSpPr txBox="1"/>
          <p:nvPr/>
        </p:nvSpPr>
        <p:spPr>
          <a:xfrm>
            <a:off x="623221" y="1576191"/>
            <a:ext cx="175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</a:t>
            </a:r>
            <a:r>
              <a:rPr lang="en-US" baseline="-25000" dirty="0" smtClean="0"/>
              <a:t>1</a:t>
            </a:r>
            <a:r>
              <a:rPr lang="en-US" dirty="0" smtClean="0"/>
              <a:t>:  39.9M</a:t>
            </a:r>
          </a:p>
          <a:p>
            <a:r>
              <a:rPr lang="en-US" dirty="0" smtClean="0"/>
              <a:t>Counts</a:t>
            </a:r>
            <a:r>
              <a:rPr lang="en-US" baseline="-25000" dirty="0" smtClean="0"/>
              <a:t>2</a:t>
            </a:r>
            <a:r>
              <a:rPr lang="en-US" dirty="0" smtClean="0"/>
              <a:t>:  1672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3702" y="3145852"/>
            <a:ext cx="4433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Takeaways:</a:t>
            </a:r>
          </a:p>
          <a:p>
            <a:pPr>
              <a:buFont typeface="Arial"/>
              <a:buChar char="•"/>
            </a:pPr>
            <a:r>
              <a:rPr lang="en-US" dirty="0" smtClean="0"/>
              <a:t>  Most clusters are small</a:t>
            </a:r>
          </a:p>
          <a:p>
            <a:pPr>
              <a:buFont typeface="Arial"/>
              <a:buChar char="•"/>
            </a:pPr>
            <a:r>
              <a:rPr lang="en-US" dirty="0" smtClean="0"/>
              <a:t>  Small # of huge clusters dominate runtime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85370" y="4997258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Largest cluster:</a:t>
            </a:r>
          </a:p>
          <a:p>
            <a:pPr algn="ctr"/>
            <a:r>
              <a:rPr lang="en-US" dirty="0" smtClean="0"/>
              <a:t>218,807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Sequencing Revolution</a:t>
            </a:r>
            <a:endParaRPr lang="en-US" dirty="0"/>
          </a:p>
        </p:txBody>
      </p:sp>
      <p:pic>
        <p:nvPicPr>
          <p:cNvPr id="8" name="Content Placeholder 7" descr="SequencingCo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1862" b="1862"/>
          <a:stretch>
            <a:fillRect/>
          </a:stretch>
        </p:blipFill>
        <p:spPr>
          <a:xfrm>
            <a:off x="125426" y="1427881"/>
            <a:ext cx="8923389" cy="4907520"/>
          </a:xfrm>
        </p:spPr>
      </p:pic>
      <p:sp>
        <p:nvSpPr>
          <p:cNvPr id="9" name="TextBox 8"/>
          <p:cNvSpPr txBox="1"/>
          <p:nvPr/>
        </p:nvSpPr>
        <p:spPr>
          <a:xfrm>
            <a:off x="4536345" y="6476445"/>
            <a:ext cx="42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from Samir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Damani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The Economist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77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in alignment</a:t>
            </a:r>
          </a:p>
          <a:p>
            <a:r>
              <a:rPr lang="en-US" dirty="0" smtClean="0"/>
              <a:t>Exploiting similarity in 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496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72"/>
          <p:cNvGrpSpPr/>
          <p:nvPr/>
        </p:nvGrpSpPr>
        <p:grpSpPr>
          <a:xfrm>
            <a:off x="3993522" y="3328656"/>
            <a:ext cx="4969340" cy="1359075"/>
            <a:chOff x="3993522" y="3328656"/>
            <a:chExt cx="4969340" cy="1359075"/>
          </a:xfrm>
        </p:grpSpPr>
        <p:sp>
          <p:nvSpPr>
            <p:cNvPr id="61" name="TextBox 60"/>
            <p:cNvSpPr txBox="1"/>
            <p:nvPr/>
          </p:nvSpPr>
          <p:spPr>
            <a:xfrm>
              <a:off x="4939567" y="3328656"/>
              <a:ext cx="40232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High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tested (costly)</a:t>
              </a:r>
              <a:endParaRPr lang="en-US" sz="2200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 flipV="1">
              <a:off x="5600127" y="4056668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805759" y="4002771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05759" y="4002770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05759" y="3985706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149842" y="4002770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94496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074849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881180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865865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600127" y="468773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ight Arrow 67"/>
            <p:cNvSpPr/>
            <p:nvPr/>
          </p:nvSpPr>
          <p:spPr>
            <a:xfrm>
              <a:off x="3993522" y="3717196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71"/>
          <p:cNvGrpSpPr/>
          <p:nvPr/>
        </p:nvGrpSpPr>
        <p:grpSpPr>
          <a:xfrm>
            <a:off x="3835135" y="1378072"/>
            <a:ext cx="5183788" cy="1639815"/>
            <a:chOff x="3835135" y="1378072"/>
            <a:chExt cx="518378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4474765" y="1378072"/>
              <a:ext cx="4544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Low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ignored (unaligned)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3"/>
          <p:cNvGrpSpPr/>
          <p:nvPr/>
        </p:nvGrpSpPr>
        <p:grpSpPr>
          <a:xfrm>
            <a:off x="3762829" y="4828468"/>
            <a:ext cx="5252003" cy="1787675"/>
            <a:chOff x="3762829" y="4828468"/>
            <a:chExt cx="5252003" cy="1787675"/>
          </a:xfrm>
        </p:grpSpPr>
        <p:sp>
          <p:nvSpPr>
            <p:cNvPr id="50" name="TextBox 49"/>
            <p:cNvSpPr txBox="1"/>
            <p:nvPr/>
          </p:nvSpPr>
          <p:spPr>
            <a:xfrm>
              <a:off x="4654030" y="5256536"/>
              <a:ext cx="4360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Between: partly tested (error-prone)</a:t>
              </a:r>
              <a:endParaRPr lang="en-US" sz="22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5687089" y="5985080"/>
              <a:ext cx="205632" cy="631062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892721" y="5931183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892721" y="5931182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892721" y="5914118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36804" y="5931182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1458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161811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968142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52827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7089" y="661614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ight Arrow 69"/>
            <p:cNvSpPr/>
            <p:nvPr/>
          </p:nvSpPr>
          <p:spPr>
            <a:xfrm rot="2496932">
              <a:off x="3762829" y="48284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42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Identify the similar region groups in advance</a:t>
            </a:r>
          </a:p>
          <a:p>
            <a:pPr marL="889254" lvl="1" indent="-514350"/>
            <a:r>
              <a:rPr lang="en-US" dirty="0" smtClean="0"/>
              <a:t>So that any seed hit gets you the whole group</a:t>
            </a:r>
          </a:p>
          <a:p>
            <a:pPr marL="514350" indent="-514350">
              <a:buAutoNum type="arabicPeriod"/>
            </a:pPr>
            <a:r>
              <a:rPr lang="en-US" dirty="0" smtClean="0"/>
              <a:t>Match faster against the whole group than testing each individual string</a:t>
            </a:r>
          </a:p>
          <a:p>
            <a:pPr marL="889254" lvl="1" indent="-514350"/>
            <a:r>
              <a:rPr lang="en-US" dirty="0" smtClean="0"/>
              <a:t>Exploit similarity to </a:t>
            </a:r>
            <a:r>
              <a:rPr lang="en-US" i="1" dirty="0" smtClean="0"/>
              <a:t>reuse </a:t>
            </a:r>
            <a:r>
              <a:rPr lang="en-US" dirty="0" smtClean="0"/>
              <a:t>work across members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8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SNAP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5702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7"/>
          <p:cNvGrpSpPr/>
          <p:nvPr/>
        </p:nvGrpSpPr>
        <p:grpSpPr>
          <a:xfrm>
            <a:off x="3835135" y="1378072"/>
            <a:ext cx="5057608" cy="1639815"/>
            <a:chOff x="3835135" y="1378072"/>
            <a:chExt cx="505760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5009686" y="1378072"/>
              <a:ext cx="38830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One seed matches (w/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95287" y="2753890"/>
            <a:ext cx="3911848" cy="2152019"/>
            <a:chOff x="4995287" y="2753890"/>
            <a:chExt cx="3911848" cy="2152019"/>
          </a:xfrm>
        </p:grpSpPr>
        <p:sp>
          <p:nvSpPr>
            <p:cNvPr id="3" name="Freeform 2"/>
            <p:cNvSpPr/>
            <p:nvPr/>
          </p:nvSpPr>
          <p:spPr>
            <a:xfrm>
              <a:off x="7080168" y="3970998"/>
              <a:ext cx="978085" cy="218989"/>
            </a:xfrm>
            <a:custGeom>
              <a:avLst/>
              <a:gdLst>
                <a:gd name="connsiteX0" fmla="*/ 0 w 978085"/>
                <a:gd name="connsiteY0" fmla="*/ 218989 h 218989"/>
                <a:gd name="connsiteX1" fmla="*/ 540136 w 978085"/>
                <a:gd name="connsiteY1" fmla="*/ 0 h 218989"/>
                <a:gd name="connsiteX2" fmla="*/ 978085 w 978085"/>
                <a:gd name="connsiteY2" fmla="*/ 218989 h 2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085" h="218989">
                  <a:moveTo>
                    <a:pt x="0" y="218989"/>
                  </a:moveTo>
                  <a:cubicBezTo>
                    <a:pt x="188561" y="109494"/>
                    <a:pt x="377122" y="0"/>
                    <a:pt x="540136" y="0"/>
                  </a:cubicBezTo>
                  <a:cubicBezTo>
                    <a:pt x="703150" y="0"/>
                    <a:pt x="978085" y="218989"/>
                    <a:pt x="978085" y="218989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262664" y="4043749"/>
              <a:ext cx="832102" cy="160837"/>
            </a:xfrm>
            <a:custGeom>
              <a:avLst/>
              <a:gdLst>
                <a:gd name="connsiteX0" fmla="*/ 832102 w 832102"/>
                <a:gd name="connsiteY0" fmla="*/ 131639 h 160837"/>
                <a:gd name="connsiteX1" fmla="*/ 394153 w 832102"/>
                <a:gd name="connsiteY1" fmla="*/ 246 h 160837"/>
                <a:gd name="connsiteX2" fmla="*/ 0 w 832102"/>
                <a:gd name="connsiteY2" fmla="*/ 160837 h 16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102" h="160837">
                  <a:moveTo>
                    <a:pt x="832102" y="131639"/>
                  </a:moveTo>
                  <a:cubicBezTo>
                    <a:pt x="682469" y="63509"/>
                    <a:pt x="532837" y="-4620"/>
                    <a:pt x="394153" y="246"/>
                  </a:cubicBezTo>
                  <a:cubicBezTo>
                    <a:pt x="255469" y="5112"/>
                    <a:pt x="0" y="160837"/>
                    <a:pt x="0" y="160837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91143" y="3810396"/>
              <a:ext cx="1489025" cy="394190"/>
            </a:xfrm>
            <a:custGeom>
              <a:avLst/>
              <a:gdLst>
                <a:gd name="connsiteX0" fmla="*/ 1489025 w 1489025"/>
                <a:gd name="connsiteY0" fmla="*/ 394190 h 394190"/>
                <a:gd name="connsiteX1" fmla="*/ 671521 w 1489025"/>
                <a:gd name="connsiteY1" fmla="*/ 11 h 394190"/>
                <a:gd name="connsiteX2" fmla="*/ 0 w 1489025"/>
                <a:gd name="connsiteY2" fmla="*/ 379591 h 39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9025" h="394190">
                  <a:moveTo>
                    <a:pt x="1489025" y="394190"/>
                  </a:moveTo>
                  <a:cubicBezTo>
                    <a:pt x="1204358" y="198317"/>
                    <a:pt x="919692" y="2444"/>
                    <a:pt x="671521" y="11"/>
                  </a:cubicBezTo>
                  <a:cubicBezTo>
                    <a:pt x="423350" y="-2422"/>
                    <a:pt x="0" y="379591"/>
                    <a:pt x="0" y="379591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95287" y="3270260"/>
              <a:ext cx="39118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Look up peers of match location</a:t>
              </a:r>
              <a:endParaRPr lang="en-US" sz="2200" dirty="0"/>
            </a:p>
          </p:txBody>
        </p:sp>
        <p:sp>
          <p:nvSpPr>
            <p:cNvPr id="68" name="Right Arrow 67"/>
            <p:cNvSpPr/>
            <p:nvPr/>
          </p:nvSpPr>
          <p:spPr>
            <a:xfrm rot="5400000">
              <a:off x="6620289" y="2720264"/>
              <a:ext cx="47496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5603581" y="42748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809213" y="42209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809213" y="4220948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809213" y="42038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153296" y="42209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397950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078303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884634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869319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603581" y="49059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5149842" y="4888233"/>
            <a:ext cx="3331184" cy="1784995"/>
            <a:chOff x="5149842" y="4888233"/>
            <a:chExt cx="3331184" cy="1784995"/>
          </a:xfrm>
        </p:grpSpPr>
        <p:sp>
          <p:nvSpPr>
            <p:cNvPr id="50" name="TextBox 49"/>
            <p:cNvSpPr txBox="1"/>
            <p:nvPr/>
          </p:nvSpPr>
          <p:spPr>
            <a:xfrm>
              <a:off x="5396572" y="5329531"/>
              <a:ext cx="2988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Test against entire group</a:t>
              </a:r>
              <a:endParaRPr lang="en-US" sz="22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600127" y="6042165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805759" y="5988268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05759" y="5988267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805759" y="5971203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49842" y="5988267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394496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74849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881180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865865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00127" y="667322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Arrow 93"/>
            <p:cNvSpPr/>
            <p:nvPr/>
          </p:nvSpPr>
          <p:spPr>
            <a:xfrm rot="5400000">
              <a:off x="6620289" y="4854607"/>
              <a:ext cx="474967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6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Best-matcher:  find single location to which read best aligns</a:t>
            </a:r>
          </a:p>
          <a:p>
            <a:r>
              <a:rPr lang="en-US" dirty="0" smtClean="0"/>
              <a:t>All-matcher:  find all locations within a certain distance to which read aligns</a:t>
            </a:r>
          </a:p>
          <a:p>
            <a:pPr lvl="1"/>
            <a:r>
              <a:rPr lang="en-US" dirty="0" smtClean="0"/>
              <a:t>If there are many locations to which a read aligns, you may not want to choose one; rather, want this uncertainty to inform later stages in pipeline</a:t>
            </a:r>
          </a:p>
          <a:p>
            <a:pPr lvl="1"/>
            <a:r>
              <a:rPr lang="en-US" dirty="0" smtClean="0"/>
              <a:t>Helpful for locating </a:t>
            </a:r>
            <a:r>
              <a:rPr lang="en-US" dirty="0" err="1" smtClean="0"/>
              <a:t>SNPs</a:t>
            </a:r>
            <a:r>
              <a:rPr lang="en-US" dirty="0" smtClean="0"/>
              <a:t>, </a:t>
            </a:r>
            <a:r>
              <a:rPr lang="en-US" dirty="0" err="1" smtClean="0"/>
              <a:t>SVs</a:t>
            </a:r>
            <a:endParaRPr lang="en-US" dirty="0" smtClean="0"/>
          </a:p>
          <a:p>
            <a:r>
              <a:rPr lang="en-US" dirty="0" smtClean="0"/>
              <a:t>Useful signal for MAPQ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  <a:endParaRPr lang="en-US" dirty="0" smtClean="0"/>
          </a:p>
          <a:p>
            <a:r>
              <a:rPr lang="en-US" dirty="0" smtClean="0"/>
              <a:t>Intra</a:t>
            </a:r>
            <a:r>
              <a:rPr lang="en-US" dirty="0" smtClean="0"/>
              <a:t>-cluster </a:t>
            </a:r>
            <a:r>
              <a:rPr lang="en-US" dirty="0" smtClean="0"/>
              <a:t>pruning</a:t>
            </a:r>
          </a:p>
          <a:p>
            <a:r>
              <a:rPr lang="en-US" dirty="0" smtClean="0"/>
              <a:t>Multi-matcher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reduce cache misses</a:t>
            </a:r>
          </a:p>
          <a:p>
            <a:r>
              <a:rPr lang="en-US" dirty="0" smtClean="0"/>
              <a:t>Modify </a:t>
            </a:r>
            <a:r>
              <a:rPr lang="en-US" dirty="0" smtClean="0"/>
              <a:t>SNAP index creation</a:t>
            </a:r>
          </a:p>
          <a:p>
            <a:r>
              <a:rPr lang="en-US" dirty="0" smtClean="0"/>
              <a:t>If a given position is in a cluster, insert the cluster’s location instead of the position</a:t>
            </a:r>
          </a:p>
          <a:p>
            <a:r>
              <a:rPr lang="en-US" dirty="0" smtClean="0"/>
              <a:t>Then, when aligning results in a lookup to that seed, you’ll hit the </a:t>
            </a:r>
            <a:r>
              <a:rPr lang="en-US" dirty="0" smtClean="0"/>
              <a:t>cluster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Intra-cluster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preserve speed even if clusters are overly inclusive</a:t>
            </a:r>
          </a:p>
          <a:p>
            <a:pPr marL="742950" lvl="2" indent="-342900">
              <a:buFont typeface="Lucida Grande"/>
              <a:buChar char="-"/>
            </a:pPr>
            <a:r>
              <a:rPr lang="en-US" dirty="0" smtClean="0"/>
              <a:t>Tradeoff:  larger clusters improve accuracy, but result in lots of unnecessary comparisons =&gt; reduce speed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For </a:t>
            </a:r>
            <a:r>
              <a:rPr lang="en-US" dirty="0" smtClean="0"/>
              <a:t>each cluster, </a:t>
            </a:r>
            <a:r>
              <a:rPr lang="en-US" dirty="0" err="1" smtClean="0"/>
              <a:t>precompute</a:t>
            </a:r>
            <a:r>
              <a:rPr lang="en-US" dirty="0" smtClean="0"/>
              <a:t> the consensus string, as well as each member’s differences from the consensus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When aligning a read, based on its </a:t>
            </a:r>
            <a:r>
              <a:rPr lang="en-US" dirty="0" err="1" smtClean="0"/>
              <a:t>diffs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consensus, use the triangle inequality to rule out cluster members that are too far </a:t>
            </a:r>
            <a:r>
              <a:rPr lang="en-US" dirty="0" smtClean="0"/>
              <a:t>away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</a:t>
            </a:r>
            <a:r>
              <a:rPr lang="en-US" dirty="0" smtClean="0"/>
              <a:t>:  Exploit similarity to reuse </a:t>
            </a:r>
            <a:r>
              <a:rPr lang="en-US" dirty="0" smtClean="0"/>
              <a:t>work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Compute </a:t>
            </a:r>
            <a:r>
              <a:rPr lang="en-US" sz="2800" dirty="0" smtClean="0"/>
              <a:t>the cluster’s consensus string</a:t>
            </a:r>
          </a:p>
          <a:p>
            <a:r>
              <a:rPr lang="en-US" sz="2800" dirty="0" smtClean="0"/>
              <a:t>Represent each cluster member as a set of </a:t>
            </a:r>
            <a:r>
              <a:rPr lang="en-US" sz="2800" dirty="0" err="1" smtClean="0"/>
              <a:t>diffs</a:t>
            </a:r>
            <a:r>
              <a:rPr lang="en-US" sz="2800" dirty="0" smtClean="0"/>
              <a:t> </a:t>
            </a:r>
            <a:r>
              <a:rPr lang="en-US" sz="2800" dirty="0" err="1" smtClean="0"/>
              <a:t>wrt</a:t>
            </a:r>
            <a:r>
              <a:rPr lang="en-US" sz="2800" dirty="0" smtClean="0"/>
              <a:t> the </a:t>
            </a:r>
            <a:r>
              <a:rPr lang="en-US" sz="2800" dirty="0" smtClean="0"/>
              <a:t>consensus</a:t>
            </a:r>
          </a:p>
          <a:p>
            <a:r>
              <a:rPr lang="en-US" sz="2800" dirty="0" smtClean="0"/>
              <a:t>Computational savings due to comparing only against </a:t>
            </a:r>
            <a:r>
              <a:rPr lang="en-US" sz="2800" dirty="0" err="1" smtClean="0"/>
              <a:t>diffs</a:t>
            </a:r>
            <a:r>
              <a:rPr lang="en-US" sz="2800" dirty="0" smtClean="0"/>
              <a:t>, rather than all strings in full</a:t>
            </a:r>
            <a:endParaRPr lang="en-US" sz="2800" dirty="0" smtClean="0"/>
          </a:p>
          <a:p>
            <a:r>
              <a:rPr lang="en-US" sz="2800" dirty="0" smtClean="0"/>
              <a:t>For best-matcher:  find two closest</a:t>
            </a:r>
          </a:p>
          <a:p>
            <a:r>
              <a:rPr lang="en-US" sz="2800" dirty="0" smtClean="0"/>
              <a:t>For all-matcher:  find all within given </a:t>
            </a:r>
            <a:r>
              <a:rPr lang="en-US" sz="2800" dirty="0" smtClean="0"/>
              <a:t>distance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All-matcher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5859062"/>
              </p:ext>
            </p:extLst>
          </p:nvPr>
        </p:nvGraphicFramePr>
        <p:xfrm>
          <a:off x="457200" y="2000770"/>
          <a:ext cx="8115602" cy="3270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524"/>
                <a:gridCol w="1597539"/>
                <a:gridCol w="1597539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Speedup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2125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37%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</a:t>
                      </a:r>
                      <a:r>
                        <a:rPr lang="en-US" sz="3000" baseline="0" dirty="0" smtClean="0"/>
                        <a:t> SNAP with regular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2358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24%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 with </a:t>
                      </a:r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2920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-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537327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Although the chemistry of sequencing is cheap, the </a:t>
            </a:r>
            <a:r>
              <a:rPr lang="en-US" i="1" dirty="0" smtClean="0"/>
              <a:t>processing </a:t>
            </a:r>
            <a:r>
              <a:rPr lang="en-US" dirty="0" smtClean="0"/>
              <a:t>needed on the resulting data is not</a:t>
            </a:r>
          </a:p>
          <a:p>
            <a:r>
              <a:rPr lang="en-US" dirty="0" smtClean="0"/>
              <a:t>Difficult algorithmic, systems, and ML problems to accurately </a:t>
            </a:r>
            <a:r>
              <a:rPr lang="en-US" dirty="0"/>
              <a:t>put together DNA </a:t>
            </a:r>
            <a:r>
              <a:rPr lang="en-US" dirty="0" smtClean="0"/>
              <a:t>“read” data</a:t>
            </a:r>
          </a:p>
          <a:p>
            <a:r>
              <a:rPr lang="en-US" dirty="0" smtClean="0"/>
              <a:t>Current pipelines take multiple days per genome and cost $1000’s in compute time</a:t>
            </a:r>
          </a:p>
          <a:p>
            <a:pPr lvl="1"/>
            <a:r>
              <a:rPr lang="en-US" dirty="0" smtClean="0"/>
              <a:t>Problematic for both clinical use and scaling up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855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profiling, we observed that about half of the time is spent in bookkeeping (e.g., determining whether a point is in a cluster)</a:t>
            </a:r>
          </a:p>
          <a:p>
            <a:r>
              <a:rPr lang="en-US" dirty="0" smtClean="0"/>
              <a:t>Involves lots of cache misses</a:t>
            </a:r>
          </a:p>
          <a:p>
            <a:r>
              <a:rPr lang="en-US" dirty="0" smtClean="0"/>
              <a:t>Idea: </a:t>
            </a:r>
            <a:r>
              <a:rPr lang="en-US" dirty="0" smtClean="0"/>
              <a:t> Improve memory access pattern by optimizing </a:t>
            </a:r>
            <a:r>
              <a:rPr lang="en-US" dirty="0" smtClean="0"/>
              <a:t>index to co-locate information about cluster membership with</a:t>
            </a:r>
            <a:r>
              <a:rPr lang="en-US" dirty="0" smtClean="0"/>
              <a:t> seed position</a:t>
            </a:r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in 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MAPQ values are questionable; however, variant calling tools rely on them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we make reliable MAPQ values that require less recalibration?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cluster information to make more meaningful MAPQ </a:t>
            </a:r>
            <a:r>
              <a:rPr lang="en-US" dirty="0" smtClean="0"/>
              <a:t>values [H.Li08], [Lunter11]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</a:t>
            </a:r>
            <a:r>
              <a:rPr lang="en-US" dirty="0" smtClean="0"/>
              <a:t>how alignment errors are impacting pipeline as a whole</a:t>
            </a:r>
          </a:p>
          <a:p>
            <a:r>
              <a:rPr lang="en-US" dirty="0" smtClean="0"/>
              <a:t>E.g., what fraction of spurious SNP calls are related to alignment errors? To alignment errors near similar regions?</a:t>
            </a:r>
          </a:p>
          <a:p>
            <a:r>
              <a:rPr lang="en-US" dirty="0" smtClean="0"/>
              <a:t>Can we decrease trio conflict rates by leveraging alignment improvement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this improve SV detection as well?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Application:  given a set of reads, identify the species to which the read belongs</a:t>
            </a:r>
          </a:p>
          <a:p>
            <a:pPr lvl="1"/>
            <a:r>
              <a:rPr lang="en-US" dirty="0" smtClean="0"/>
              <a:t>Identify new pathogens in a patient’s sample (Charles Chiu, UCSF)</a:t>
            </a:r>
          </a:p>
          <a:p>
            <a:pPr lvl="1"/>
            <a:r>
              <a:rPr lang="en-US" dirty="0" smtClean="0"/>
              <a:t>Recognize contamination when sequencing a patient’s sample</a:t>
            </a:r>
          </a:p>
          <a:p>
            <a:pPr lvl="1"/>
            <a:r>
              <a:rPr lang="en-US" dirty="0" smtClean="0"/>
              <a:t>Support different versions of the reference genome for a given species [Nguyen]</a:t>
            </a:r>
          </a:p>
          <a:p>
            <a:r>
              <a:rPr lang="en-US" dirty="0" smtClean="0"/>
              <a:t>Potential for speedup over naïve SNAP filter using clusters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Spring 2013</a:t>
            </a:r>
          </a:p>
          <a:p>
            <a:pPr lvl="1"/>
            <a:r>
              <a:rPr lang="en-US" dirty="0" smtClean="0"/>
              <a:t>Cluster-informed MAPQ</a:t>
            </a:r>
          </a:p>
          <a:p>
            <a:pPr lvl="1"/>
            <a:r>
              <a:rPr lang="en-US" dirty="0" smtClean="0"/>
              <a:t>Submit SNAP paper</a:t>
            </a:r>
          </a:p>
          <a:p>
            <a:r>
              <a:rPr lang="en-US" dirty="0" smtClean="0"/>
              <a:t>Summer 2013</a:t>
            </a:r>
          </a:p>
          <a:p>
            <a:pPr lvl="1"/>
            <a:r>
              <a:rPr lang="en-US" dirty="0" smtClean="0"/>
              <a:t>Improve memory access patterns of best-, all-matchers for enhanced </a:t>
            </a:r>
            <a:r>
              <a:rPr lang="en-US" dirty="0" smtClean="0"/>
              <a:t>speedup</a:t>
            </a:r>
          </a:p>
          <a:p>
            <a:pPr lvl="1"/>
            <a:r>
              <a:rPr lang="en-US" dirty="0" smtClean="0"/>
              <a:t>Investigate </a:t>
            </a:r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Submit similarity-exploiting SNAP paper</a:t>
            </a:r>
          </a:p>
          <a:p>
            <a:r>
              <a:rPr lang="en-US" dirty="0" smtClean="0"/>
              <a:t>Fall 2013</a:t>
            </a:r>
          </a:p>
          <a:p>
            <a:pPr lvl="1"/>
            <a:r>
              <a:rPr lang="en-US" dirty="0" smtClean="0"/>
              <a:t>Analyze how errors in alignment impact variant calling</a:t>
            </a:r>
          </a:p>
          <a:p>
            <a:pPr lvl="1"/>
            <a:r>
              <a:rPr lang="en-US" dirty="0" smtClean="0"/>
              <a:t>Leverage alignment uncertainty to improve accuracy of variant calling</a:t>
            </a:r>
          </a:p>
          <a:p>
            <a:r>
              <a:rPr lang="en-US" dirty="0" smtClean="0"/>
              <a:t>Spring 2014</a:t>
            </a:r>
          </a:p>
          <a:p>
            <a:pPr lvl="1"/>
            <a:r>
              <a:rPr lang="en-US" dirty="0" smtClean="0"/>
              <a:t>File dissertation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short-read DNA sequence data proliferates, faster &amp; more accurate tools will be needed</a:t>
            </a:r>
          </a:p>
          <a:p>
            <a:r>
              <a:rPr lang="en-US" dirty="0" smtClean="0"/>
              <a:t>Leveraging prior knowledge about the genome’s structure leads to improved alignment performance (speed &amp; accuracy)</a:t>
            </a:r>
          </a:p>
          <a:p>
            <a:r>
              <a:rPr lang="en-US" dirty="0" smtClean="0"/>
              <a:t>These gains will improve subsequent variant calling, leading to better decisions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[Agarwal94]  P. </a:t>
            </a:r>
            <a:r>
              <a:rPr lang="en-US" sz="1400" dirty="0" err="1" smtClean="0"/>
              <a:t>Agarwal</a:t>
            </a:r>
            <a:r>
              <a:rPr lang="en-US" sz="1400" dirty="0" smtClean="0"/>
              <a:t> and D. States.  The Repeat Pattern Toolkit (RPT):  Analyzing the Structure and Evolution of the C. </a:t>
            </a:r>
            <a:r>
              <a:rPr lang="en-US" sz="1400" dirty="0" err="1" smtClean="0"/>
              <a:t>elegans</a:t>
            </a:r>
            <a:r>
              <a:rPr lang="en-US" sz="1400" dirty="0" smtClean="0"/>
              <a:t> Genome.  In the Proceedings of the Second International Conference on Intelligent Systems for Molecular Biology (ISMB-94), AAAI Press, pp. 1-9.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[Alkan09] 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 et al.  Personalized copy number and segmental duplication maps using next-generation sequencing (</a:t>
            </a:r>
            <a:r>
              <a:rPr lang="en-US" sz="1400" dirty="0" err="1" smtClean="0"/>
              <a:t>mrFAST</a:t>
            </a:r>
            <a:r>
              <a:rPr lang="en-US" sz="1400" dirty="0" smtClean="0"/>
              <a:t>).  </a:t>
            </a:r>
            <a:r>
              <a:rPr lang="en-US" sz="1400" i="1" dirty="0" smtClean="0"/>
              <a:t>Nature Genetics</a:t>
            </a:r>
            <a:r>
              <a:rPr lang="en-US" sz="1400" dirty="0" smtClean="0"/>
              <a:t>, 41(10), 1061-1067.</a:t>
            </a:r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smtClean="0"/>
              <a:t>Bao02]  Z. </a:t>
            </a:r>
            <a:r>
              <a:rPr lang="en-US" sz="1400" dirty="0" err="1" smtClean="0"/>
              <a:t>Bao</a:t>
            </a:r>
            <a:r>
              <a:rPr lang="en-US" sz="1400" dirty="0" smtClean="0"/>
              <a:t> and S. Eddy.  Automated De Novo Identification of Repeat Sequence Families in Sequenced Genomes (RECON).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12, 1269-1276.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[Cohen05]  I. Cohen et al.  Capturing, indexing, clustering, and retrieving system history.  In Proceedings of SOSP 2005, pp. 105-118.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[Hach10]  F. </a:t>
            </a:r>
            <a:r>
              <a:rPr lang="en-US" sz="1400" dirty="0" err="1" smtClean="0"/>
              <a:t>Hach</a:t>
            </a:r>
            <a:r>
              <a:rPr lang="en-US" sz="1400" dirty="0" smtClean="0"/>
              <a:t> et al.  </a:t>
            </a:r>
            <a:r>
              <a:rPr lang="en-US" sz="1400" dirty="0" err="1" smtClean="0"/>
              <a:t>mrsFAST</a:t>
            </a:r>
            <a:r>
              <a:rPr lang="en-US" sz="1400" dirty="0" smtClean="0"/>
              <a:t>:  a cache-oblivious algorithm for short-read mapping.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7(8), 576-577.</a:t>
            </a:r>
          </a:p>
          <a:p>
            <a:pPr>
              <a:buNone/>
            </a:pPr>
            <a:r>
              <a:rPr lang="en-US" sz="1400" dirty="0" smtClean="0"/>
              <a:t>[Hormozdiari09]  F. </a:t>
            </a:r>
            <a:r>
              <a:rPr lang="en-US" sz="1400" dirty="0" err="1" smtClean="0"/>
              <a:t>Hormozdiari</a:t>
            </a:r>
            <a:r>
              <a:rPr lang="en-US" sz="1400" dirty="0" smtClean="0"/>
              <a:t>,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, E. </a:t>
            </a:r>
            <a:r>
              <a:rPr lang="en-US" sz="1400" dirty="0" err="1" smtClean="0"/>
              <a:t>Eichler</a:t>
            </a:r>
            <a:r>
              <a:rPr lang="en-US" sz="1400" dirty="0" smtClean="0"/>
              <a:t>, and S. </a:t>
            </a:r>
            <a:r>
              <a:rPr lang="en-US" sz="1400" dirty="0" err="1" smtClean="0"/>
              <a:t>Sahinalp</a:t>
            </a:r>
            <a:r>
              <a:rPr lang="en-US" sz="1400" dirty="0" smtClean="0"/>
              <a:t>.  Combinatorial algorithms for structural variation detection in high-throughput sequenced genomes (</a:t>
            </a:r>
            <a:r>
              <a:rPr lang="en-US" sz="1400" dirty="0" err="1" smtClean="0"/>
              <a:t>VariationHunter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19, 1270-1278.</a:t>
            </a:r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smtClean="0"/>
              <a:t>Kurtz99]  S. Kurtz and C. Schleiermacher.  </a:t>
            </a:r>
            <a:r>
              <a:rPr lang="en-US" sz="1400" dirty="0" err="1" smtClean="0"/>
              <a:t>REPuter</a:t>
            </a:r>
            <a:r>
              <a:rPr lang="en-US" sz="1400" dirty="0" smtClean="0"/>
              <a:t>:  fast computation of maximal repeats in complete genomes.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15(5), 426-427.</a:t>
            </a:r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smtClean="0"/>
              <a:t>Langmead12]  B. </a:t>
            </a:r>
            <a:r>
              <a:rPr lang="en-US" sz="1400" dirty="0" err="1" smtClean="0"/>
              <a:t>Langmead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Fast gapped-read alignment with Bowtie 2.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9(4), 357-359</a:t>
            </a:r>
            <a:r>
              <a:rPr lang="en-US" sz="1400" dirty="0" smtClean="0"/>
              <a:t>.</a:t>
            </a:r>
          </a:p>
          <a:p>
            <a:pPr>
              <a:buNone/>
            </a:pPr>
            <a:r>
              <a:rPr lang="en-US" sz="1400" dirty="0" smtClean="0"/>
              <a:t>[H.Li08]  H. Li, J. </a:t>
            </a:r>
            <a:r>
              <a:rPr lang="en-US" sz="1400" dirty="0" err="1" smtClean="0"/>
              <a:t>Ruan</a:t>
            </a:r>
            <a:r>
              <a:rPr lang="en-US" sz="1400" dirty="0" smtClean="0"/>
              <a:t>, and R. Durbin.  Mapping short DNA sequencing reads and calling variants using mapping quality scores (MAQ).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18, 1851-1858</a:t>
            </a:r>
            <a:r>
              <a:rPr lang="en-US" sz="1400" dirty="0" smtClean="0"/>
              <a:t>.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smtClean="0"/>
              <a:t>H.Li09]  H. Li and R. Durbin.  Fast and accurate short read alignment with Burrows-Wheeler transform.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25(14), 1754-1760.</a:t>
            </a:r>
          </a:p>
          <a:p>
            <a:pPr>
              <a:buNone/>
            </a:pPr>
            <a:r>
              <a:rPr lang="en-US" sz="1400" dirty="0" smtClean="0"/>
              <a:t>[R.Li09]  R. Li, C. Yu, Y. Li, T. Lam, S. </a:t>
            </a:r>
            <a:r>
              <a:rPr lang="en-US" sz="1400" dirty="0" err="1" smtClean="0"/>
              <a:t>Yiu</a:t>
            </a:r>
            <a:r>
              <a:rPr lang="en-US" sz="1400" dirty="0" smtClean="0"/>
              <a:t>, K. Kristiansen, and J. Wang.  SOAP2:  an improved ultrafast tool for short read alignment.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25(15), 1966-1967.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[Lunter11]  G. </a:t>
            </a:r>
            <a:r>
              <a:rPr lang="en-US" sz="1400" dirty="0" err="1" smtClean="0"/>
              <a:t>Lunter</a:t>
            </a:r>
            <a:r>
              <a:rPr lang="en-US" sz="1400" dirty="0" smtClean="0"/>
              <a:t> and M. Goodson.  </a:t>
            </a:r>
            <a:r>
              <a:rPr lang="en-US" sz="1400" dirty="0" err="1" smtClean="0"/>
              <a:t>Stampy</a:t>
            </a:r>
            <a:r>
              <a:rPr lang="en-US" sz="1400" dirty="0" smtClean="0"/>
              <a:t>:  A statistical algorithm for sensitive and fast mapping of </a:t>
            </a:r>
            <a:r>
              <a:rPr lang="en-US" sz="1400" dirty="0" err="1" smtClean="0"/>
              <a:t>Illumina</a:t>
            </a:r>
            <a:r>
              <a:rPr lang="en-US" sz="1400" dirty="0" smtClean="0"/>
              <a:t> sequence reads.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936-939.</a:t>
            </a:r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smtClean="0"/>
              <a:t>Nguyen]  N. Nguyen et al.  Towards the Universal Human Reference Genome:  Building a Comprehensive </a:t>
            </a:r>
            <a:r>
              <a:rPr lang="en-US" sz="1400" dirty="0" smtClean="0"/>
              <a:t>Consensus </a:t>
            </a:r>
            <a:r>
              <a:rPr lang="en-US" sz="1400" dirty="0" smtClean="0"/>
              <a:t>Sequence for the Major </a:t>
            </a:r>
            <a:r>
              <a:rPr lang="en-US" sz="1400" dirty="0" err="1" smtClean="0"/>
              <a:t>Histocompatibility</a:t>
            </a:r>
            <a:r>
              <a:rPr lang="en-US" sz="1400" dirty="0" smtClean="0"/>
              <a:t> Complex.  Unpublished.</a:t>
            </a:r>
          </a:p>
          <a:p>
            <a:pPr>
              <a:buNone/>
            </a:pPr>
            <a:r>
              <a:rPr lang="en-US" sz="1400" dirty="0" smtClean="0"/>
              <a:t>[Price05]  A. Price, N. Jones, and P. </a:t>
            </a:r>
            <a:r>
              <a:rPr lang="en-US" sz="1400" dirty="0" err="1" smtClean="0"/>
              <a:t>Pevzner</a:t>
            </a:r>
            <a:r>
              <a:rPr lang="en-US" sz="1400" dirty="0" smtClean="0"/>
              <a:t>.  De novo identification of repeat families in large genomes (</a:t>
            </a:r>
            <a:r>
              <a:rPr lang="en-US" sz="1400" dirty="0" err="1" smtClean="0"/>
              <a:t>RepeatScout</a:t>
            </a:r>
            <a:r>
              <a:rPr lang="en-US" sz="1400" dirty="0" smtClean="0"/>
              <a:t>).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21, i351-i358.  </a:t>
            </a:r>
          </a:p>
          <a:p>
            <a:pPr>
              <a:buNone/>
            </a:pPr>
            <a:r>
              <a:rPr lang="en-US" sz="1400" dirty="0" smtClean="0"/>
              <a:t>[Treangen12]  T. </a:t>
            </a:r>
            <a:r>
              <a:rPr lang="en-US" sz="1400" dirty="0" err="1" smtClean="0"/>
              <a:t>Treangen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Repetitive DNA and next-generation sequencing:  computational challenges and solutions.  </a:t>
            </a:r>
            <a:r>
              <a:rPr lang="en-US" sz="1400" i="1" dirty="0" smtClean="0"/>
              <a:t>Nature Reviews Genetics</a:t>
            </a:r>
            <a:r>
              <a:rPr lang="en-US" sz="1400" dirty="0" smtClean="0"/>
              <a:t>, 13, 36-46.</a:t>
            </a:r>
          </a:p>
          <a:p>
            <a:pPr>
              <a:buNone/>
            </a:pPr>
            <a:r>
              <a:rPr lang="en-US" sz="1400" dirty="0" smtClean="0"/>
              <a:t>[Volfovsky01]  N. </a:t>
            </a:r>
            <a:r>
              <a:rPr lang="en-US" sz="1400" dirty="0" err="1" smtClean="0"/>
              <a:t>Volfovsky</a:t>
            </a:r>
            <a:r>
              <a:rPr lang="en-US" sz="1400" dirty="0" smtClean="0"/>
              <a:t>, B. Haas,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A clustering method for repeat analysis in DNA sequences (</a:t>
            </a:r>
            <a:r>
              <a:rPr lang="en-US" sz="1400" dirty="0" err="1" smtClean="0"/>
              <a:t>RepeatFinder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Biology</a:t>
            </a:r>
            <a:r>
              <a:rPr lang="en-US" sz="1400" dirty="0" smtClean="0"/>
              <a:t>, 2(8).</a:t>
            </a:r>
          </a:p>
          <a:p>
            <a:pPr>
              <a:buNone/>
            </a:pPr>
            <a:r>
              <a:rPr lang="en-US" sz="1400" dirty="0" smtClean="0"/>
              <a:t>[Zaharia12]  M. </a:t>
            </a:r>
            <a:r>
              <a:rPr lang="en-US" sz="1400" dirty="0" err="1" smtClean="0"/>
              <a:t>Zaharia</a:t>
            </a:r>
            <a:r>
              <a:rPr lang="en-US" sz="1400" dirty="0" smtClean="0"/>
              <a:t> et al.  Resilient Distributed Datasets:  A Fault-Tolerant Abstraction for In-Memory Cluster Computing (Spark).  In Proceedings of NSDI 2012</a:t>
            </a:r>
            <a:r>
              <a:rPr lang="en-US" sz="1400" dirty="0" smtClean="0"/>
              <a:t>.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Backup/Pending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 for clinical use:</a:t>
            </a:r>
          </a:p>
          <a:p>
            <a:pPr lvl="1"/>
            <a:r>
              <a:rPr lang="en-US" dirty="0" smtClean="0"/>
              <a:t>Low cost:  target of $1000/genome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High quality:  beyond today’s capabilities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844411"/>
          <a:ext cx="6096000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of Decrease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Sequencing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wetlab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Faster than Moore’s Law =&gt; $1000 by 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Moore’s Law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438939" y="4683351"/>
            <a:ext cx="1524000" cy="923330"/>
            <a:chOff x="7438939" y="4683351"/>
            <a:chExt cx="1524000" cy="923330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7438939" y="4683351"/>
              <a:ext cx="1524000" cy="923330"/>
            </a:xfrm>
            <a:prstGeom prst="wedgeRoundRectCallout">
              <a:avLst>
                <a:gd name="adj1" fmla="val -46005"/>
                <a:gd name="adj2" fmla="val -7161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8939" y="4683351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Will soon dominate the cost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Best-matcher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5859062"/>
              </p:ext>
            </p:extLst>
          </p:nvPr>
        </p:nvGraphicFramePr>
        <p:xfrm>
          <a:off x="457200" y="1600200"/>
          <a:ext cx="8115603" cy="418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429"/>
                <a:gridCol w="1804690"/>
                <a:gridCol w="1594620"/>
                <a:gridCol w="1907864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% Aligned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%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</a:t>
                      </a:r>
                      <a:r>
                        <a:rPr lang="en-US" sz="3000" baseline="0" dirty="0" smtClean="0"/>
                        <a:t> SNAP with regular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 with </a:t>
                      </a:r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similarity-aware all-matcher instead of </a:t>
            </a:r>
            <a:r>
              <a:rPr lang="en-US" dirty="0" err="1" smtClean="0"/>
              <a:t>mrFAST</a:t>
            </a:r>
            <a:r>
              <a:rPr lang="en-US" dirty="0" smtClean="0"/>
              <a:t> with </a:t>
            </a:r>
            <a:r>
              <a:rPr lang="en-US" dirty="0" err="1" smtClean="0"/>
              <a:t>VariationHunter</a:t>
            </a:r>
            <a:endParaRPr lang="en-US" dirty="0" smtClean="0"/>
          </a:p>
          <a:p>
            <a:r>
              <a:rPr lang="en-US" dirty="0" smtClean="0"/>
              <a:t>More generally, use all-matcher to locate </a:t>
            </a:r>
            <a:r>
              <a:rPr lang="en-US" dirty="0" err="1" smtClean="0"/>
              <a:t>SVs</a:t>
            </a:r>
            <a:r>
              <a:rPr lang="en-US" dirty="0" smtClean="0"/>
              <a:t> in normal &amp; cancer data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 Overview</a:t>
            </a:r>
            <a:endParaRPr lang="en-US" dirty="0"/>
          </a:p>
        </p:txBody>
      </p:sp>
      <p:grpSp>
        <p:nvGrpSpPr>
          <p:cNvPr id="3" name="Group 79"/>
          <p:cNvGrpSpPr/>
          <p:nvPr/>
        </p:nvGrpSpPr>
        <p:grpSpPr>
          <a:xfrm>
            <a:off x="1171146" y="2293337"/>
            <a:ext cx="6772728" cy="893021"/>
            <a:chOff x="1171146" y="2255237"/>
            <a:chExt cx="6772728" cy="8930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57640" y="27393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70450" y="2584129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57107" y="2419553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2566" y="2741162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0660" y="2779262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36376" y="2317953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13061" y="2609529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01619" y="2255237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92933" y="2939900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1146" y="24195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24321" y="3082491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67531" y="2520530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70000" y="3148258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98804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66590" y="3097458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03" y="3119562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237253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66417" y="29889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160448" y="4305300"/>
            <a:ext cx="6783426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12"/>
          <p:cNvGrpSpPr/>
          <p:nvPr/>
        </p:nvGrpSpPr>
        <p:grpSpPr>
          <a:xfrm>
            <a:off x="1409023" y="2324884"/>
            <a:ext cx="6532524" cy="860278"/>
            <a:chOff x="1409023" y="2286784"/>
            <a:chExt cx="6532524" cy="86027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409023" y="314706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040543" y="2739304"/>
              <a:ext cx="109728" cy="185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724401" y="2779262"/>
              <a:ext cx="101599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3500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6675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43160" y="2419553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695734" y="260952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375400" y="228678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6159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8318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3"/>
          <p:cNvGrpSpPr/>
          <p:nvPr/>
        </p:nvGrpSpPr>
        <p:grpSpPr>
          <a:xfrm>
            <a:off x="5584806" y="4502479"/>
            <a:ext cx="649592" cy="0"/>
            <a:chOff x="1160448" y="4276004"/>
            <a:chExt cx="649592" cy="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60448" y="42760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18751" y="42760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9"/>
          <p:cNvGrpSpPr/>
          <p:nvPr/>
        </p:nvGrpSpPr>
        <p:grpSpPr>
          <a:xfrm>
            <a:off x="5340056" y="4683180"/>
            <a:ext cx="798146" cy="0"/>
            <a:chOff x="2425700" y="4999904"/>
            <a:chExt cx="798146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2425700" y="4999904"/>
              <a:ext cx="79814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030590" y="49999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8"/>
          <p:cNvGrpSpPr/>
          <p:nvPr/>
        </p:nvGrpSpPr>
        <p:grpSpPr>
          <a:xfrm>
            <a:off x="5746456" y="4863881"/>
            <a:ext cx="630466" cy="0"/>
            <a:chOff x="2832100" y="5177704"/>
            <a:chExt cx="630466" cy="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832100" y="51777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036156" y="51777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7"/>
          <p:cNvGrpSpPr/>
          <p:nvPr/>
        </p:nvGrpSpPr>
        <p:grpSpPr>
          <a:xfrm>
            <a:off x="5898856" y="5044581"/>
            <a:ext cx="630466" cy="0"/>
            <a:chOff x="2984500" y="5330104"/>
            <a:chExt cx="630466" cy="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984500" y="53301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035175" y="5330104"/>
              <a:ext cx="109728" cy="0"/>
            </a:xfrm>
            <a:prstGeom prst="line">
              <a:avLst/>
            </a:prstGeom>
            <a:ln w="1016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2"/>
          <p:cNvGrpSpPr/>
          <p:nvPr/>
        </p:nvGrpSpPr>
        <p:grpSpPr>
          <a:xfrm>
            <a:off x="5268974" y="4384288"/>
            <a:ext cx="1473931" cy="1195421"/>
            <a:chOff x="2354618" y="4691213"/>
            <a:chExt cx="1473931" cy="1195421"/>
          </a:xfrm>
        </p:grpSpPr>
        <p:sp>
          <p:nvSpPr>
            <p:cNvPr id="131" name="Rounded Rectangle 130"/>
            <p:cNvSpPr/>
            <p:nvPr/>
          </p:nvSpPr>
          <p:spPr>
            <a:xfrm>
              <a:off x="2983794" y="4691213"/>
              <a:ext cx="201168" cy="798754"/>
            </a:xfrm>
            <a:prstGeom prst="roundRect">
              <a:avLst>
                <a:gd name="adj" fmla="val 286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54618" y="5424969"/>
              <a:ext cx="147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consensus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66402" y="4452789"/>
            <a:ext cx="24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reference genome</a:t>
            </a:r>
            <a:endParaRPr lang="en-US" sz="2400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946776" y="4305269"/>
            <a:ext cx="109728" cy="0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6376" y="3787276"/>
            <a:ext cx="21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variant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171146" y="3684298"/>
            <a:ext cx="677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reconstructed genome</a:t>
            </a:r>
            <a:endParaRPr lang="en-US" sz="2400" dirty="0"/>
          </a:p>
        </p:txBody>
      </p:sp>
      <p:grpSp>
        <p:nvGrpSpPr>
          <p:cNvPr id="19" name="Group 70"/>
          <p:cNvGrpSpPr/>
          <p:nvPr/>
        </p:nvGrpSpPr>
        <p:grpSpPr>
          <a:xfrm>
            <a:off x="2252368" y="4305269"/>
            <a:ext cx="5304115" cy="31"/>
            <a:chOff x="2252368" y="4305269"/>
            <a:chExt cx="5304115" cy="31"/>
          </a:xfrm>
        </p:grpSpPr>
        <p:grpSp>
          <p:nvGrpSpPr>
            <p:cNvPr id="23" name="Group 61"/>
            <p:cNvGrpSpPr/>
            <p:nvPr/>
          </p:nvGrpSpPr>
          <p:grpSpPr>
            <a:xfrm>
              <a:off x="2252368" y="4305269"/>
              <a:ext cx="5304115" cy="31"/>
              <a:chOff x="2252368" y="4305269"/>
              <a:chExt cx="5304115" cy="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252368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143160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14673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46755" y="4305300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3812960" y="430526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947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63" grpId="0"/>
      <p:bldP spid="63" grpId="1"/>
      <p:bldP spid="63" grpId="2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72455" cy="4863662"/>
          </a:xfrm>
        </p:spPr>
        <p:txBody>
          <a:bodyPr>
            <a:normAutofit/>
          </a:bodyPr>
          <a:lstStyle/>
          <a:p>
            <a:r>
              <a:rPr lang="en-US" dirty="0" smtClean="0"/>
              <a:t>Improve data processing speed and accuracy</a:t>
            </a:r>
          </a:p>
          <a:p>
            <a:r>
              <a:rPr lang="en-US" dirty="0" smtClean="0"/>
              <a:t>End-to-end argument</a:t>
            </a:r>
          </a:p>
          <a:p>
            <a:r>
              <a:rPr lang="en-US" dirty="0" smtClean="0"/>
              <a:t>Initial focus on alignment</a:t>
            </a:r>
          </a:p>
          <a:p>
            <a:pPr lvl="1"/>
            <a:r>
              <a:rPr lang="en-US" dirty="0" smtClean="0"/>
              <a:t>Expensive =&gt; good target for speedup</a:t>
            </a:r>
          </a:p>
          <a:p>
            <a:pPr lvl="1"/>
            <a:r>
              <a:rPr lang="en-US" dirty="0" smtClean="0"/>
              <a:t>First step in pipeline =&gt; mistakes can lead to bad decisions later on (e.g., spurious SNP calls)</a:t>
            </a:r>
          </a:p>
          <a:p>
            <a:pPr lvl="1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736909" y="543652"/>
            <a:ext cx="2949891" cy="5812570"/>
            <a:chOff x="3135085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3135085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35085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35085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325625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325625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085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35085" y="3295449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SNP Calling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5085" y="4763955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Structural Variant Detection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325625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325625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5085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35085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SNAP, a new alignment algorithm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in 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Alignment Problem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1048" y="2348314"/>
            <a:ext cx="7861904" cy="1943100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Given read </a:t>
            </a:r>
            <a:r>
              <a:rPr lang="en-US" sz="3200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 </a:t>
            </a:r>
            <a:r>
              <a:rPr lang="en-US" sz="3200" dirty="0"/>
              <a:t>and reference genome </a:t>
            </a:r>
            <a:r>
              <a:rPr lang="en-US" sz="3200" dirty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find the </a:t>
            </a:r>
            <a:r>
              <a:rPr lang="en-US" sz="3200" dirty="0"/>
              <a:t>position </a:t>
            </a:r>
            <a:r>
              <a:rPr lang="en-US" sz="3200" dirty="0">
                <a:solidFill>
                  <a:srgbClr val="008000"/>
                </a:solidFill>
              </a:rPr>
              <a:t>p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that minimizes</a:t>
            </a:r>
            <a:endParaRPr lang="en-US" sz="400" dirty="0" smtClean="0"/>
          </a:p>
          <a:p>
            <a:pPr algn="ctr"/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3200" dirty="0" err="1" smtClean="0"/>
              <a:t>EditDistance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G</a:t>
            </a:r>
            <a:r>
              <a:rPr lang="en-US" sz="3200" dirty="0"/>
              <a:t>[</a:t>
            </a:r>
            <a:r>
              <a:rPr lang="en-US" sz="3200" dirty="0" smtClean="0">
                <a:solidFill>
                  <a:srgbClr val="008000"/>
                </a:solidFill>
              </a:rPr>
              <a:t>p </a:t>
            </a:r>
            <a:r>
              <a:rPr lang="en-US" sz="3200" dirty="0" smtClean="0"/>
              <a:t>... </a:t>
            </a:r>
            <a:r>
              <a:rPr lang="en-US" sz="3200" dirty="0" smtClean="0">
                <a:solidFill>
                  <a:srgbClr val="008000"/>
                </a:solidFill>
              </a:rPr>
              <a:t>p</a:t>
            </a:r>
            <a:r>
              <a:rPr lang="en-US" sz="3200" dirty="0"/>
              <a:t>+|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/>
              <a:t>|]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1048" y="5247341"/>
            <a:ext cx="786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|</a:t>
            </a:r>
            <a:r>
              <a:rPr lang="en-US" sz="3200" dirty="0" smtClean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| = 3x10</a:t>
            </a:r>
            <a:r>
              <a:rPr lang="en-US" sz="3200" baseline="30000" dirty="0" smtClean="0"/>
              <a:t>9</a:t>
            </a:r>
            <a:r>
              <a:rPr lang="en-US" sz="3200" dirty="0" smtClean="0"/>
              <a:t> bases,  |</a:t>
            </a:r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/>
              <a:t>| = 100 bases</a:t>
            </a:r>
            <a:endParaRPr lang="en-US" sz="3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2505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3292</Words>
  <Application>Microsoft Macintosh PowerPoint</Application>
  <PresentationFormat>On-screen Show (4:3)</PresentationFormat>
  <Paragraphs>458</Paragraphs>
  <Slides>51</Slides>
  <Notes>25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Big Data Analysis Exploiting Genome Similarity</vt:lpstr>
      <vt:lpstr>Outline</vt:lpstr>
      <vt:lpstr>The Sequencing Revolution</vt:lpstr>
      <vt:lpstr>Computational Challenge</vt:lpstr>
      <vt:lpstr>Genomics Challenges</vt:lpstr>
      <vt:lpstr>Variant Calling Overview</vt:lpstr>
      <vt:lpstr>Goal</vt:lpstr>
      <vt:lpstr>Outline</vt:lpstr>
      <vt:lpstr>The Alignment Problem</vt:lpstr>
      <vt:lpstr>Current Status</vt:lpstr>
      <vt:lpstr>Our Contribution</vt:lpstr>
      <vt:lpstr>Current Aligners</vt:lpstr>
      <vt:lpstr>SNAP Insights</vt:lpstr>
      <vt:lpstr>Approach</vt:lpstr>
      <vt:lpstr>Approach</vt:lpstr>
      <vt:lpstr>Approach</vt:lpstr>
      <vt:lpstr>Results</vt:lpstr>
      <vt:lpstr>Outline</vt:lpstr>
      <vt:lpstr>Analyzing SNAP’s Performance</vt:lpstr>
      <vt:lpstr>Source of Difficulty</vt:lpstr>
      <vt:lpstr>Source of Difficulty</vt:lpstr>
      <vt:lpstr>Related Work</vt:lpstr>
      <vt:lpstr>Related Work</vt:lpstr>
      <vt:lpstr>Detecting via Union Find</vt:lpstr>
      <vt:lpstr>Spark Implementation</vt:lpstr>
      <vt:lpstr>Union Find Approach</vt:lpstr>
      <vt:lpstr>Growing Pains</vt:lpstr>
      <vt:lpstr>Cluster Overview</vt:lpstr>
      <vt:lpstr>Cluster Sizes</vt:lpstr>
      <vt:lpstr>Outline</vt:lpstr>
      <vt:lpstr>Status Quo</vt:lpstr>
      <vt:lpstr>How can we fix this?</vt:lpstr>
      <vt:lpstr>Similarity-Aware SNAP</vt:lpstr>
      <vt:lpstr>Applications of Clusters</vt:lpstr>
      <vt:lpstr>Techniques Involved</vt:lpstr>
      <vt:lpstr>Similarity-aware Index</vt:lpstr>
      <vt:lpstr>Intra-cluster pruning</vt:lpstr>
      <vt:lpstr>Multi-matcher</vt:lpstr>
      <vt:lpstr>Results:  All-matcher</vt:lpstr>
      <vt:lpstr>Ideas for Improvement</vt:lpstr>
      <vt:lpstr>Outline</vt:lpstr>
      <vt:lpstr>MAPQ</vt:lpstr>
      <vt:lpstr>Impact on Pipeline</vt:lpstr>
      <vt:lpstr>Filtering</vt:lpstr>
      <vt:lpstr>Research Timeline</vt:lpstr>
      <vt:lpstr>Conclusion</vt:lpstr>
      <vt:lpstr>References</vt:lpstr>
      <vt:lpstr>References</vt:lpstr>
      <vt:lpstr>Backup/Pending</vt:lpstr>
      <vt:lpstr>Results:  Best-matcher</vt:lpstr>
      <vt:lpstr>SV Detection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Kristal Curtis</dc:creator>
  <cp:lastModifiedBy>Kristal Curtis</cp:lastModifiedBy>
  <cp:revision>325</cp:revision>
  <dcterms:created xsi:type="dcterms:W3CDTF">2012-11-27T17:45:06Z</dcterms:created>
  <dcterms:modified xsi:type="dcterms:W3CDTF">2012-11-28T18:59:36Z</dcterms:modified>
</cp:coreProperties>
</file>