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Override PartName="/ppt/notesSlides/notesSlide40.xml" ContentType="application/vnd.openxmlformats-officedocument.presentationml.notesSlide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60" r:id="rId5"/>
    <p:sldId id="304" r:id="rId6"/>
    <p:sldId id="264" r:id="rId7"/>
    <p:sldId id="268" r:id="rId8"/>
    <p:sldId id="267" r:id="rId9"/>
    <p:sldId id="343" r:id="rId10"/>
    <p:sldId id="348" r:id="rId11"/>
    <p:sldId id="345" r:id="rId12"/>
    <p:sldId id="272" r:id="rId13"/>
    <p:sldId id="305" r:id="rId14"/>
    <p:sldId id="317" r:id="rId15"/>
    <p:sldId id="331" r:id="rId16"/>
    <p:sldId id="274" r:id="rId17"/>
    <p:sldId id="330" r:id="rId18"/>
    <p:sldId id="338" r:id="rId19"/>
    <p:sldId id="335" r:id="rId20"/>
    <p:sldId id="336" r:id="rId21"/>
    <p:sldId id="350" r:id="rId22"/>
    <p:sldId id="296" r:id="rId23"/>
    <p:sldId id="285" r:id="rId24"/>
    <p:sldId id="286" r:id="rId25"/>
    <p:sldId id="332" r:id="rId26"/>
    <p:sldId id="333" r:id="rId27"/>
    <p:sldId id="306" r:id="rId28"/>
    <p:sldId id="334" r:id="rId29"/>
    <p:sldId id="307" r:id="rId30"/>
    <p:sldId id="308" r:id="rId31"/>
    <p:sldId id="287" r:id="rId32"/>
    <p:sldId id="288" r:id="rId33"/>
    <p:sldId id="320" r:id="rId34"/>
    <p:sldId id="291" r:id="rId35"/>
    <p:sldId id="297" r:id="rId36"/>
    <p:sldId id="312" r:id="rId37"/>
    <p:sldId id="315" r:id="rId38"/>
    <p:sldId id="322" r:id="rId39"/>
    <p:sldId id="295" r:id="rId40"/>
    <p:sldId id="293" r:id="rId41"/>
    <p:sldId id="323" r:id="rId42"/>
    <p:sldId id="314" r:id="rId43"/>
    <p:sldId id="302" r:id="rId44"/>
    <p:sldId id="303" r:id="rId45"/>
    <p:sldId id="316" r:id="rId46"/>
    <p:sldId id="310" r:id="rId47"/>
    <p:sldId id="324" r:id="rId48"/>
    <p:sldId id="346" r:id="rId49"/>
    <p:sldId id="347" r:id="rId50"/>
    <p:sldId id="349" r:id="rId51"/>
    <p:sldId id="328" r:id="rId52"/>
    <p:sldId id="329" r:id="rId53"/>
    <p:sldId id="337" r:id="rId54"/>
    <p:sldId id="339" r:id="rId55"/>
    <p:sldId id="340" r:id="rId56"/>
    <p:sldId id="341" r:id="rId57"/>
    <p:sldId id="342" r:id="rId58"/>
    <p:sldId id="32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  <p:clrMru>
    <a:srgbClr val="F6FF67"/>
    <a:srgbClr val="57FDFF"/>
    <a:srgbClr val="FF7E79"/>
    <a:srgbClr val="CE0202"/>
    <a:srgbClr val="B90202"/>
    <a:srgbClr val="800000"/>
    <a:srgbClr val="FF0000"/>
    <a:srgbClr val="5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77496" autoAdjust="0"/>
  </p:normalViewPr>
  <p:slideViewPr>
    <p:cSldViewPr snapToGrid="0" snapToObjects="1">
      <p:cViewPr varScale="1">
        <p:scale>
          <a:sx n="102" d="100"/>
          <a:sy n="102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33366632"/>
        <c:axId val="617490184"/>
      </c:scatterChart>
      <c:valAx>
        <c:axId val="633366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7490184"/>
        <c:crosses val="autoZero"/>
        <c:crossBetween val="midCat"/>
      </c:valAx>
      <c:valAx>
        <c:axId val="617490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3336663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33421016"/>
        <c:axId val="63340743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633392664"/>
        <c:axId val="633413560"/>
      </c:scatterChart>
      <c:valAx>
        <c:axId val="633421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33407432"/>
        <c:crosses val="autoZero"/>
        <c:crossBetween val="midCat"/>
      </c:valAx>
      <c:valAx>
        <c:axId val="633407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33421016"/>
        <c:crosses val="autoZero"/>
        <c:crossBetween val="midCat"/>
      </c:valAx>
      <c:valAx>
        <c:axId val="63341356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633392664"/>
        <c:crosses val="max"/>
        <c:crossBetween val="midCat"/>
      </c:valAx>
      <c:valAx>
        <c:axId val="633392664"/>
        <c:scaling>
          <c:orientation val="minMax"/>
        </c:scaling>
        <c:delete val="1"/>
        <c:axPos val="b"/>
        <c:numFmt formatCode="General" sourceLinked="1"/>
        <c:tickLblPos val="nextTo"/>
        <c:crossAx val="633413560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633628392"/>
        <c:axId val="633637624"/>
      </c:scatterChart>
      <c:valAx>
        <c:axId val="633628392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37624"/>
        <c:crosses val="autoZero"/>
        <c:crossBetween val="midCat"/>
      </c:valAx>
      <c:valAx>
        <c:axId val="633637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633628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633657880"/>
        <c:axId val="633679160"/>
      </c:scatterChart>
      <c:valAx>
        <c:axId val="63365788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79160"/>
        <c:crosses val="autoZero"/>
        <c:crossBetween val="midCat"/>
      </c:valAx>
      <c:valAx>
        <c:axId val="6336791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63365788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33817064"/>
        <c:axId val="633744600"/>
      </c:scatterChart>
      <c:valAx>
        <c:axId val="633817064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744600"/>
        <c:crosses val="autoZero"/>
        <c:crossBetween val="midCat"/>
      </c:valAx>
      <c:valAx>
        <c:axId val="633744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33817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633718520"/>
        <c:axId val="633652264"/>
      </c:scatterChart>
      <c:valAx>
        <c:axId val="63371852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652264"/>
        <c:crosses val="autoZero"/>
        <c:crossBetween val="midCat"/>
      </c:valAx>
      <c:valAx>
        <c:axId val="633652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633718520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Talk through the graphs (explain the axes, etc.)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Might want to put more after this about the similar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baseline="0" dirty="0" smtClean="0"/>
              <a:t>ere’s a reminder of how the basic UF works.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need a list of edges; then the complexity is linear in the # of edges… right??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a list of edges, we just traverse them, merging whenever we find that two connected nodes are not currently in the same component.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done when we’ve traversed the list of edges (so no need to have a separate stopping criterion).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comes out are the connected components of the graph.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Then, transition to this slide:  ok, so how does this apply in our situation?  Well here’s a toy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case, rather than </a:t>
            </a:r>
            <a:r>
              <a:rPr lang="en-US" baseline="0" dirty="0" err="1" smtClean="0"/>
              <a:t>precomputing</a:t>
            </a:r>
            <a:r>
              <a:rPr lang="en-US" baseline="0" dirty="0" smtClean="0"/>
              <a:t> a list of edges and then traversing it (this is expensive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memory &amp; time!!), we just traverse the edges and do the merging all in one pass.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it a “mini genome”</a:t>
            </a:r>
          </a:p>
          <a:p>
            <a:endParaRPr lang="en-US" dirty="0" smtClean="0"/>
          </a:p>
          <a:p>
            <a:r>
              <a:rPr lang="en-US" dirty="0" smtClean="0"/>
              <a:t>TODO:  Practice explaining this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fill out edit distance matrix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Naïve:  do all-to-all comparison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more efficient, we use an index</a:t>
            </a:r>
          </a:p>
          <a:p>
            <a:endParaRPr lang="en-US" dirty="0" smtClean="0"/>
          </a:p>
          <a:p>
            <a:r>
              <a:rPr lang="en-US" dirty="0" smtClean="0"/>
              <a:t>Could also say</a:t>
            </a:r>
            <a:r>
              <a:rPr lang="en-US" baseline="0" dirty="0" smtClean="0"/>
              <a:t> we’re showing it here with only one seed, but we actually do multiple seeds</a:t>
            </a:r>
          </a:p>
          <a:p>
            <a:r>
              <a:rPr lang="en-US" baseline="0" dirty="0" smtClean="0"/>
              <a:t>That lets you rule out whatever you’re not considering,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any remaining positions that didn’t match one of your seeds is too far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how the merge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how the merge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mention size of chr22</a:t>
            </a:r>
          </a:p>
          <a:p>
            <a:r>
              <a:rPr lang="en-US" dirty="0" smtClean="0"/>
              <a:t>MZ:</a:t>
            </a:r>
            <a:r>
              <a:rPr lang="en-US" baseline="0" dirty="0" smtClean="0"/>
              <a:t>  mention that time is </a:t>
            </a:r>
            <a:r>
              <a:rPr lang="en-US" baseline="0" dirty="0" err="1" smtClean="0"/>
              <a:t>superlinear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this is one of the big challenges, and we solved it</a:t>
            </a:r>
          </a:p>
          <a:p>
            <a:r>
              <a:rPr lang="en-US" baseline="0" dirty="0" smtClean="0"/>
              <a:t>Could make this 2 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JT/BT:  either leave out the details, or talk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Talk about how many clusters are small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TS, SS:  this graph is interesting</a:t>
            </a:r>
          </a:p>
          <a:p>
            <a:r>
              <a:rPr lang="en-US" baseline="0" dirty="0" smtClean="0"/>
              <a:t>MZ:  add a graph showing # locations by cluster size (CDF)</a:t>
            </a:r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make it more clear what the extrinsic</a:t>
            </a:r>
            <a:r>
              <a:rPr lang="en-US" baseline="0" dirty="0" smtClean="0"/>
              <a:t> criteria are</a:t>
            </a:r>
          </a:p>
          <a:p>
            <a:r>
              <a:rPr lang="en-US" baseline="0" dirty="0" smtClean="0"/>
              <a:t>Makes it sound like I don’t have an idea for how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Comes out of nowhere </a:t>
            </a:r>
            <a:r>
              <a:rPr lang="en-US" dirty="0" err="1" smtClean="0"/>
              <a:t>b/c</a:t>
            </a:r>
            <a:r>
              <a:rPr lang="en-US" dirty="0" smtClean="0"/>
              <a:t> I haven’t talked about clusters yet</a:t>
            </a:r>
          </a:p>
          <a:p>
            <a:r>
              <a:rPr lang="en-US" dirty="0" smtClean="0"/>
              <a:t>Could say similar regions instead</a:t>
            </a:r>
            <a:r>
              <a:rPr lang="en-US" baseline="0" dirty="0" smtClean="0"/>
              <a:t> of clusters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Validation that we’re getting clusters the right way,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they explain our alignment errors</a:t>
            </a:r>
          </a:p>
          <a:p>
            <a:r>
              <a:rPr lang="en-US" baseline="0" dirty="0" smtClean="0"/>
              <a:t>So, maybe this should come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SS:  this slide feels out of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will clusters go away with longer reads?  Maybe there will be fewer clusters, but it won’t go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Might want to say this is ongoing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show profiling results</a:t>
            </a:r>
          </a:p>
          <a:p>
            <a:r>
              <a:rPr lang="en-US" baseline="0" dirty="0" smtClean="0"/>
              <a:t>BT:  don’t say “we” on slide</a:t>
            </a:r>
          </a:p>
          <a:p>
            <a:r>
              <a:rPr lang="en-US" baseline="0" dirty="0" smtClean="0"/>
              <a:t>JT:  just trim beginning of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variant calling has to be accurate</a:t>
            </a:r>
          </a:p>
          <a:p>
            <a:r>
              <a:rPr lang="en-US" dirty="0" smtClean="0"/>
              <a:t>MZ:  emphasize accuracy</a:t>
            </a:r>
          </a:p>
          <a:p>
            <a:r>
              <a:rPr lang="en-US" dirty="0" smtClean="0"/>
              <a:t>MS:</a:t>
            </a:r>
            <a:r>
              <a:rPr lang="en-US" baseline="0" dirty="0" smtClean="0"/>
              <a:t>  show how you could miss a SNP</a:t>
            </a:r>
          </a:p>
          <a:p>
            <a:r>
              <a:rPr lang="en-US" baseline="0" dirty="0" smtClean="0"/>
              <a:t>AF:  show that clusters are going into “proposed pipeline”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downplaying interesting thing that I’ll be doing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targeted assembly</a:t>
            </a:r>
            <a:r>
              <a:rPr lang="en-US" baseline="0" dirty="0" smtClean="0"/>
              <a:t> is for </a:t>
            </a:r>
            <a:r>
              <a:rPr lang="en-US" baseline="0" dirty="0" err="1" smtClean="0"/>
              <a:t>SVs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SNPs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more concrete info on Biggie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 animation on seed-based</a:t>
            </a:r>
            <a:r>
              <a:rPr lang="en-US" baseline="0" dirty="0" smtClean="0"/>
              <a:t> – just have it come in all at once</a:t>
            </a:r>
          </a:p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</a:p>
          <a:p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0" dirty="0" smtClean="0"/>
              <a:t> says to spend a bit more time here so that audience will understand it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increasing read lengths &amp; server memories make hash-based</a:t>
            </a:r>
            <a:r>
              <a:rPr lang="en-US" baseline="0" dirty="0" smtClean="0"/>
              <a:t> aligners more practical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make it clearer why going back to seed-based (fix cons, keep pros)</a:t>
            </a:r>
          </a:p>
          <a:p>
            <a:r>
              <a:rPr lang="en-US" baseline="0" dirty="0" smtClean="0"/>
              <a:t>TS:  seed-based was designed for a different problem (multiple alignment of shorter sequences); we’re attacking a slightly different problem, so it makes sense to use longer seeds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Bring out the point that you’re losing info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you’re ignoring some spots</a:t>
            </a:r>
          </a:p>
          <a:p>
            <a:r>
              <a:rPr lang="en-US" baseline="0" dirty="0" smtClean="0"/>
              <a:t>Sampling of locations rather than checking all of them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 smtClean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endParaRPr lang="en-US" sz="1200" dirty="0" smtClean="0"/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</a:t>
            </a:r>
            <a:r>
              <a:rPr lang="en-US" sz="3000" dirty="0" smtClean="0"/>
              <a:t>memory (39 GB), but can try fewer seeds</a:t>
            </a:r>
            <a:endParaRPr lang="en-US" sz="3000" dirty="0" smtClean="0"/>
          </a:p>
          <a:p>
            <a:pPr marL="740664" lvl="1"/>
            <a:r>
              <a:rPr lang="en-US" dirty="0" smtClean="0"/>
              <a:t>Seed lookups </a:t>
            </a:r>
            <a:r>
              <a:rPr lang="en-US" dirty="0" smtClean="0"/>
              <a:t>usually</a:t>
            </a:r>
            <a:r>
              <a:rPr lang="en-US" dirty="0" smtClean="0"/>
              <a:t> </a:t>
            </a:r>
            <a:r>
              <a:rPr lang="en-US" dirty="0" smtClean="0"/>
              <a:t>result in a </a:t>
            </a:r>
            <a:r>
              <a:rPr lang="en-US" dirty="0" smtClean="0"/>
              <a:t>cache </a:t>
            </a:r>
            <a:r>
              <a:rPr lang="en-US" dirty="0" smtClean="0"/>
              <a:t>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75120" y="4707349"/>
            <a:ext cx="5203824" cy="292100"/>
            <a:chOff x="1875120" y="4981293"/>
            <a:chExt cx="5203824" cy="2921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875120" y="5117818"/>
              <a:ext cx="520382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443201" y="4981293"/>
              <a:ext cx="4062972" cy="292100"/>
              <a:chOff x="5232400" y="1997075"/>
              <a:chExt cx="2231574" cy="2921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232400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604329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976258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48187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20116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92045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63974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Connector 29"/>
          <p:cNvCxnSpPr/>
          <p:nvPr/>
        </p:nvCxnSpPr>
        <p:spPr>
          <a:xfrm>
            <a:off x="1872775" y="4242997"/>
            <a:ext cx="1086222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33762" y="4242997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529614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5326163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405104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Disjoint Seeds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8222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Seeds</a:t>
            </a:r>
            <a:endParaRPr lang="en-US" dirty="0"/>
          </a:p>
        </p:txBody>
      </p:sp>
      <p:sp>
        <p:nvSpPr>
          <p:cNvPr id="41" name="Multiply 40"/>
          <p:cNvSpPr/>
          <p:nvPr/>
        </p:nvSpPr>
        <p:spPr>
          <a:xfrm>
            <a:off x="2585254" y="5600665"/>
            <a:ext cx="1121230" cy="105099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-Shape 41"/>
          <p:cNvSpPr/>
          <p:nvPr/>
        </p:nvSpPr>
        <p:spPr>
          <a:xfrm rot="18664677">
            <a:off x="5489964" y="5678029"/>
            <a:ext cx="883956" cy="539397"/>
          </a:xfrm>
          <a:prstGeom prst="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0862E-7 -6.47848E-8 L 0.0271 0.089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40" grpId="0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2152853" y="4311447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6" grpId="0" animBg="1"/>
      <p:bldP spid="17" grpId="0" animBg="1"/>
      <p:bldP spid="18" grpId="0" animBg="1"/>
      <p:bldP spid="10" grpId="0" animBg="1"/>
      <p:bldP spid="11" grpId="0" animBg="1"/>
      <p:bldP spid="12" grpId="0" animBg="1"/>
      <p:bldP spid="15" grpId="0"/>
      <p:bldP spid="19" grpId="0"/>
      <p:bldP spid="44" grpId="0" animBg="1"/>
      <p:bldP spid="4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527147" y="1793882"/>
            <a:ext cx="4159653" cy="32339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4526" y="1793882"/>
            <a:ext cx="3482350" cy="33780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Union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4200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14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5248" y="3963036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099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6586" y="3776021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9216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1484228" y="2517448"/>
            <a:ext cx="751876" cy="75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2"/>
          </p:cNvCxnSpPr>
          <p:nvPr/>
        </p:nvCxnSpPr>
        <p:spPr>
          <a:xfrm rot="16200000" flipH="1">
            <a:off x="2017871" y="3242651"/>
            <a:ext cx="534006" cy="160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rot="5400000">
            <a:off x="5238036" y="2562490"/>
            <a:ext cx="768126" cy="677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9" idx="0"/>
          </p:cNvCxnSpPr>
          <p:nvPr/>
        </p:nvCxnSpPr>
        <p:spPr>
          <a:xfrm rot="16200000" flipH="1">
            <a:off x="6498151" y="2470593"/>
            <a:ext cx="1258845" cy="13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 rot="16200000" flipH="1">
            <a:off x="6196473" y="2862899"/>
            <a:ext cx="346991" cy="2173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80339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03029" y="509333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ID: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80340" y="5572172"/>
            <a:ext cx="4821317" cy="7841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3249" y="197720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3140" y="325595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7033" y="3269052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34297" y="404841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9937" y="200705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1472" y="3861403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83892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51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solidFill>
            <a:srgbClr val="F6FF6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36981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815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96666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2147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83254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8735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671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2365" y="1417638"/>
            <a:ext cx="24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Components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5" grpId="0" animBg="1"/>
      <p:bldP spid="66" grpId="0" animBg="1"/>
      <p:bldP spid="67" grpId="0" animBg="1"/>
      <p:bldP spid="68" grpId="0" animBg="1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93832" y="5397194"/>
            <a:ext cx="8270202" cy="1267880"/>
            <a:chOff x="294913" y="5397988"/>
            <a:chExt cx="8270202" cy="1267880"/>
          </a:xfrm>
        </p:grpSpPr>
        <p:sp>
          <p:nvSpPr>
            <p:cNvPr id="32" name="Rectangle 31"/>
            <p:cNvSpPr/>
            <p:nvPr/>
          </p:nvSpPr>
          <p:spPr>
            <a:xfrm>
              <a:off x="1614569" y="5881690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4768" y="5882484"/>
              <a:ext cx="430482" cy="39147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2981" y="6293491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4768" y="6273166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913" y="5397988"/>
              <a:ext cx="12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Cluster ID: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506" y="5881690"/>
              <a:ext cx="7966609" cy="39147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0905" y="1752096"/>
            <a:ext cx="1068424" cy="729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73" y="3210426"/>
            <a:ext cx="559119" cy="21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046639" y="3222203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0, 8,</a:t>
                      </a:r>
                      <a:r>
                        <a:rPr lang="en-US" baseline="0" dirty="0" smtClean="0"/>
                        <a:t> 28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925" y="1747322"/>
            <a:ext cx="72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AAAAACCTAAAAGTGAACCTGTGAACCTAAAA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28" y="3134042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993057" y="3503374"/>
            <a:ext cx="1054373" cy="633229"/>
          </a:xfrm>
          <a:prstGeom prst="curvedConnector3">
            <a:avLst>
              <a:gd name="adj1" fmla="val 1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8933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1158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23687" y="5881690"/>
            <a:ext cx="430482" cy="391476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97074" y="3503374"/>
            <a:ext cx="2185054" cy="369332"/>
            <a:chOff x="5597074" y="3503374"/>
            <a:chExt cx="2185054" cy="369332"/>
          </a:xfrm>
        </p:grpSpPr>
        <p:sp>
          <p:nvSpPr>
            <p:cNvPr id="48" name="Rectangle 47"/>
            <p:cNvSpPr/>
            <p:nvPr/>
          </p:nvSpPr>
          <p:spPr>
            <a:xfrm>
              <a:off x="5937235" y="3590127"/>
              <a:ext cx="1844893" cy="225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074" y="3503374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13478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513478" y="2841094"/>
            <a:ext cx="1104610" cy="369332"/>
            <a:chOff x="6513478" y="2841094"/>
            <a:chExt cx="110461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6513478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3787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03787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Internal Storage 38"/>
          <p:cNvSpPr/>
          <p:nvPr/>
        </p:nvSpPr>
        <p:spPr>
          <a:xfrm>
            <a:off x="5937235" y="3222203"/>
            <a:ext cx="1844893" cy="1828800"/>
          </a:xfrm>
          <a:prstGeom prst="flowChartInternalStorag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7235" y="5051003"/>
            <a:ext cx="18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Distance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62 -0.20199 L -3.91455E-6 -2.36002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2" grpId="1" animBg="1"/>
      <p:bldP spid="8" grpId="0" animBg="1"/>
      <p:bldP spid="6" grpId="0"/>
      <p:bldP spid="7" grpId="1"/>
      <p:bldP spid="7" grpId="2"/>
      <p:bldP spid="7" grpId="3"/>
      <p:bldP spid="13" grpId="0"/>
      <p:bldP spid="13" grpId="1"/>
      <p:bldP spid="14" grpId="0"/>
      <p:bldP spid="34" grpId="0" animBg="1"/>
      <p:bldP spid="45" grpId="0"/>
      <p:bldP spid="47" grpId="0"/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/>
          <p:cNvGrpSpPr/>
          <p:nvPr/>
        </p:nvGrpSpPr>
        <p:grpSpPr>
          <a:xfrm>
            <a:off x="6358068" y="2644588"/>
            <a:ext cx="1887682" cy="2529253"/>
            <a:chOff x="6735481" y="2644588"/>
            <a:chExt cx="1887682" cy="2529253"/>
          </a:xfrm>
        </p:grpSpPr>
        <p:sp>
          <p:nvSpPr>
            <p:cNvPr id="32" name="Oval 31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86165" y="4352964"/>
              <a:ext cx="536998" cy="5369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935320" y="3083128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246628" y="3397603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715E-7 1.5887E-6 L 0.18393 -0.02918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22228 0.01413 " pathEditMode="relative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2356E-6 3.56647E-6 L 0.32778 0.1301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3" grpId="0" animBg="1"/>
      <p:bldP spid="24" grpId="0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314821" y="2464479"/>
            <a:ext cx="2779059" cy="27948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1111880">
            <a:off x="8073437" y="34070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1111880">
            <a:off x="7624890" y="399762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692758" y="2628919"/>
            <a:ext cx="819539" cy="8195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183681" y="3434820"/>
            <a:ext cx="536534" cy="53653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 rot="1728789">
            <a:off x="7155219" y="324677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728789">
            <a:off x="7155217" y="457618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728789">
            <a:off x="8296117" y="435137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735033" y="1781530"/>
            <a:ext cx="1168420" cy="1712867"/>
            <a:chOff x="4735033" y="1781530"/>
            <a:chExt cx="1168420" cy="1712867"/>
          </a:xfrm>
        </p:grpSpPr>
        <p:sp>
          <p:nvSpPr>
            <p:cNvPr id="43" name="TextBox 42"/>
            <p:cNvSpPr txBox="1"/>
            <p:nvPr/>
          </p:nvSpPr>
          <p:spPr>
            <a:xfrm>
              <a:off x="4735033" y="192473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0833" y="178153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02932" y="2359097"/>
            <a:ext cx="932620" cy="1569660"/>
            <a:chOff x="8000087" y="2352484"/>
            <a:chExt cx="932620" cy="1569660"/>
          </a:xfrm>
        </p:grpSpPr>
        <p:sp>
          <p:nvSpPr>
            <p:cNvPr id="41" name="Oval 40"/>
            <p:cNvSpPr/>
            <p:nvPr/>
          </p:nvSpPr>
          <p:spPr>
            <a:xfrm rot="1728789">
              <a:off x="8072900" y="339760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00087" y="2352484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554189" y="2938695"/>
            <a:ext cx="932620" cy="1569660"/>
            <a:chOff x="7553653" y="2934507"/>
            <a:chExt cx="932620" cy="1569660"/>
          </a:xfrm>
        </p:grpSpPr>
        <p:sp>
          <p:nvSpPr>
            <p:cNvPr id="39" name="Oval 38"/>
            <p:cNvSpPr/>
            <p:nvPr/>
          </p:nvSpPr>
          <p:spPr>
            <a:xfrm rot="1728789">
              <a:off x="7626467" y="398724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53653" y="293450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19626" y="2628777"/>
            <a:ext cx="1210695" cy="1712867"/>
            <a:chOff x="5958216" y="4360960"/>
            <a:chExt cx="1210695" cy="1712867"/>
          </a:xfrm>
        </p:grpSpPr>
        <p:sp>
          <p:nvSpPr>
            <p:cNvPr id="48" name="Oval 47"/>
            <p:cNvSpPr/>
            <p:nvPr/>
          </p:nvSpPr>
          <p:spPr>
            <a:xfrm rot="1728789">
              <a:off x="5958216" y="5208349"/>
              <a:ext cx="819539" cy="819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0491" y="450416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291" y="436096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 rot="1728789">
            <a:off x="6767649" y="39098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728789">
            <a:off x="6767647" y="523929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728789">
            <a:off x="7908547" y="5014491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1111880">
            <a:off x="8589787" y="376402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1111880">
            <a:off x="7957123" y="2785457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728789">
            <a:off x="6770248" y="4092071"/>
            <a:ext cx="676709" cy="676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728789">
            <a:off x="7881504" y="4434935"/>
            <a:ext cx="767686" cy="767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1111880">
            <a:off x="6622711" y="3365404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728789">
            <a:off x="6571564" y="3925512"/>
            <a:ext cx="1049579" cy="1049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10076" y="2493078"/>
            <a:ext cx="686794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705117" y="3797159"/>
            <a:ext cx="706548" cy="720158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27663" y="4515729"/>
            <a:ext cx="657296" cy="720158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54E-6 -3.16057E-6 L 0.01355 -0.06478 " pathEditMode="relative" ptsTypes="AA"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47E-7 5.32161E-7 L -0.02675 0.02799 " pathEditMode="relative" ptsTypes="AA">
                                      <p:cBhvr>
                                        <p:cTn id="8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681E-6 1.37436E-6 L 0.02328 0.05252 " pathEditMode="relative" ptsTypes="AA">
                                      <p:cBhvr>
                                        <p:cTn id="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48E-6 6.87182E-6 L -0.01789 -0.04326 " pathEditMode="relative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316E-6 6.63582E-6 L 0.02033 -0.04372 " pathEditMode="relative" ptsTypes="AA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9526E-6 1.84637E-6 L -0.02137 0.0633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355E-7 -4.882E-6 L 0.04065 0.13466 " pathEditMode="relative" ptsTypes="AA">
                                      <p:cBhvr>
                                        <p:cTn id="1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1" grpId="0" animBg="1"/>
      <p:bldP spid="71" grpId="1" animBg="1"/>
      <p:bldP spid="70" grpId="0" animBg="1"/>
      <p:bldP spid="70" grpId="1" animBg="1"/>
      <p:bldP spid="12" grpId="0" animBg="1"/>
      <p:bldP spid="13" grpId="0"/>
      <p:bldP spid="23" grpId="0" animBg="1"/>
      <p:bldP spid="24" grpId="0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  <p:bldP spid="38" grpId="0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5" grpId="1" animBg="1"/>
      <p:bldP spid="66" grpId="0" animBg="1"/>
      <p:bldP spid="64" grpId="0" animBg="1"/>
      <p:bldP spid="64" grpId="1" animBg="1"/>
      <p:bldP spid="67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0070" y="1546436"/>
            <a:ext cx="190596" cy="325015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11277"/>
              <a:stretch>
                <a:fillRect/>
              </a:stretch>
            </p:blipFill>
          </mc:Choice>
          <mc:Fallback>
            <p:blipFill>
              <a:blip r:embed="rId4"/>
              <a:srcRect t="11277"/>
              <a:stretch>
                <a:fillRect/>
              </a:stretch>
            </p:blipFill>
          </mc:Fallback>
        </mc:AlternateContent>
        <p:spPr>
          <a:xfrm>
            <a:off x="1785584" y="1928497"/>
            <a:ext cx="5660467" cy="5022130"/>
          </a:xfrm>
        </p:spPr>
      </p:pic>
      <p:sp>
        <p:nvSpPr>
          <p:cNvPr id="7" name="TextBox 6"/>
          <p:cNvSpPr txBox="1"/>
          <p:nvPr/>
        </p:nvSpPr>
        <p:spPr>
          <a:xfrm>
            <a:off x="5852213" y="5226410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8647" y="429670"/>
            <a:ext cx="190972" cy="1441781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unched Tape 10"/>
          <p:cNvSpPr/>
          <p:nvPr/>
        </p:nvSpPr>
        <p:spPr>
          <a:xfrm>
            <a:off x="2730915" y="1785519"/>
            <a:ext cx="477046" cy="217399"/>
          </a:xfrm>
          <a:prstGeom prst="flowChartPunched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92187" y="105031"/>
            <a:ext cx="9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39.9M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1942" y="1222915"/>
            <a:ext cx="7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1672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 via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Errors in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1384542" y="4187691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00072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40591" y="1222171"/>
            <a:ext cx="553998" cy="5394765"/>
            <a:chOff x="3740591" y="1222171"/>
            <a:chExt cx="553998" cy="5394765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528266" y="4095798"/>
              <a:ext cx="5040688" cy="1588"/>
            </a:xfrm>
            <a:prstGeom prst="straightConnector1">
              <a:avLst/>
            </a:prstGeom>
            <a:ln w="381000">
              <a:gradFill flip="none" rotWithShape="1">
                <a:gsLst>
                  <a:gs pos="0">
                    <a:srgbClr val="FFFF00"/>
                  </a:gs>
                  <a:gs pos="100000">
                    <a:srgbClr val="CE0202"/>
                  </a:gs>
                </a:gsLst>
                <a:lin ang="0" scaled="1"/>
                <a:tileRect/>
              </a:gra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40591" y="1222171"/>
              <a:ext cx="553998" cy="53947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 err="1" smtClean="0"/>
                <a:t>maxHits</a:t>
              </a:r>
              <a:endParaRPr lang="en-US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94590" y="5224209"/>
            <a:ext cx="4899358" cy="1389937"/>
            <a:chOff x="4294590" y="5138277"/>
            <a:chExt cx="4899358" cy="1389937"/>
          </a:xfrm>
        </p:grpSpPr>
        <p:grpSp>
          <p:nvGrpSpPr>
            <p:cNvPr id="4" name="Group 71"/>
            <p:cNvGrpSpPr/>
            <p:nvPr/>
          </p:nvGrpSpPr>
          <p:grpSpPr>
            <a:xfrm>
              <a:off x="4649790" y="5138277"/>
              <a:ext cx="4544158" cy="1389937"/>
              <a:chOff x="4474765" y="1378072"/>
              <a:chExt cx="4544158" cy="13899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4765" y="1378072"/>
                <a:ext cx="45441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Low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ignored (unaligned)</a:t>
                </a:r>
                <a:endParaRPr lang="en-US" sz="22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5559589" y="2136946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65221" y="2083049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65221" y="2083048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5221" y="2065984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109304" y="2083048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53958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34311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40642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825327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59589" y="276800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12" idx="1"/>
            </p:cNvCxnSpPr>
            <p:nvPr/>
          </p:nvCxnSpPr>
          <p:spPr>
            <a:xfrm rot="10800000" flipV="1">
              <a:off x="4294590" y="5353720"/>
              <a:ext cx="3552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294590" y="3552524"/>
            <a:ext cx="4687077" cy="1359607"/>
            <a:chOff x="4294590" y="3466592"/>
            <a:chExt cx="4687077" cy="1359607"/>
          </a:xfrm>
        </p:grpSpPr>
        <p:grpSp>
          <p:nvGrpSpPr>
            <p:cNvPr id="5" name="Group 73"/>
            <p:cNvGrpSpPr/>
            <p:nvPr/>
          </p:nvGrpSpPr>
          <p:grpSpPr>
            <a:xfrm>
              <a:off x="4620865" y="3466592"/>
              <a:ext cx="4360802" cy="1359607"/>
              <a:chOff x="4654030" y="5256536"/>
              <a:chExt cx="4360802" cy="135960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54030" y="5256536"/>
                <a:ext cx="43608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Between: partly tested (error-prone)</a:t>
                </a:r>
                <a:endParaRPr lang="en-US" sz="22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753932" y="5985080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959564" y="5931183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959564" y="5931182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959564" y="5914118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03647" y="5931182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48301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28654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034985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019670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753932" y="661614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rot="10800000">
              <a:off x="4294590" y="3717408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294590" y="1896364"/>
            <a:ext cx="4356383" cy="1359075"/>
            <a:chOff x="4294590" y="1810432"/>
            <a:chExt cx="4356383" cy="1359075"/>
          </a:xfrm>
        </p:grpSpPr>
        <p:grpSp>
          <p:nvGrpSpPr>
            <p:cNvPr id="3" name="Group 72"/>
            <p:cNvGrpSpPr/>
            <p:nvPr/>
          </p:nvGrpSpPr>
          <p:grpSpPr>
            <a:xfrm>
              <a:off x="4627678" y="1810432"/>
              <a:ext cx="4023295" cy="1359075"/>
              <a:chOff x="4939567" y="3328656"/>
              <a:chExt cx="4023295" cy="135907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939567" y="3328656"/>
                <a:ext cx="40232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High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tested (costly)</a:t>
                </a:r>
                <a:endParaRPr lang="en-US" sz="22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39381" y="4056668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6245013" y="4002771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6245013" y="4002770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45013" y="3985706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589096" y="4002770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833750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14103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320434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305119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39381" y="468773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rot="10800000">
              <a:off x="4294590" y="2046836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5009686" y="1378072"/>
            <a:ext cx="3883057" cy="1389937"/>
            <a:chOff x="5009686" y="1378072"/>
            <a:chExt cx="3883057" cy="1389937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44571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1139732" y="2208130"/>
          <a:ext cx="6877871" cy="25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00"/>
                <a:gridCol w="1995762"/>
                <a:gridCol w="178840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mrFAST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1116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1.9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2.6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4576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Resource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Rich error model:  find </a:t>
            </a:r>
            <a:r>
              <a:rPr lang="en-US" dirty="0" smtClean="0"/>
              <a:t>matches within </a:t>
            </a:r>
            <a:r>
              <a:rPr lang="en-US" dirty="0" err="1" smtClean="0"/>
              <a:t>k</a:t>
            </a:r>
            <a:r>
              <a:rPr lang="en-US" dirty="0" smtClean="0"/>
              <a:t>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4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26229" y="2473325"/>
            <a:ext cx="1104226" cy="301625"/>
            <a:chOff x="6172698" y="2289175"/>
            <a:chExt cx="1104226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72698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200724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704103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1795" y="3483122"/>
            <a:ext cx="3287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0000"/>
              <a:buFont typeface="Lucida Grande"/>
              <a:buChar char="-"/>
            </a:pPr>
            <a:r>
              <a:rPr lang="en-US" sz="2600" dirty="0" smtClean="0">
                <a:solidFill>
                  <a:srgbClr val="3366FF"/>
                </a:solidFill>
              </a:rPr>
              <a:t> SNAP belongs to this</a:t>
            </a:r>
            <a:br>
              <a:rPr lang="en-US" sz="2600" dirty="0" smtClean="0">
                <a:solidFill>
                  <a:srgbClr val="3366FF"/>
                </a:solidFill>
              </a:rPr>
            </a:br>
            <a:r>
              <a:rPr lang="en-US" sz="2600" dirty="0" smtClean="0">
                <a:solidFill>
                  <a:srgbClr val="3366FF"/>
                </a:solidFill>
              </a:rPr>
              <a:t>    category</a:t>
            </a:r>
            <a:endParaRPr lang="en-US" sz="26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17773</TotalTime>
  <Words>4713</Words>
  <Application>Microsoft Macintosh PowerPoint</Application>
  <PresentationFormat>On-screen Show (4:3)</PresentationFormat>
  <Paragraphs>747</Paragraphs>
  <Slides>58</Slides>
  <Notes>45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Big Data Analysis Exploiting Genome Similarity</vt:lpstr>
      <vt:lpstr>The Sequencing Revolution</vt:lpstr>
      <vt:lpstr>Big Data Challenge</vt:lpstr>
      <vt:lpstr>Goal</vt:lpstr>
      <vt:lpstr>Outline</vt:lpstr>
      <vt:lpstr>The Alignment Problem</vt:lpstr>
      <vt:lpstr>SNAP Insights</vt:lpstr>
      <vt:lpstr>Current Aligners</vt:lpstr>
      <vt:lpstr>Approach</vt:lpstr>
      <vt:lpstr>Approach</vt:lpstr>
      <vt:lpstr>Approach</vt:lpstr>
      <vt:lpstr>Results</vt:lpstr>
      <vt:lpstr>Outline</vt:lpstr>
      <vt:lpstr>Analyzing SNAP’s Performance</vt:lpstr>
      <vt:lpstr>Analyzing SNAP’s Performance</vt:lpstr>
      <vt:lpstr>Source of Difficulty</vt:lpstr>
      <vt:lpstr>Existing Approaches to Clustering</vt:lpstr>
      <vt:lpstr>Basic Union Find</vt:lpstr>
      <vt:lpstr>Union Find Approach</vt:lpstr>
      <vt:lpstr>Parallel Implementation</vt:lpstr>
      <vt:lpstr>Parallel Implementation</vt:lpstr>
      <vt:lpstr>Growing Pains</vt:lpstr>
      <vt:lpstr>Cluster Overview</vt:lpstr>
      <vt:lpstr>Cluster Sizes</vt:lpstr>
      <vt:lpstr>Union Find Approach</vt:lpstr>
      <vt:lpstr>Alignment Errors in Clusters</vt:lpstr>
      <vt:lpstr>Outline</vt:lpstr>
      <vt:lpstr>Recap: maxHits</vt:lpstr>
      <vt:lpstr>Status Quo</vt:lpstr>
      <vt:lpstr>How can we fix this?</vt:lpstr>
      <vt:lpstr>Similarity-Aware SNAP</vt:lpstr>
      <vt:lpstr>Applications of Clusters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Variant Calling Overview</vt:lpstr>
      <vt:lpstr>SNAP</vt:lpstr>
      <vt:lpstr>Current Aligners</vt:lpstr>
      <vt:lpstr>Approach</vt:lpstr>
      <vt:lpstr>Related Work</vt:lpstr>
      <vt:lpstr>Related Work</vt:lpstr>
      <vt:lpstr>Union Find Approach</vt:lpstr>
      <vt:lpstr>Techniques Involved</vt:lpstr>
      <vt:lpstr>Similarity-aware Index</vt:lpstr>
      <vt:lpstr>Intra-cluster pruning</vt:lpstr>
      <vt:lpstr>Multi-matcher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672</cp:revision>
  <cp:lastPrinted>2012-12-04T20:07:23Z</cp:lastPrinted>
  <dcterms:created xsi:type="dcterms:W3CDTF">2012-12-11T01:40:07Z</dcterms:created>
  <dcterms:modified xsi:type="dcterms:W3CDTF">2012-12-11T21:48:49Z</dcterms:modified>
</cp:coreProperties>
</file>