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charts/chart4.xml" ContentType="application/vnd.openxmlformats-officedocument.drawingml.chart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Default Extension="xml" ContentType="application/xml"/>
  <Default Extension="xlsx" ContentType="application/vnd.openxmlformats-officedocument.spreadsheetml.sheet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pdf" ContentType="application/pdf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30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17" r:id="rId20"/>
    <p:sldId id="274" r:id="rId21"/>
    <p:sldId id="318" r:id="rId22"/>
    <p:sldId id="281" r:id="rId23"/>
    <p:sldId id="282" r:id="rId24"/>
    <p:sldId id="278" r:id="rId25"/>
    <p:sldId id="279" r:id="rId26"/>
    <p:sldId id="283" r:id="rId27"/>
    <p:sldId id="296" r:id="rId28"/>
    <p:sldId id="285" r:id="rId29"/>
    <p:sldId id="286" r:id="rId30"/>
    <p:sldId id="306" r:id="rId31"/>
    <p:sldId id="307" r:id="rId32"/>
    <p:sldId id="308" r:id="rId33"/>
    <p:sldId id="287" r:id="rId34"/>
    <p:sldId id="288" r:id="rId35"/>
    <p:sldId id="290" r:id="rId36"/>
    <p:sldId id="300" r:id="rId37"/>
    <p:sldId id="298" r:id="rId38"/>
    <p:sldId id="299" r:id="rId39"/>
    <p:sldId id="319" r:id="rId40"/>
    <p:sldId id="291" r:id="rId41"/>
    <p:sldId id="297" r:id="rId42"/>
    <p:sldId id="312" r:id="rId43"/>
    <p:sldId id="295" r:id="rId44"/>
    <p:sldId id="293" r:id="rId45"/>
    <p:sldId id="315" r:id="rId46"/>
    <p:sldId id="314" r:id="rId47"/>
    <p:sldId id="302" r:id="rId48"/>
    <p:sldId id="303" r:id="rId49"/>
    <p:sldId id="316" r:id="rId50"/>
    <p:sldId id="310" r:id="rId51"/>
    <p:sldId id="311" r:id="rId52"/>
    <p:sldId id="31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5747" autoAdjust="0"/>
  </p:normalViewPr>
  <p:slideViewPr>
    <p:cSldViewPr snapToGrid="0" snapToObjects="1">
      <p:cViewPr varScale="1">
        <p:scale>
          <a:sx n="98" d="100"/>
          <a:sy n="98" d="100"/>
        </p:scale>
        <p:origin x="-1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viewProps" Target="viewProps.xml"/><Relationship Id="rId59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presProps" Target="presProp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546447672"/>
        <c:axId val="546285800"/>
      </c:scatterChart>
      <c:valAx>
        <c:axId val="546447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</c:title>
        <c:numFmt formatCode="General" sourceLinked="1"/>
        <c:tickLblPos val="nextTo"/>
        <c:crossAx val="546285800"/>
        <c:crosses val="autoZero"/>
        <c:crossBetween val="midCat"/>
      </c:valAx>
      <c:valAx>
        <c:axId val="5462858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</c:title>
        <c:numFmt formatCode="General" sourceLinked="1"/>
        <c:tickLblPos val="nextTo"/>
        <c:crossAx val="54644767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546238952"/>
        <c:axId val="54622399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546364056"/>
        <c:axId val="546319896"/>
      </c:scatterChart>
      <c:valAx>
        <c:axId val="546238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</c:title>
        <c:numFmt formatCode="General" sourceLinked="1"/>
        <c:tickLblPos val="nextTo"/>
        <c:crossAx val="546223992"/>
        <c:crosses val="autoZero"/>
        <c:crossBetween val="midCat"/>
      </c:valAx>
      <c:valAx>
        <c:axId val="5462239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</c:title>
        <c:numFmt formatCode="0.00%" sourceLinked="1"/>
        <c:tickLblPos val="nextTo"/>
        <c:crossAx val="546238952"/>
        <c:crosses val="autoZero"/>
        <c:crossBetween val="midCat"/>
      </c:valAx>
      <c:valAx>
        <c:axId val="546319896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</c:title>
        <c:numFmt formatCode="0.00%" sourceLinked="1"/>
        <c:tickLblPos val="nextTo"/>
        <c:crossAx val="546364056"/>
        <c:crosses val="max"/>
        <c:crossBetween val="midCat"/>
      </c:valAx>
      <c:valAx>
        <c:axId val="546364056"/>
        <c:scaling>
          <c:orientation val="minMax"/>
        </c:scaling>
        <c:delete val="1"/>
        <c:axPos val="b"/>
        <c:numFmt formatCode="General" sourceLinked="1"/>
        <c:tickLblPos val="nextTo"/>
        <c:crossAx val="546319896"/>
        <c:crosses val="autoZero"/>
        <c:crossBetween val="midCat"/>
      </c:valAx>
    </c:plotArea>
    <c:legend>
      <c:legendPos val="b"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 cluster</c:v>
                </c:pt>
                <c:pt idx="1">
                  <c:v>Not in cluster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18.46892603195121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32.72893892779998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57.04831992697818</c:v>
                </c:pt>
                <c:pt idx="11">
                  <c:v>59.93407252022775</c:v>
                </c:pt>
                <c:pt idx="12">
                  <c:v>69.12283127116879</c:v>
                </c:pt>
                <c:pt idx="13">
                  <c:v>81.4796708221298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546353272"/>
        <c:axId val="546374440"/>
      </c:scatterChart>
      <c:valAx>
        <c:axId val="546353272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546374440"/>
        <c:crosses val="autoZero"/>
        <c:crossBetween val="midCat"/>
      </c:valAx>
      <c:valAx>
        <c:axId val="5463744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54635327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18.46892603195121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32.72893892779998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57.04831992697818</c:v>
                </c:pt>
                <c:pt idx="11">
                  <c:v>59.93407252022775</c:v>
                </c:pt>
                <c:pt idx="12">
                  <c:v>69.12283127116879</c:v>
                </c:pt>
                <c:pt idx="13">
                  <c:v>81.4796708221298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546431768"/>
        <c:axId val="546552920"/>
      </c:scatterChart>
      <c:valAx>
        <c:axId val="546431768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546552920"/>
        <c:crosses val="autoZero"/>
        <c:crossBetween val="midCat"/>
      </c:valAx>
      <c:valAx>
        <c:axId val="5465529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546431768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but even normal genomics presents significant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picture of the way we do the partitioning</a:t>
            </a:r>
          </a:p>
          <a:p>
            <a:r>
              <a:rPr lang="en-US" dirty="0" smtClean="0"/>
              <a:t>Talk about the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show grid partitioning instead of stripe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Height of first bar:  39,990,220</a:t>
            </a:r>
          </a:p>
          <a:p>
            <a:r>
              <a:rPr lang="en-US" dirty="0" smtClean="0"/>
              <a:t>Height of second bar:  1672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Compare 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(others?)</a:t>
            </a:r>
          </a:p>
          <a:p>
            <a:r>
              <a:rPr lang="en-US" dirty="0" smtClean="0"/>
              <a:t>Might want to change this to be speedup over regular, so 2</a:t>
            </a:r>
            <a:r>
              <a:rPr lang="en-US" baseline="30000" dirty="0" smtClean="0"/>
              <a:t>nd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baseline="0" dirty="0" smtClean="0"/>
              <a:t> row would have the speedup.  This makes it look like I get no speedup on the </a:t>
            </a:r>
            <a:r>
              <a:rPr lang="en-US" baseline="0" smtClean="0"/>
              <a:t>3</a:t>
            </a:r>
            <a:r>
              <a:rPr lang="en-US" baseline="30000" smtClean="0"/>
              <a:t>rd</a:t>
            </a:r>
            <a:r>
              <a:rPr lang="en-US" baseline="0" smtClean="0"/>
              <a:t>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</a:t>
            </a:r>
            <a:r>
              <a:rPr lang="en-US" baseline="0" dirty="0" smtClean="0"/>
              <a:t> tied to SNAP</a:t>
            </a:r>
          </a:p>
          <a:p>
            <a:r>
              <a:rPr lang="en-US" baseline="0" dirty="0" smtClean="0"/>
              <a:t>More detail on initial thoughts</a:t>
            </a:r>
          </a:p>
          <a:p>
            <a:r>
              <a:rPr lang="en-US" baseline="0" dirty="0" smtClean="0"/>
              <a:t>Evaluation methodology – how to convince people that these values are reliable?</a:t>
            </a:r>
          </a:p>
          <a:p>
            <a:r>
              <a:rPr lang="en-US" baseline="0" dirty="0" smtClean="0"/>
              <a:t>Even the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 methodology is the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TODO:  show profiling &amp; talk about how to</a:t>
            </a:r>
            <a:r>
              <a:rPr lang="en-US" baseline="0" dirty="0" smtClean="0"/>
              <a:t> improve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</a:t>
            </a:r>
            <a:r>
              <a:rPr lang="en-US" baseline="0" dirty="0" smtClean="0"/>
              <a:t> example or anecdote supporting the fact that alignment errors show up later in bad SNP/SV calls (wouldn’t be too hard to make a picture for this; show where the read should’ve been aligned, but that it was aligned to a diff place, and so was another, so you get confused about whether to call a SNP)</a:t>
            </a:r>
          </a:p>
          <a:p>
            <a:r>
              <a:rPr lang="en-US" baseline="0" dirty="0" smtClean="0"/>
              <a:t>TODO:  add more specific info about similarity (?)</a:t>
            </a:r>
          </a:p>
          <a:p>
            <a:r>
              <a:rPr lang="en-US" baseline="0" dirty="0" smtClean="0"/>
              <a:t>TODO:  add contributions slide after this (?) – requires more info about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citation to tech report (with my name!)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names/citations (or, citations can appear in backup slides) – add blast to #1</a:t>
            </a:r>
          </a:p>
          <a:p>
            <a:r>
              <a:rPr lang="en-US" dirty="0" smtClean="0"/>
              <a:t>Look in SNAP paper draft for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8853-1D5D-4D4C-9B2E-E0406925FFDC}" type="datetimeFigureOut">
              <a:rPr lang="en-US" smtClean="0"/>
              <a:pPr/>
              <a:t>12/3/12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d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Alignment is most expensive step of processing</a:t>
            </a:r>
          </a:p>
          <a:p>
            <a:pPr lvl="1"/>
            <a:r>
              <a:rPr lang="en-US" dirty="0" smtClean="0"/>
              <a:t>Depending on accuracy of tool used, one genome </a:t>
            </a:r>
            <a:r>
              <a:rPr lang="en-US" dirty="0"/>
              <a:t>takes </a:t>
            </a:r>
            <a:r>
              <a:rPr lang="en-US" dirty="0" smtClean="0"/>
              <a:t>600</a:t>
            </a:r>
            <a:r>
              <a:rPr lang="en-US" dirty="0"/>
              <a:t>-</a:t>
            </a:r>
            <a:r>
              <a:rPr lang="en-US" dirty="0" smtClean="0"/>
              <a:t>6000 CPU hours, costs $100</a:t>
            </a:r>
            <a:r>
              <a:rPr lang="en-US" dirty="0"/>
              <a:t>-</a:t>
            </a:r>
            <a:r>
              <a:rPr lang="en-US" dirty="0" smtClean="0"/>
              <a:t>$1000</a:t>
            </a:r>
          </a:p>
          <a:p>
            <a:r>
              <a:rPr lang="en-US" dirty="0" smtClean="0"/>
              <a:t>Fastest aligners come at a cost of accuracy</a:t>
            </a:r>
            <a:endParaRPr lang="en-US" i="1" dirty="0" smtClean="0"/>
          </a:p>
          <a:p>
            <a:pPr lvl="1"/>
            <a:r>
              <a:rPr lang="en-US" dirty="0" smtClean="0"/>
              <a:t>Align fewer reads</a:t>
            </a:r>
          </a:p>
          <a:p>
            <a:pPr lvl="1"/>
            <a:r>
              <a:rPr lang="en-US" dirty="0" smtClean="0"/>
              <a:t>Support fewer differences per read, so can cause downstream analysis to systematically miss a mutation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15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 (SNAP)</a:t>
            </a:r>
          </a:p>
          <a:p>
            <a:r>
              <a:rPr lang="en-US" dirty="0" smtClean="0"/>
              <a:t>10-100x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929486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[Langmead12], [H.Li09],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cost of the most expensive step:</a:t>
            </a:r>
            <a:br>
              <a:rPr lang="en-US" dirty="0" smtClean="0"/>
            </a:br>
            <a:r>
              <a:rPr lang="en-US" dirty="0" smtClean="0"/>
              <a:t>edit distance checks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score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  <a:p>
            <a:pPr lvl="1"/>
            <a:r>
              <a:rPr lang="en-US" dirty="0" smtClean="0"/>
              <a:t>E.g., aligning 1e6 reads from hg19, SNAP makes 227 errors, 195 (86%) of which are in clusters!  </a:t>
            </a:r>
          </a:p>
          <a:p>
            <a:pPr lvl="1"/>
            <a:r>
              <a:rPr lang="en-US" dirty="0" smtClean="0"/>
              <a:t>For reference:  only 8% of positions in hg19 are in clusters</a:t>
            </a:r>
          </a:p>
          <a:p>
            <a:r>
              <a:rPr lang="en-US" dirty="0" smtClean="0"/>
              <a:t>Finding the clusters is a major challenge!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2275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  <a:p>
            <a:pPr algn="ctr"/>
            <a:r>
              <a:rPr lang="en-US" sz="2800" dirty="0" smtClean="0"/>
              <a:t>Clusters identified via </a:t>
            </a:r>
            <a:r>
              <a:rPr lang="en-US" sz="2800" smtClean="0"/>
              <a:t>union find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via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658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partitioning,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  <p:sp>
        <p:nvSpPr>
          <p:cNvPr id="4" name="TextBox 3"/>
          <p:cNvSpPr txBox="1"/>
          <p:nvPr/>
        </p:nvSpPr>
        <p:spPr>
          <a:xfrm>
            <a:off x="623221" y="1576191"/>
            <a:ext cx="175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</a:t>
            </a:r>
            <a:r>
              <a:rPr lang="en-US" baseline="-25000" dirty="0" smtClean="0"/>
              <a:t>1</a:t>
            </a:r>
            <a:r>
              <a:rPr lang="en-US" dirty="0" smtClean="0"/>
              <a:t>:  39.9M</a:t>
            </a:r>
          </a:p>
          <a:p>
            <a:r>
              <a:rPr lang="en-US" dirty="0" smtClean="0"/>
              <a:t>Counts</a:t>
            </a:r>
            <a:r>
              <a:rPr lang="en-US" baseline="-25000" dirty="0" smtClean="0"/>
              <a:t>2</a:t>
            </a:r>
            <a:r>
              <a:rPr lang="en-US" dirty="0" smtClean="0"/>
              <a:t>:  1672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3702" y="3145852"/>
            <a:ext cx="443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>
              <a:buFont typeface="Arial"/>
              <a:buChar char="•"/>
            </a:pPr>
            <a:r>
              <a:rPr lang="en-US" dirty="0" smtClean="0"/>
              <a:t>  Most clusters are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  Small # of huge clusters dominate runtime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5370" y="4997258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  <a:p>
            <a:r>
              <a:rPr lang="en-US" dirty="0" smtClean="0"/>
              <a:t>Useful signal for MAPQ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Although the chemistry of sequencing is cheap, the </a:t>
            </a:r>
            <a:r>
              <a:rPr lang="en-US" i="1" dirty="0" smtClean="0"/>
              <a:t>processing </a:t>
            </a:r>
            <a:r>
              <a:rPr lang="en-US" dirty="0" smtClean="0"/>
              <a:t>needed on the resulting data is not</a:t>
            </a:r>
          </a:p>
          <a:p>
            <a:r>
              <a:rPr lang="en-US" dirty="0" smtClean="0"/>
              <a:t>Difficult algorithmic, systems, and ML problems to accurately </a:t>
            </a:r>
            <a:r>
              <a:rPr lang="en-US" dirty="0"/>
              <a:t>put together DNA </a:t>
            </a:r>
            <a:r>
              <a:rPr lang="en-US" dirty="0" smtClean="0"/>
              <a:t>“read” data</a:t>
            </a:r>
          </a:p>
          <a:p>
            <a:r>
              <a:rPr lang="en-US" dirty="0" smtClean="0"/>
              <a:t>Current pipelines take multiple days per genome and cost $1000’s in compute time</a:t>
            </a:r>
          </a:p>
          <a:p>
            <a:pPr lvl="1"/>
            <a:r>
              <a:rPr lang="en-US" dirty="0" smtClean="0"/>
              <a:t>Problematic for both clinical use and scaling up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2000770"/>
          <a:ext cx="8115602" cy="32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524"/>
                <a:gridCol w="1597539"/>
                <a:gridCol w="159753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2358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1.1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1.4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537327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Can we make reliable MAPQ values that require less recalibration?</a:t>
            </a:r>
          </a:p>
          <a:p>
            <a:r>
              <a:rPr lang="en-US" dirty="0" smtClean="0"/>
              <a:t>Use cluster information to make more meaningful MAPQ values [H.Li08], [Lunter11]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  <a:p>
            <a:r>
              <a:rPr lang="en-US" dirty="0" smtClean="0"/>
              <a:t>Potential for speedup over naïve SNAP filter using clusters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alignment uncertainty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 (speed &amp; accuracy)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[Lunter11]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for clinical use:</a:t>
            </a:r>
          </a:p>
          <a:p>
            <a:pPr lvl="1"/>
            <a:r>
              <a:rPr lang="en-US" dirty="0" smtClean="0"/>
              <a:t>Low cost:  target of $1000/genome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quality:  beyond today’s capabilities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844411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38939" y="4683351"/>
            <a:ext cx="1524000" cy="923330"/>
            <a:chOff x="7438939" y="4683351"/>
            <a:chExt cx="1524000" cy="92333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600200"/>
          <a:ext cx="8115603" cy="418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29"/>
                <a:gridCol w="1804690"/>
                <a:gridCol w="1594620"/>
                <a:gridCol w="1907864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Aligned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similarity-aware all-matcher instead of </a:t>
            </a:r>
            <a:r>
              <a:rPr lang="en-US" dirty="0" err="1" smtClean="0"/>
              <a:t>mrFAST</a:t>
            </a:r>
            <a:r>
              <a:rPr lang="en-US" dirty="0" smtClean="0"/>
              <a:t> with </a:t>
            </a:r>
            <a:r>
              <a:rPr lang="en-US" dirty="0" err="1" smtClean="0"/>
              <a:t>VariationHunter</a:t>
            </a:r>
            <a:endParaRPr lang="en-US" dirty="0" smtClean="0"/>
          </a:p>
          <a:p>
            <a:r>
              <a:rPr lang="en-US" dirty="0" smtClean="0"/>
              <a:t>More generally, use all-matcher to locate </a:t>
            </a:r>
            <a:r>
              <a:rPr lang="en-US" dirty="0" err="1" smtClean="0"/>
              <a:t>SVs</a:t>
            </a:r>
            <a:r>
              <a:rPr lang="en-US" dirty="0" smtClean="0"/>
              <a:t> in normal &amp; cancer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End-to-end argument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SNAP, a new alignment algorithm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in 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3398</Words>
  <Application>Microsoft Macintosh PowerPoint</Application>
  <PresentationFormat>On-screen Show (4:3)</PresentationFormat>
  <Paragraphs>472</Paragraphs>
  <Slides>52</Slides>
  <Notes>26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Big Data Analysis Exploiting Genome Similarity</vt:lpstr>
      <vt:lpstr>Outline</vt:lpstr>
      <vt:lpstr>The Sequencing Revolution</vt:lpstr>
      <vt:lpstr>Computational Challenge</vt:lpstr>
      <vt:lpstr>Genomics Challenges</vt:lpstr>
      <vt:lpstr>Variant Calling Overview</vt:lpstr>
      <vt:lpstr>Goal</vt:lpstr>
      <vt:lpstr>Outline</vt:lpstr>
      <vt:lpstr>The Alignment Problem</vt:lpstr>
      <vt:lpstr>Current Status</vt:lpstr>
      <vt:lpstr>Our Contribution</vt:lpstr>
      <vt:lpstr>Current Aligners</vt:lpstr>
      <vt:lpstr>SNAP Insights</vt:lpstr>
      <vt:lpstr>Approach</vt:lpstr>
      <vt:lpstr>Approach</vt:lpstr>
      <vt:lpstr>Approach</vt:lpstr>
      <vt:lpstr>Results</vt:lpstr>
      <vt:lpstr>Outline</vt:lpstr>
      <vt:lpstr>Analyzing SNAP’s Performance</vt:lpstr>
      <vt:lpstr>Source of Difficulty</vt:lpstr>
      <vt:lpstr>Source of Difficulty</vt:lpstr>
      <vt:lpstr>Related Work</vt:lpstr>
      <vt:lpstr>Related Work</vt:lpstr>
      <vt:lpstr>Detecting via Union Find</vt:lpstr>
      <vt:lpstr>Spark Implementation</vt:lpstr>
      <vt:lpstr>Union Find Approach</vt:lpstr>
      <vt:lpstr>Growing Pains</vt:lpstr>
      <vt:lpstr>Cluster Overview</vt:lpstr>
      <vt:lpstr>Cluster Sizes</vt:lpstr>
      <vt:lpstr>Outline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Performance Goal</vt:lpstr>
      <vt:lpstr>Results:  All-matcher</vt:lpstr>
      <vt:lpstr>Ideas for Improvement</vt:lpstr>
      <vt:lpstr>Outline</vt:lpstr>
      <vt:lpstr>MAPQ</vt:lpstr>
      <vt:lpstr>Impact on Pipeline</vt:lpstr>
      <vt:lpstr>Filtering</vt:lpstr>
      <vt:lpstr>Research Timeline</vt:lpstr>
      <vt:lpstr>Conclusion</vt:lpstr>
      <vt:lpstr>References</vt:lpstr>
      <vt:lpstr>References</vt:lpstr>
      <vt:lpstr>Backup/Pending</vt:lpstr>
      <vt:lpstr>Results:  Best-matcher</vt:lpstr>
      <vt:lpstr>SV Detection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Sauer</cp:lastModifiedBy>
  <cp:revision>346</cp:revision>
  <dcterms:created xsi:type="dcterms:W3CDTF">2012-12-03T22:32:08Z</dcterms:created>
  <dcterms:modified xsi:type="dcterms:W3CDTF">2012-12-04T02:24:05Z</dcterms:modified>
</cp:coreProperties>
</file>