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chart7.xml" ContentType="application/vnd.openxmlformats-officedocument.drawingml.char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charts/chart4.xml" ContentType="application/vnd.openxmlformats-officedocument.drawingml.chart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ppt/charts/chart5.xml" ContentType="application/vnd.openxmlformats-officedocument.drawingml.chart+xml"/>
  <Override PartName="/docProps/core.xml" ContentType="application/vnd.openxmlformats-package.core-properties+xml"/>
  <Override PartName="/ppt/slides/slide31.xml" ContentType="application/vnd.openxmlformats-officedocument.presentationml.slide+xml"/>
  <Override PartName="/ppt/charts/chart8.xml" ContentType="application/vnd.openxmlformats-officedocument.drawingml.chart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6.xml" ContentType="application/vnd.openxmlformats-officedocument.drawingml.chart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Default Extension="xlsx" ContentType="application/vnd.openxmlformats-officedocument.spreadsheetml.sheet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Default Extension="pdf" ContentType="application/pdf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60" r:id="rId5"/>
    <p:sldId id="304" r:id="rId6"/>
    <p:sldId id="264" r:id="rId7"/>
    <p:sldId id="266" r:id="rId8"/>
    <p:sldId id="267" r:id="rId9"/>
    <p:sldId id="268" r:id="rId10"/>
    <p:sldId id="272" r:id="rId11"/>
    <p:sldId id="305" r:id="rId12"/>
    <p:sldId id="317" r:id="rId13"/>
    <p:sldId id="274" r:id="rId14"/>
    <p:sldId id="318" r:id="rId15"/>
    <p:sldId id="330" r:id="rId16"/>
    <p:sldId id="278" r:id="rId17"/>
    <p:sldId id="283" r:id="rId18"/>
    <p:sldId id="279" r:id="rId19"/>
    <p:sldId id="296" r:id="rId20"/>
    <p:sldId id="285" r:id="rId21"/>
    <p:sldId id="286" r:id="rId22"/>
    <p:sldId id="306" r:id="rId23"/>
    <p:sldId id="307" r:id="rId24"/>
    <p:sldId id="308" r:id="rId25"/>
    <p:sldId id="287" r:id="rId26"/>
    <p:sldId id="288" r:id="rId27"/>
    <p:sldId id="290" r:id="rId28"/>
    <p:sldId id="300" r:id="rId29"/>
    <p:sldId id="298" r:id="rId30"/>
    <p:sldId id="299" r:id="rId31"/>
    <p:sldId id="320" r:id="rId32"/>
    <p:sldId id="291" r:id="rId33"/>
    <p:sldId id="297" r:id="rId34"/>
    <p:sldId id="312" r:id="rId35"/>
    <p:sldId id="315" r:id="rId36"/>
    <p:sldId id="322" r:id="rId37"/>
    <p:sldId id="295" r:id="rId38"/>
    <p:sldId id="293" r:id="rId39"/>
    <p:sldId id="323" r:id="rId40"/>
    <p:sldId id="314" r:id="rId41"/>
    <p:sldId id="302" r:id="rId42"/>
    <p:sldId id="303" r:id="rId43"/>
    <p:sldId id="316" r:id="rId44"/>
    <p:sldId id="310" r:id="rId45"/>
    <p:sldId id="324" r:id="rId46"/>
    <p:sldId id="325" r:id="rId47"/>
    <p:sldId id="326" r:id="rId48"/>
    <p:sldId id="327" r:id="rId49"/>
    <p:sldId id="328" r:id="rId50"/>
    <p:sldId id="329" r:id="rId51"/>
    <p:sldId id="32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3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85747" autoAdjust="0"/>
  </p:normalViewPr>
  <p:slideViewPr>
    <p:cSldViewPr snapToGrid="0" snapToObjects="1">
      <p:cViewPr varScale="1">
        <p:scale>
          <a:sx n="84" d="100"/>
          <a:sy n="84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theme" Target="theme/theme1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viewProps" Target="viewProps.xml"/><Relationship Id="rId59" Type="http://schemas.openxmlformats.org/officeDocument/2006/relationships/tableStyles" Target="tableStyles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printerSettings" Target="printerSettings/printerSettings1.bin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presProps" Target="presProps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54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1"/>
          <c:order val="0"/>
          <c:tx>
            <c:strRef>
              <c:f>'perf.xls'!$K$1</c:f>
              <c:strCache>
                <c:ptCount val="1"/>
                <c:pt idx="0">
                  <c:v>Reads/s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'perf.xls'!$K$2:$K$14</c:f>
              <c:numCache>
                <c:formatCode>General</c:formatCode>
                <c:ptCount val="13"/>
                <c:pt idx="0">
                  <c:v>64760.0</c:v>
                </c:pt>
                <c:pt idx="1">
                  <c:v>46015.0</c:v>
                </c:pt>
                <c:pt idx="2">
                  <c:v>37478.0</c:v>
                </c:pt>
                <c:pt idx="3">
                  <c:v>31672.0</c:v>
                </c:pt>
                <c:pt idx="4">
                  <c:v>27017.0</c:v>
                </c:pt>
                <c:pt idx="5">
                  <c:v>24713.0</c:v>
                </c:pt>
                <c:pt idx="6">
                  <c:v>21676.0</c:v>
                </c:pt>
                <c:pt idx="7">
                  <c:v>20779.0</c:v>
                </c:pt>
                <c:pt idx="8">
                  <c:v>19233.0</c:v>
                </c:pt>
                <c:pt idx="9">
                  <c:v>18111.0</c:v>
                </c:pt>
                <c:pt idx="10">
                  <c:v>16354.0</c:v>
                </c:pt>
                <c:pt idx="11">
                  <c:v>14879.0</c:v>
                </c:pt>
                <c:pt idx="12">
                  <c:v>13652.0</c:v>
                </c:pt>
              </c:numCache>
            </c:numRef>
          </c:yVal>
          <c:smooth val="1"/>
        </c:ser>
        <c:axId val="614536296"/>
        <c:axId val="614338792"/>
      </c:scatterChart>
      <c:valAx>
        <c:axId val="614536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614338792"/>
        <c:crosses val="autoZero"/>
        <c:crossBetween val="midCat"/>
      </c:valAx>
      <c:valAx>
        <c:axId val="6143387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Speed (Reads/s)</a:t>
                </a:r>
              </a:p>
            </c:rich>
          </c:tx>
          <c:layout/>
        </c:title>
        <c:numFmt formatCode="General" sourceLinked="1"/>
        <c:tickLblPos val="nextTo"/>
        <c:crossAx val="614536296"/>
        <c:crosses val="autoZero"/>
        <c:crossBetween val="midCat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1"/>
          <c:order val="1"/>
          <c:tx>
            <c:strRef>
              <c:f>'perf.xls'!$J$1</c:f>
              <c:strCache>
                <c:ptCount val="1"/>
                <c:pt idx="0">
                  <c:v>%Error</c:v>
                </c:pt>
              </c:strCache>
            </c:strRef>
          </c:tx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'perf.xls'!$J$2:$J$14</c:f>
              <c:numCache>
                <c:formatCode>0.00%</c:formatCode>
                <c:ptCount val="13"/>
                <c:pt idx="0">
                  <c:v>0.00074</c:v>
                </c:pt>
                <c:pt idx="1">
                  <c:v>0.00039</c:v>
                </c:pt>
                <c:pt idx="2">
                  <c:v>0.00028</c:v>
                </c:pt>
                <c:pt idx="3">
                  <c:v>0.00019</c:v>
                </c:pt>
                <c:pt idx="4">
                  <c:v>0.00017</c:v>
                </c:pt>
                <c:pt idx="5">
                  <c:v>0.00014</c:v>
                </c:pt>
                <c:pt idx="6">
                  <c:v>0.00013</c:v>
                </c:pt>
                <c:pt idx="7">
                  <c:v>0.00013</c:v>
                </c:pt>
                <c:pt idx="8">
                  <c:v>0.00013</c:v>
                </c:pt>
                <c:pt idx="9">
                  <c:v>0.0001</c:v>
                </c:pt>
                <c:pt idx="10">
                  <c:v>8.0E-5</c:v>
                </c:pt>
                <c:pt idx="11">
                  <c:v>8.0E-5</c:v>
                </c:pt>
                <c:pt idx="12">
                  <c:v>7.0E-5</c:v>
                </c:pt>
              </c:numCache>
            </c:numRef>
          </c:yVal>
          <c:smooth val="1"/>
        </c:ser>
        <c:axId val="614444008"/>
        <c:axId val="614389480"/>
      </c:scatterChart>
      <c:scatterChart>
        <c:scatterStyle val="smoothMarker"/>
        <c:ser>
          <c:idx val="0"/>
          <c:order val="0"/>
          <c:tx>
            <c:strRef>
              <c:f>'perf.xls'!$G$1</c:f>
              <c:strCache>
                <c:ptCount val="1"/>
                <c:pt idx="0">
                  <c:v>%Unique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'perf.xls'!$G$2:$G$14</c:f>
              <c:numCache>
                <c:formatCode>0.00%</c:formatCode>
                <c:ptCount val="13"/>
                <c:pt idx="0">
                  <c:v>0.9148</c:v>
                </c:pt>
                <c:pt idx="1">
                  <c:v>0.9171</c:v>
                </c:pt>
                <c:pt idx="2">
                  <c:v>0.9182</c:v>
                </c:pt>
                <c:pt idx="3">
                  <c:v>0.9188</c:v>
                </c:pt>
                <c:pt idx="4">
                  <c:v>0.9194</c:v>
                </c:pt>
                <c:pt idx="5">
                  <c:v>0.9196</c:v>
                </c:pt>
                <c:pt idx="6">
                  <c:v>0.9198</c:v>
                </c:pt>
                <c:pt idx="7">
                  <c:v>0.9202</c:v>
                </c:pt>
                <c:pt idx="8">
                  <c:v>0.9204</c:v>
                </c:pt>
                <c:pt idx="9">
                  <c:v>0.9204</c:v>
                </c:pt>
                <c:pt idx="10">
                  <c:v>0.9207</c:v>
                </c:pt>
                <c:pt idx="11">
                  <c:v>0.9209</c:v>
                </c:pt>
                <c:pt idx="12">
                  <c:v>0.9212</c:v>
                </c:pt>
              </c:numCache>
            </c:numRef>
          </c:yVal>
          <c:smooth val="1"/>
        </c:ser>
        <c:axId val="614600744"/>
        <c:axId val="614306632"/>
      </c:scatterChart>
      <c:valAx>
        <c:axId val="6144440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614389480"/>
        <c:crosses val="autoZero"/>
        <c:crossBetween val="midCat"/>
      </c:valAx>
      <c:valAx>
        <c:axId val="61438948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 Rate</a:t>
                </a:r>
              </a:p>
            </c:rich>
          </c:tx>
          <c:layout/>
        </c:title>
        <c:numFmt formatCode="0.00%" sourceLinked="1"/>
        <c:tickLblPos val="nextTo"/>
        <c:crossAx val="614444008"/>
        <c:crosses val="autoZero"/>
        <c:crossBetween val="midCat"/>
      </c:valAx>
      <c:valAx>
        <c:axId val="614306632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Reads Aligned</a:t>
                </a:r>
              </a:p>
            </c:rich>
          </c:tx>
          <c:layout/>
        </c:title>
        <c:numFmt formatCode="0.00%" sourceLinked="1"/>
        <c:tickLblPos val="nextTo"/>
        <c:crossAx val="614600744"/>
        <c:crosses val="max"/>
        <c:crossBetween val="midCat"/>
      </c:valAx>
      <c:valAx>
        <c:axId val="614600744"/>
        <c:scaling>
          <c:orientation val="minMax"/>
        </c:scaling>
        <c:delete val="1"/>
        <c:axPos val="b"/>
        <c:numFmt formatCode="General" sourceLinked="1"/>
        <c:tickLblPos val="nextTo"/>
        <c:crossAx val="614306632"/>
        <c:crosses val="autoZero"/>
        <c:crossBetween val="midCat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Genome Content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Positions in clusters</c:v>
                </c:pt>
                <c:pt idx="1">
                  <c:v>Positions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2.63230347E8</c:v>
                </c:pt>
                <c:pt idx="1">
                  <c:v>3.13369460714286E9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Alignment Errors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Errors in clusters</c:v>
                </c:pt>
                <c:pt idx="1">
                  <c:v>Errors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195.0</c:v>
                </c:pt>
                <c:pt idx="1">
                  <c:v>32.0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68985539543406"/>
          <c:y val="0.290739910798173"/>
          <c:w val="0.312146535928292"/>
          <c:h val="0.531394507500081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Error vs. Time</a:t>
            </a:r>
          </a:p>
        </c:rich>
      </c:tx>
      <c:layout>
        <c:manualLayout>
          <c:xMode val="edge"/>
          <c:yMode val="edge"/>
          <c:x val="0.280265822746374"/>
          <c:y val="0.0168361959653669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60.29908345393149</c:v>
                </c:pt>
                <c:pt idx="2">
                  <c:v>66.40988179041041</c:v>
                </c:pt>
                <c:pt idx="3">
                  <c:v>84.61668641056015</c:v>
                </c:pt>
                <c:pt idx="4">
                  <c:v>77.6880049720323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Sheet1!$B$5:$B$16</c:f>
              <c:numCache>
                <c:formatCode>General</c:formatCode>
                <c:ptCount val="12"/>
                <c:pt idx="0">
                  <c:v>0.02231</c:v>
                </c:pt>
                <c:pt idx="1">
                  <c:v>0.01958</c:v>
                </c:pt>
                <c:pt idx="2">
                  <c:v>0.01664</c:v>
                </c:pt>
                <c:pt idx="3">
                  <c:v>0.0137</c:v>
                </c:pt>
                <c:pt idx="4">
                  <c:v>0.01229</c:v>
                </c:pt>
                <c:pt idx="5">
                  <c:v>0.01066</c:v>
                </c:pt>
                <c:pt idx="6">
                  <c:v>0.01055</c:v>
                </c:pt>
                <c:pt idx="7">
                  <c:v>0.00946</c:v>
                </c:pt>
                <c:pt idx="8">
                  <c:v>0.00891</c:v>
                </c:pt>
                <c:pt idx="9">
                  <c:v>0.00783</c:v>
                </c:pt>
                <c:pt idx="10">
                  <c:v>0.00761</c:v>
                </c:pt>
                <c:pt idx="11">
                  <c:v>0.00696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277.0083102493074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303.4901365705613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Sheet1!$G$5:$G$16</c:f>
              <c:numCache>
                <c:formatCode>General</c:formatCode>
                <c:ptCount val="12"/>
                <c:pt idx="0">
                  <c:v>0.00132</c:v>
                </c:pt>
                <c:pt idx="1">
                  <c:v>0.00132</c:v>
                </c:pt>
                <c:pt idx="2">
                  <c:v>0.00132</c:v>
                </c:pt>
                <c:pt idx="3">
                  <c:v>0.00132</c:v>
                </c:pt>
                <c:pt idx="4">
                  <c:v>0.00132</c:v>
                </c:pt>
                <c:pt idx="5">
                  <c:v>0.00132</c:v>
                </c:pt>
                <c:pt idx="6">
                  <c:v>0.00121</c:v>
                </c:pt>
                <c:pt idx="7">
                  <c:v>0.00121</c:v>
                </c:pt>
                <c:pt idx="8">
                  <c:v>0.0011</c:v>
                </c:pt>
                <c:pt idx="9">
                  <c:v>0.0011</c:v>
                </c:pt>
                <c:pt idx="10">
                  <c:v>0.0011</c:v>
                </c:pt>
                <c:pt idx="11">
                  <c:v>0.0012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925.9259259259259</c:v>
                </c:pt>
              </c:numCache>
            </c:numRef>
          </c:xVal>
          <c:yVal>
            <c:numRef>
              <c:f>Sheet1!$L$3</c:f>
              <c:numCache>
                <c:formatCode>General</c:formatCode>
                <c:ptCount val="1"/>
                <c:pt idx="0">
                  <c:v>0.04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Sheet1!$Q$3</c:f>
              <c:numCache>
                <c:formatCode>General</c:formatCode>
                <c:ptCount val="1"/>
                <c:pt idx="0">
                  <c:v>0.02</c:v>
                </c:pt>
              </c:numCache>
            </c:numRef>
          </c:yVal>
          <c:smooth val="1"/>
        </c:ser>
        <c:axId val="614499928"/>
        <c:axId val="614511768"/>
      </c:scatterChart>
      <c:valAx>
        <c:axId val="614499928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614511768"/>
        <c:crosses val="autoZero"/>
        <c:crossBetween val="midCat"/>
      </c:valAx>
      <c:valAx>
        <c:axId val="61451176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General" sourceLinked="1"/>
        <c:tickLblPos val="nextTo"/>
        <c:crossAx val="61449992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60.29908345393149</c:v>
                </c:pt>
                <c:pt idx="2">
                  <c:v>66.40988179041041</c:v>
                </c:pt>
                <c:pt idx="3">
                  <c:v>84.61668641056015</c:v>
                </c:pt>
                <c:pt idx="4">
                  <c:v>77.6880049720323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Sheet1!$A$5:$A$16</c:f>
              <c:numCache>
                <c:formatCode>General</c:formatCode>
                <c:ptCount val="12"/>
                <c:pt idx="0">
                  <c:v>91.89</c:v>
                </c:pt>
                <c:pt idx="1">
                  <c:v>91.91</c:v>
                </c:pt>
                <c:pt idx="2">
                  <c:v>91.93</c:v>
                </c:pt>
                <c:pt idx="3">
                  <c:v>91.94</c:v>
                </c:pt>
                <c:pt idx="4">
                  <c:v>91.95</c:v>
                </c:pt>
                <c:pt idx="5">
                  <c:v>91.97</c:v>
                </c:pt>
                <c:pt idx="6">
                  <c:v>91.98</c:v>
                </c:pt>
                <c:pt idx="7">
                  <c:v>91.99</c:v>
                </c:pt>
                <c:pt idx="8">
                  <c:v>92.0</c:v>
                </c:pt>
                <c:pt idx="9">
                  <c:v>92.0</c:v>
                </c:pt>
                <c:pt idx="10">
                  <c:v>92.01</c:v>
                </c:pt>
                <c:pt idx="11">
                  <c:v>92.02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277.0083102493074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303.4901365705613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Sheet1!$F$5:$F$16</c:f>
              <c:numCache>
                <c:formatCode>General</c:formatCode>
                <c:ptCount val="12"/>
                <c:pt idx="0">
                  <c:v>91.13</c:v>
                </c:pt>
                <c:pt idx="1">
                  <c:v>91.16</c:v>
                </c:pt>
                <c:pt idx="2">
                  <c:v>91.18000000000001</c:v>
                </c:pt>
                <c:pt idx="3">
                  <c:v>91.2</c:v>
                </c:pt>
                <c:pt idx="4">
                  <c:v>91.22</c:v>
                </c:pt>
                <c:pt idx="5">
                  <c:v>91.23</c:v>
                </c:pt>
                <c:pt idx="6">
                  <c:v>91.25</c:v>
                </c:pt>
                <c:pt idx="7">
                  <c:v>91.26</c:v>
                </c:pt>
                <c:pt idx="8">
                  <c:v>91.27</c:v>
                </c:pt>
                <c:pt idx="9">
                  <c:v>91.28</c:v>
                </c:pt>
                <c:pt idx="10">
                  <c:v>91.29</c:v>
                </c:pt>
                <c:pt idx="11">
                  <c:v>91.3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925.9259259259259</c:v>
                </c:pt>
              </c:numCache>
            </c:numRef>
          </c:xVal>
          <c:yVal>
            <c:numRef>
              <c:f>Sheet1!$K$3</c:f>
              <c:numCache>
                <c:formatCode>General</c:formatCode>
                <c:ptCount val="1"/>
                <c:pt idx="0">
                  <c:v>90.8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Sheet1!$P$3</c:f>
              <c:numCache>
                <c:formatCode>General</c:formatCode>
                <c:ptCount val="1"/>
                <c:pt idx="0">
                  <c:v>94.6</c:v>
                </c:pt>
              </c:numCache>
            </c:numRef>
          </c:yVal>
          <c:smooth val="1"/>
        </c:ser>
        <c:axId val="614372632"/>
        <c:axId val="614733496"/>
      </c:scatterChart>
      <c:valAx>
        <c:axId val="614372632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614733496"/>
        <c:crosses val="autoZero"/>
        <c:crossBetween val="midCat"/>
      </c:valAx>
      <c:valAx>
        <c:axId val="6147334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General" sourceLinked="1"/>
        <c:tickLblPos val="nextTo"/>
        <c:crossAx val="614372632"/>
        <c:crosses val="autoZero"/>
        <c:crossBetween val="midCat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% Error </a:t>
            </a:r>
            <a:r>
              <a:rPr lang="en-US" dirty="0"/>
              <a:t>vs. Time</a:t>
            </a:r>
          </a:p>
        </c:rich>
      </c:tx>
      <c:layout>
        <c:manualLayout>
          <c:xMode val="edge"/>
          <c:yMode val="edge"/>
          <c:x val="0.314174045657598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18.46892603195119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69.12283127116874</c:v>
                </c:pt>
                <c:pt idx="13">
                  <c:v>81.47967082212976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Sheet1!$J$4:$J$19</c:f>
              <c:numCache>
                <c:formatCode>0.00%</c:formatCode>
                <c:ptCount val="16"/>
                <c:pt idx="0">
                  <c:v>0.00135</c:v>
                </c:pt>
                <c:pt idx="1">
                  <c:v>0.0008</c:v>
                </c:pt>
                <c:pt idx="2">
                  <c:v>0.00058</c:v>
                </c:pt>
                <c:pt idx="3">
                  <c:v>0.00048</c:v>
                </c:pt>
                <c:pt idx="4">
                  <c:v>0.0004</c:v>
                </c:pt>
                <c:pt idx="5">
                  <c:v>0.00035</c:v>
                </c:pt>
                <c:pt idx="6">
                  <c:v>0.00032</c:v>
                </c:pt>
                <c:pt idx="7">
                  <c:v>0.00029</c:v>
                </c:pt>
                <c:pt idx="8">
                  <c:v>0.00025</c:v>
                </c:pt>
                <c:pt idx="9">
                  <c:v>0.00019</c:v>
                </c:pt>
                <c:pt idx="10">
                  <c:v>0.00015</c:v>
                </c:pt>
                <c:pt idx="11">
                  <c:v>0.00013</c:v>
                </c:pt>
                <c:pt idx="12">
                  <c:v>0.00011</c:v>
                </c:pt>
                <c:pt idx="13">
                  <c:v>0.0001</c:v>
                </c:pt>
                <c:pt idx="14">
                  <c:v>8.0E-5</c:v>
                </c:pt>
                <c:pt idx="15">
                  <c:v>6.0E-5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925.9259259259253</c:v>
                </c:pt>
              </c:numCache>
            </c:numRef>
          </c:xVal>
          <c:yVal>
            <c:numRef>
              <c:f>Sheet1!$O$4</c:f>
              <c:numCache>
                <c:formatCode>0.00%</c:formatCode>
                <c:ptCount val="1"/>
                <c:pt idx="0">
                  <c:v>0.0004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Sheet1!$S$4</c:f>
              <c:numCache>
                <c:formatCode>0.00%</c:formatCode>
                <c:ptCount val="1"/>
                <c:pt idx="0">
                  <c:v>0.0002</c:v>
                </c:pt>
              </c:numCache>
            </c:numRef>
          </c:yVal>
          <c:smooth val="1"/>
        </c:ser>
        <c:axId val="614850840"/>
        <c:axId val="614861464"/>
      </c:scatterChart>
      <c:valAx>
        <c:axId val="614850840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614861464"/>
        <c:crosses val="autoZero"/>
        <c:crossBetween val="midCat"/>
      </c:valAx>
      <c:valAx>
        <c:axId val="6148614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0.00%" sourceLinked="1"/>
        <c:tickLblPos val="nextTo"/>
        <c:crossAx val="61485084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>
        <c:manualLayout>
          <c:xMode val="edge"/>
          <c:yMode val="edge"/>
          <c:x val="0.363462324505422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18.46892603195119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69.12283127116874</c:v>
                </c:pt>
                <c:pt idx="13">
                  <c:v>81.47967082212976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Sheet1!$G$4:$G$19</c:f>
              <c:numCache>
                <c:formatCode>0.0%</c:formatCode>
                <c:ptCount val="16"/>
                <c:pt idx="0">
                  <c:v>0.9111</c:v>
                </c:pt>
                <c:pt idx="1">
                  <c:v>0.9137</c:v>
                </c:pt>
                <c:pt idx="2">
                  <c:v>0.9149</c:v>
                </c:pt>
                <c:pt idx="3">
                  <c:v>0.9158</c:v>
                </c:pt>
                <c:pt idx="4">
                  <c:v>0.9164</c:v>
                </c:pt>
                <c:pt idx="5">
                  <c:v>0.9169</c:v>
                </c:pt>
                <c:pt idx="6">
                  <c:v>0.9173</c:v>
                </c:pt>
                <c:pt idx="7">
                  <c:v>0.9176</c:v>
                </c:pt>
                <c:pt idx="8">
                  <c:v>0.9181</c:v>
                </c:pt>
                <c:pt idx="9">
                  <c:v>0.9187</c:v>
                </c:pt>
                <c:pt idx="10">
                  <c:v>0.9191</c:v>
                </c:pt>
                <c:pt idx="11">
                  <c:v>0.9194</c:v>
                </c:pt>
                <c:pt idx="12">
                  <c:v>0.9195</c:v>
                </c:pt>
                <c:pt idx="13">
                  <c:v>0.9197</c:v>
                </c:pt>
                <c:pt idx="14">
                  <c:v>0.9198</c:v>
                </c:pt>
                <c:pt idx="15">
                  <c:v>0.9199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925.9259259259253</c:v>
                </c:pt>
              </c:numCache>
            </c:numRef>
          </c:xVal>
          <c:yVal>
            <c:numRef>
              <c:f>Sheet1!$N$4</c:f>
              <c:numCache>
                <c:formatCode>0.00%</c:formatCode>
                <c:ptCount val="1"/>
                <c:pt idx="0">
                  <c:v>0.908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Sheet1!$R$4</c:f>
              <c:numCache>
                <c:formatCode>0.00%</c:formatCode>
                <c:ptCount val="1"/>
                <c:pt idx="0">
                  <c:v>0.946</c:v>
                </c:pt>
              </c:numCache>
            </c:numRef>
          </c:yVal>
          <c:smooth val="1"/>
        </c:ser>
        <c:axId val="614782872"/>
        <c:axId val="522959064"/>
      </c:scatterChart>
      <c:valAx>
        <c:axId val="614782872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522959064"/>
        <c:crosses val="autoZero"/>
        <c:crossBetween val="midCat"/>
      </c:valAx>
      <c:valAx>
        <c:axId val="5229590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0.0%" sourceLinked="1"/>
        <c:tickLblPos val="nextTo"/>
        <c:crossAx val="614782872"/>
        <c:crosses val="autoZero"/>
        <c:crossBetween val="midCat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72DFD-5E78-4249-82C4-16C33D9CF524}" type="datetimeFigureOut">
              <a:rPr lang="en-US" smtClean="0"/>
              <a:pPr/>
              <a:t>12/5/12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86344-B63B-C143-A765-D234F8BAC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B8CA-94BD-8D45-A455-2D119630D46C}" type="datetimeFigureOut">
              <a:rPr lang="en-US" smtClean="0"/>
              <a:pPr/>
              <a:t>12/5/12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28874-1678-3448-827B-018601F8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human genome project was completed about a decade ago, the cost to sequence a DNA</a:t>
            </a:r>
            <a:r>
              <a:rPr lang="en-US" baseline="0" dirty="0" smtClean="0"/>
              <a:t> sample has decreased rapidly.  This is due to use of massive parallelism in sequencers.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add #</a:t>
            </a:r>
            <a:r>
              <a:rPr lang="en-US" baseline="0" dirty="0" err="1" smtClean="0"/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Height of first bar:  39,990,220</a:t>
            </a:r>
          </a:p>
          <a:p>
            <a:r>
              <a:rPr lang="en-US" dirty="0" smtClean="0"/>
              <a:t>Height of second bar:  1672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flesh these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could add a 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draw picture based on Hamming distance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</a:t>
            </a:r>
            <a:r>
              <a:rPr lang="en-US" baseline="0" dirty="0" smtClean="0"/>
              <a:t> say that right now, we’re slower than the regular SNAP, but the error rate is much better.  We do have a reduction in % aligned, because we end up considering more locations so we can identify that sometimes a read is ambiguous.  So, how to fix?  We’re working on making it faster.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</a:t>
            </a:r>
            <a:r>
              <a:rPr lang="en-US" dirty="0" smtClean="0"/>
              <a:t>to </a:t>
            </a:r>
            <a:r>
              <a:rPr lang="en-US" dirty="0" err="1" smtClean="0"/>
              <a:t>mr</a:t>
            </a:r>
            <a:r>
              <a:rPr lang="en-US" dirty="0" smtClean="0"/>
              <a:t> fast, </a:t>
            </a:r>
            <a:r>
              <a:rPr lang="en-US" dirty="0" err="1" smtClean="0"/>
              <a:t>mrs</a:t>
            </a:r>
            <a:r>
              <a:rPr lang="en-US" dirty="0" smtClean="0"/>
              <a:t> fast (others?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this is an</a:t>
            </a:r>
            <a:r>
              <a:rPr lang="en-US" baseline="0" dirty="0" smtClean="0"/>
              <a:t> interesting big data problem that requires lots of computer science innovation, since not only is there a ton of this data beginning to accumulate, but also it’s hard to work with even one patient’s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talk about insights from</a:t>
            </a:r>
            <a:r>
              <a:rPr lang="en-US" baseline="0" dirty="0" smtClean="0"/>
              <a:t> profiling &amp; plans to improve speed</a:t>
            </a:r>
          </a:p>
          <a:p>
            <a:r>
              <a:rPr lang="en-US" baseline="0" dirty="0" smtClean="0"/>
              <a:t>Add more here!</a:t>
            </a:r>
          </a:p>
          <a:p>
            <a:r>
              <a:rPr lang="en-US" baseline="0" dirty="0" smtClean="0"/>
              <a:t>Might have to distinguish this from the current index – difference is that the current index gives you a position for the cluster id, but it doesn’t tell you whether that pos is in a cluster</a:t>
            </a:r>
          </a:p>
          <a:p>
            <a:r>
              <a:rPr lang="en-US" baseline="0" dirty="0" smtClean="0"/>
              <a:t>Can you modify </a:t>
            </a:r>
            <a:r>
              <a:rPr lang="en-US" baseline="0" dirty="0" err="1" smtClean="0"/>
              <a:t>getClusterInfo</a:t>
            </a:r>
            <a:r>
              <a:rPr lang="en-US" baseline="0" dirty="0" smtClean="0"/>
              <a:t> to only have cluster IDs rather than pos?  Like, rather than “is this in a cluster”, it would be “is this a cluster id” – might fit in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</a:t>
            </a:r>
            <a:r>
              <a:rPr lang="en-US" baseline="0" dirty="0" smtClean="0"/>
              <a:t> tied to SNAP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get #</a:t>
            </a:r>
            <a:r>
              <a:rPr lang="en-US" dirty="0" err="1" smtClean="0"/>
              <a:t>s</a:t>
            </a:r>
            <a:r>
              <a:rPr lang="en-US" dirty="0" smtClean="0"/>
              <a:t> for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Dates for submission to journal (month granularity); also specific journal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Blast,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Ukkonen</a:t>
            </a:r>
            <a:r>
              <a:rPr lang="en-US" baseline="0" dirty="0" smtClean="0"/>
              <a:t>, Smith-Waterman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let’s talk more about what’s involved in the data processing</a:t>
            </a:r>
          </a:p>
          <a:p>
            <a:r>
              <a:rPr lang="en-US" dirty="0" smtClean="0"/>
              <a:t>You have a bunch of reads, want to put them together (puzzle analogy)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use a reference genome (like the picture on the puzzle box)</a:t>
            </a:r>
            <a:endParaRPr lang="en-US" dirty="0" smtClean="0"/>
          </a:p>
          <a:p>
            <a:r>
              <a:rPr lang="en-US" dirty="0" smtClean="0"/>
              <a:t>Variants appear in reads</a:t>
            </a:r>
          </a:p>
          <a:p>
            <a:r>
              <a:rPr lang="en-US" dirty="0" smtClean="0"/>
              <a:t>Align reads</a:t>
            </a:r>
          </a:p>
          <a:p>
            <a:r>
              <a:rPr lang="en-US" dirty="0" smtClean="0"/>
              <a:t>For a particular position, jointly consider reads aligned there</a:t>
            </a:r>
          </a:p>
          <a:p>
            <a:r>
              <a:rPr lang="en-US" dirty="0" smtClean="0"/>
              <a:t>Consensus =&gt; call a variant</a:t>
            </a:r>
          </a:p>
          <a:p>
            <a:r>
              <a:rPr lang="en-US" dirty="0" smtClean="0"/>
              <a:t>Do this for all positions =&gt; reconstructed genome</a:t>
            </a:r>
          </a:p>
          <a:p>
            <a:r>
              <a:rPr lang="en-US" dirty="0" smtClean="0"/>
              <a:t>Remove 0.1%</a:t>
            </a:r>
            <a:r>
              <a:rPr lang="en-US" baseline="0" dirty="0" smtClean="0"/>
              <a:t> figure since it’s just for 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/small </a:t>
            </a:r>
            <a:r>
              <a:rPr lang="en-US" baseline="0" dirty="0" err="1" smtClean="0"/>
              <a:t>indels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Add reference</a:t>
            </a:r>
            <a:r>
              <a:rPr lang="en-US" baseline="0" dirty="0" smtClean="0"/>
              <a:t> to SW, </a:t>
            </a:r>
            <a:r>
              <a:rPr lang="en-US" baseline="0" dirty="0" err="1" smtClean="0"/>
              <a:t>Ukkonen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quote some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runtime of these algorithms</a:t>
            </a:r>
          </a:p>
          <a:p>
            <a:r>
              <a:rPr lang="en-US" baseline="0" dirty="0" smtClean="0"/>
              <a:t>TODO:  add some newer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</a:t>
            </a:r>
            <a:r>
              <a:rPr lang="en-US" baseline="0" dirty="0" smtClean="0"/>
              <a:t> add real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sim</a:t>
            </a:r>
            <a:r>
              <a:rPr lang="en-US" baseline="0" dirty="0" smtClean="0"/>
              <a:t>-aware SNAP</a:t>
            </a:r>
          </a:p>
          <a:p>
            <a:r>
              <a:rPr lang="en-US" baseline="0" dirty="0" smtClean="0"/>
              <a:t>Aligning 1e6 simulated reads to the whole genome, single end, best matcher</a:t>
            </a:r>
          </a:p>
          <a:p>
            <a:r>
              <a:rPr lang="en-US" baseline="0" dirty="0" smtClean="0"/>
              <a:t>Used cc2.8xlarge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 may change this to be from c95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how increasing read lengths &amp; server memories make hash-based</a:t>
            </a:r>
            <a:r>
              <a:rPr lang="en-US" baseline="0" dirty="0" smtClean="0"/>
              <a:t> aligners more practical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</a:t>
            </a:r>
            <a:r>
              <a:rPr lang="en-US" dirty="0" err="1" smtClean="0"/>
              <a:t>Yun</a:t>
            </a:r>
            <a:r>
              <a:rPr lang="en-US" dirty="0" smtClean="0"/>
              <a:t> asks for column with speedup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makes alignment hard is the similar regions</a:t>
            </a:r>
          </a:p>
          <a:p>
            <a:endParaRPr lang="en-US" dirty="0" smtClean="0"/>
          </a:p>
          <a:p>
            <a:r>
              <a:rPr lang="en-US" dirty="0" smtClean="0"/>
              <a:t>These</a:t>
            </a:r>
            <a:r>
              <a:rPr lang="en-US" baseline="0" dirty="0" smtClean="0"/>
              <a:t> graphs show that what makes things hard is the similar regions – you really DO want to compare against tons of locations rather than just throwing those reads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0FB0-6128-1E45-9FA9-ABDA7EA77B94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27EE-F530-CA48-B7DA-87E40546CC83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429A-2737-7E4A-9706-6FD1E33BCB7C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4C0E-76B1-D84B-BE78-A90D5FDA0EE4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779B-F499-FA4E-BD59-6F7F65E29069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A208-A4A4-DF48-B085-E2FB50AFBE49}" type="datetime1">
              <a:rPr lang="en-US" smtClean="0"/>
              <a:t>12/5/12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4613-C41F-C04B-971A-16AF0051031E}" type="datetime1">
              <a:rPr lang="en-US" smtClean="0"/>
              <a:t>12/5/12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32A1-CF81-D242-9D6D-0A6B3E342F01}" type="datetime1">
              <a:rPr lang="en-US" smtClean="0"/>
              <a:t>12/5/12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130-14BA-354A-8C2D-CC3DECC21493}" type="datetime1">
              <a:rPr lang="en-US" smtClean="0"/>
              <a:t>12/5/12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4BD-8658-D748-AC68-FF6602B4805B}" type="datetime1">
              <a:rPr lang="en-US" smtClean="0"/>
              <a:t>12/5/12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1AB-02DC-6D4D-B99E-106076FACECE}" type="datetime1">
              <a:rPr lang="en-US" smtClean="0"/>
              <a:t>12/5/12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21E0D-E593-0247-976C-92756E0605C8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3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d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Analysis Exploiting Genome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Kristal </a:t>
            </a:r>
            <a:r>
              <a:rPr lang="en-US" dirty="0" smtClean="0"/>
              <a:t>Curtis</a:t>
            </a:r>
          </a:p>
          <a:p>
            <a:r>
              <a:rPr lang="en-US" dirty="0" smtClean="0"/>
              <a:t>Dec. 13,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5859062"/>
              </p:ext>
            </p:extLst>
          </p:nvPr>
        </p:nvGraphicFramePr>
        <p:xfrm>
          <a:off x="457200" y="1861360"/>
          <a:ext cx="8229600" cy="377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339"/>
                <a:gridCol w="1989087"/>
                <a:gridCol w="1989087"/>
                <a:gridCol w="1989087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Aligned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Error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Bowtie2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93.2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1.33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1,100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BWA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90.8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0.04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1,080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Novoalign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94.6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927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SOAP2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92.1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1.60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1,780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SNAP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91.8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24,700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1" y="579150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 smtClean="0"/>
          </a:p>
          <a:p>
            <a:r>
              <a:rPr lang="en-US" dirty="0" smtClean="0"/>
              <a:t>Alignment with SNAP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Problem</a:t>
            </a:r>
            <a:r>
              <a:rPr lang="en-US" dirty="0" smtClean="0">
                <a:solidFill>
                  <a:srgbClr val="3366FF"/>
                </a:solidFill>
              </a:rPr>
              <a:t>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921055" y="3071880"/>
          <a:ext cx="4222376" cy="310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-69333" y="3041998"/>
          <a:ext cx="4900742" cy="348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genome were a random string, alignment &amp; subsequent processing would be easy</a:t>
            </a:r>
          </a:p>
          <a:p>
            <a:pPr lvl="1"/>
            <a:r>
              <a:rPr lang="en-US" dirty="0" smtClean="0"/>
              <a:t>For a 20 </a:t>
            </a:r>
            <a:r>
              <a:rPr lang="en-US" dirty="0" err="1" smtClean="0"/>
              <a:t>bp</a:t>
            </a:r>
            <a:r>
              <a:rPr lang="en-US" dirty="0" smtClean="0"/>
              <a:t> string, there would be only 0.004 false hits</a:t>
            </a:r>
          </a:p>
          <a:p>
            <a:r>
              <a:rPr lang="en-US" dirty="0" smtClean="0"/>
              <a:t>Most of the challenge in alignment comes from the genome’s </a:t>
            </a:r>
            <a:r>
              <a:rPr lang="en-US" dirty="0" smtClean="0"/>
              <a:t>redundancy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282213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804079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4976" y="5843847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8.4% of positions are in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3443" y="5867363"/>
            <a:ext cx="217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86% of alignment errors are in clusters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70783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Setup:  aligned 1e6 simulated reads to hg19 with </a:t>
            </a:r>
            <a:r>
              <a:rPr lang="en-US" sz="2800" dirty="0" smtClean="0"/>
              <a:t>SNAP</a:t>
            </a:r>
            <a:endParaRPr lang="en-US" sz="28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 to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Repeat Pattern Toolkit [Agarwal94], RECON [Bao02], </a:t>
            </a:r>
            <a:r>
              <a:rPr lang="en-US" sz="3200" dirty="0" err="1" smtClean="0"/>
              <a:t>REPuter</a:t>
            </a:r>
            <a:r>
              <a:rPr lang="en-US" sz="3200" dirty="0" smtClean="0"/>
              <a:t> [Kurtz99], </a:t>
            </a:r>
            <a:r>
              <a:rPr lang="en-US" sz="3200" dirty="0" err="1" smtClean="0"/>
              <a:t>RepeatScout</a:t>
            </a:r>
            <a:r>
              <a:rPr lang="en-US" sz="3200" dirty="0" smtClean="0"/>
              <a:t> [Price05], </a:t>
            </a:r>
            <a:r>
              <a:rPr lang="en-US" sz="3200" dirty="0" err="1" smtClean="0"/>
              <a:t>RepeatFinder</a:t>
            </a:r>
            <a:r>
              <a:rPr lang="en-US" sz="3200" dirty="0" smtClean="0"/>
              <a:t> [Volfovsky01]</a:t>
            </a:r>
          </a:p>
          <a:p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r>
              <a:rPr lang="en-US" dirty="0" smtClean="0"/>
              <a:t>Relies on intrinsic evaluation </a:t>
            </a:r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0237" y="218661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8675" y="1703293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ACGAATTGGCT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48823" y="3459642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27588" y="2950131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400" dirty="0" smtClean="0"/>
              <a:t>GAAT</a:t>
            </a:r>
            <a:r>
              <a:rPr lang="en-US" sz="2400" dirty="0" smtClean="0">
                <a:solidFill>
                  <a:srgbClr val="1AFF1A"/>
                </a:solidFill>
              </a:rPr>
              <a:t>A</a:t>
            </a:r>
            <a:r>
              <a:rPr lang="en-US" sz="2400" dirty="0" smtClean="0"/>
              <a:t>GGCT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5" idx="5"/>
            <a:endCxn id="7" idx="2"/>
          </p:cNvCxnSpPr>
          <p:nvPr/>
        </p:nvCxnSpPr>
        <p:spPr>
          <a:xfrm rot="16200000" flipH="1">
            <a:off x="5585782" y="2717836"/>
            <a:ext cx="1045878" cy="108020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2699" y="3046495"/>
            <a:ext cx="34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FF1A"/>
                </a:solidFill>
              </a:rPr>
              <a:t>2</a:t>
            </a:r>
            <a:endParaRPr lang="en-US" sz="2400" dirty="0">
              <a:solidFill>
                <a:srgbClr val="1AFF1A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5383" y="313840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1942" y="2610267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CGT</a:t>
            </a:r>
            <a:r>
              <a:rPr lang="en-US" sz="2400" dirty="0" smtClean="0"/>
              <a:t>AA</a:t>
            </a:r>
            <a:r>
              <a:rPr lang="en-US" sz="2400" dirty="0" smtClean="0">
                <a:solidFill>
                  <a:srgbClr val="FF0000"/>
                </a:solidFill>
              </a:rPr>
              <a:t>CCTT</a:t>
            </a:r>
            <a:r>
              <a:rPr lang="en-US" sz="2400" dirty="0" smtClean="0"/>
              <a:t>CT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1291" y="2504166"/>
            <a:ext cx="49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5" idx="7"/>
          </p:cNvCxnSpPr>
          <p:nvPr/>
        </p:nvCxnSpPr>
        <p:spPr>
          <a:xfrm rot="5400000">
            <a:off x="3555297" y="1673467"/>
            <a:ext cx="497496" cy="262056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8"/>
          <p:cNvGrpSpPr/>
          <p:nvPr/>
        </p:nvGrpSpPr>
        <p:grpSpPr>
          <a:xfrm>
            <a:off x="832265" y="4660946"/>
            <a:ext cx="2551911" cy="1284940"/>
            <a:chOff x="832265" y="4660946"/>
            <a:chExt cx="2551911" cy="1284940"/>
          </a:xfrm>
        </p:grpSpPr>
        <p:sp>
          <p:nvSpPr>
            <p:cNvPr id="24" name="Oval 23"/>
            <p:cNvSpPr/>
            <p:nvPr/>
          </p:nvSpPr>
          <p:spPr>
            <a:xfrm>
              <a:off x="2741706" y="530341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2265" y="466094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2"/>
              <a:endCxn id="26" idx="5"/>
            </p:cNvCxnSpPr>
            <p:nvPr/>
          </p:nvCxnSpPr>
          <p:spPr>
            <a:xfrm rot="10800000">
              <a:off x="1380648" y="5209329"/>
              <a:ext cx="1361059" cy="41532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6327588" y="5624651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7" idx="4"/>
            <a:endCxn id="25" idx="0"/>
          </p:cNvCxnSpPr>
          <p:nvPr/>
        </p:nvCxnSpPr>
        <p:spPr>
          <a:xfrm rot="5400000">
            <a:off x="6048172" y="4702764"/>
            <a:ext cx="1522539" cy="32123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0"/>
            <a:endCxn id="15" idx="3"/>
          </p:cNvCxnSpPr>
          <p:nvPr/>
        </p:nvCxnSpPr>
        <p:spPr>
          <a:xfrm rot="5400000" flipH="1" flipV="1">
            <a:off x="1109407" y="3730883"/>
            <a:ext cx="974157" cy="88597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61"/>
          <p:cNvGrpSpPr/>
          <p:nvPr/>
        </p:nvGrpSpPr>
        <p:grpSpPr>
          <a:xfrm>
            <a:off x="651434" y="2980013"/>
            <a:ext cx="3382682" cy="3778654"/>
            <a:chOff x="651434" y="2980013"/>
            <a:chExt cx="3382682" cy="3778654"/>
          </a:xfrm>
        </p:grpSpPr>
        <p:sp>
          <p:nvSpPr>
            <p:cNvPr id="51" name="Oval 50"/>
            <p:cNvSpPr/>
            <p:nvPr/>
          </p:nvSpPr>
          <p:spPr>
            <a:xfrm>
              <a:off x="651434" y="2980013"/>
              <a:ext cx="3382682" cy="33169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2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1434" y="6297002"/>
              <a:ext cx="2456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Cluster 1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2"/>
          <p:cNvGrpSpPr/>
          <p:nvPr/>
        </p:nvGrpSpPr>
        <p:grpSpPr>
          <a:xfrm>
            <a:off x="4318000" y="1613647"/>
            <a:ext cx="4826000" cy="5115139"/>
            <a:chOff x="4318000" y="1613647"/>
            <a:chExt cx="4826000" cy="5115139"/>
          </a:xfrm>
        </p:grpSpPr>
        <p:sp>
          <p:nvSpPr>
            <p:cNvPr id="52" name="Oval 51"/>
            <p:cNvSpPr/>
            <p:nvPr/>
          </p:nvSpPr>
          <p:spPr>
            <a:xfrm>
              <a:off x="4318000" y="1613647"/>
              <a:ext cx="3645647" cy="49604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8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0059" y="6267121"/>
              <a:ext cx="217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Cluster 2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 animBg="1"/>
      <p:bldP spid="8" grpId="0"/>
      <p:bldP spid="8" grpId="1"/>
      <p:bldP spid="14" grpId="0"/>
      <p:bldP spid="14" grpId="1"/>
      <p:bldP spid="15" grpId="0" animBg="1"/>
      <p:bldP spid="16" grpId="0"/>
      <p:bldP spid="16" grpId="1"/>
      <p:bldP spid="19" grpId="0"/>
      <p:bldP spid="19" grpId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72" y="1600200"/>
            <a:ext cx="8689813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Scalable through use of partitioning via Spark [Zaharia12]</a:t>
            </a:r>
          </a:p>
          <a:p>
            <a:pPr lvl="1"/>
            <a:r>
              <a:rPr lang="en-US" dirty="0" smtClean="0"/>
              <a:t>Simple to tune because only involves 1 parameter</a:t>
            </a:r>
          </a:p>
          <a:p>
            <a:pPr lvl="1"/>
            <a:r>
              <a:rPr lang="en-US" dirty="0" smtClean="0"/>
              <a:t>More constrained because driven by short reads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Hard to use intrinsic evaluation criteria (no labeled data)</a:t>
            </a:r>
          </a:p>
          <a:p>
            <a:pPr lvl="1"/>
            <a:r>
              <a:rPr lang="en-US" dirty="0" smtClean="0"/>
              <a:t>Hard to compare to existing repeat libraries because of different constraints</a:t>
            </a:r>
          </a:p>
          <a:p>
            <a:pPr lvl="1"/>
            <a:r>
              <a:rPr lang="en-US" dirty="0" smtClean="0"/>
              <a:t>Hence, relies on extrinsic evaluation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 rot="20069905">
            <a:off x="5103310" y="2636628"/>
            <a:ext cx="648130" cy="1071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30653" y="2480235"/>
            <a:ext cx="2763227" cy="6574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Internal Storage 5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ight Arrow 21"/>
          <p:cNvSpPr/>
          <p:nvPr/>
        </p:nvSpPr>
        <p:spPr>
          <a:xfrm>
            <a:off x="4228349" y="2561185"/>
            <a:ext cx="597648" cy="5337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6036233" y="2315882"/>
            <a:ext cx="567765" cy="2943412"/>
          </a:xfrm>
          <a:prstGeom prst="righ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3"/>
          <p:cNvGrpSpPr/>
          <p:nvPr/>
        </p:nvGrpSpPr>
        <p:grpSpPr>
          <a:xfrm>
            <a:off x="6944655" y="2644588"/>
            <a:ext cx="1679390" cy="2529253"/>
            <a:chOff x="6735481" y="2644588"/>
            <a:chExt cx="1679390" cy="2529253"/>
          </a:xfrm>
        </p:grpSpPr>
        <p:sp>
          <p:nvSpPr>
            <p:cNvPr id="27" name="Oval 26"/>
            <p:cNvSpPr/>
            <p:nvPr/>
          </p:nvSpPr>
          <p:spPr>
            <a:xfrm>
              <a:off x="6735481" y="2644588"/>
              <a:ext cx="779023" cy="7790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35481" y="4081038"/>
              <a:ext cx="1092803" cy="10928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389910" y="3220430"/>
              <a:ext cx="860608" cy="8606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086165" y="4352964"/>
              <a:ext cx="328706" cy="328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Left Brace 35"/>
          <p:cNvSpPr/>
          <p:nvPr/>
        </p:nvSpPr>
        <p:spPr>
          <a:xfrm>
            <a:off x="770961" y="2480235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9056" y="2228333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5" name="Group 43"/>
          <p:cNvGrpSpPr/>
          <p:nvPr/>
        </p:nvGrpSpPr>
        <p:grpSpPr>
          <a:xfrm>
            <a:off x="4921620" y="3254776"/>
            <a:ext cx="827369" cy="508000"/>
            <a:chOff x="4927970" y="3229376"/>
            <a:chExt cx="827369" cy="508000"/>
          </a:xfrm>
        </p:grpSpPr>
        <p:sp>
          <p:nvSpPr>
            <p:cNvPr id="38" name="Oval 37"/>
            <p:cNvSpPr/>
            <p:nvPr/>
          </p:nvSpPr>
          <p:spPr>
            <a:xfrm>
              <a:off x="4927970" y="3408670"/>
              <a:ext cx="328706" cy="3287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426633" y="3229376"/>
              <a:ext cx="328706" cy="3287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39"/>
          <p:cNvGrpSpPr/>
          <p:nvPr/>
        </p:nvGrpSpPr>
        <p:grpSpPr>
          <a:xfrm rot="10018801">
            <a:off x="5094938" y="3886786"/>
            <a:ext cx="753036" cy="791883"/>
            <a:chOff x="4825999" y="2271059"/>
            <a:chExt cx="753036" cy="791883"/>
          </a:xfrm>
        </p:grpSpPr>
        <p:sp>
          <p:nvSpPr>
            <p:cNvPr id="41" name="Oval 40"/>
            <p:cNvSpPr/>
            <p:nvPr/>
          </p:nvSpPr>
          <p:spPr>
            <a:xfrm>
              <a:off x="4825999" y="2271059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33576" y="2734236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50329" y="2396565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44"/>
          <p:cNvGrpSpPr/>
          <p:nvPr/>
        </p:nvGrpSpPr>
        <p:grpSpPr>
          <a:xfrm rot="16370058">
            <a:off x="5041149" y="4890844"/>
            <a:ext cx="732119" cy="508000"/>
            <a:chOff x="5023220" y="3229376"/>
            <a:chExt cx="732119" cy="508000"/>
          </a:xfrm>
        </p:grpSpPr>
        <p:sp>
          <p:nvSpPr>
            <p:cNvPr id="46" name="Oval 45"/>
            <p:cNvSpPr/>
            <p:nvPr/>
          </p:nvSpPr>
          <p:spPr>
            <a:xfrm>
              <a:off x="5023220" y="3408670"/>
              <a:ext cx="328706" cy="32870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26633" y="3229376"/>
              <a:ext cx="328706" cy="32870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63"/>
          <p:cNvGrpSpPr/>
          <p:nvPr/>
        </p:nvGrpSpPr>
        <p:grpSpPr>
          <a:xfrm>
            <a:off x="5390960" y="2886884"/>
            <a:ext cx="437775" cy="754281"/>
            <a:chOff x="5390960" y="2886884"/>
            <a:chExt cx="437775" cy="754281"/>
          </a:xfrm>
        </p:grpSpPr>
        <p:sp>
          <p:nvSpPr>
            <p:cNvPr id="57" name="TextBox 56"/>
            <p:cNvSpPr txBox="1"/>
            <p:nvPr/>
          </p:nvSpPr>
          <p:spPr>
            <a:xfrm>
              <a:off x="5390960" y="28868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10000"/>
                  </a:solidFill>
                </a:rPr>
                <a:t>.</a:t>
              </a:r>
              <a:endParaRPr lang="en-US" sz="3600" b="1" dirty="0">
                <a:solidFill>
                  <a:srgbClr val="01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86210" y="29948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</p:grpSp>
      <p:grpSp>
        <p:nvGrpSpPr>
          <p:cNvPr id="17" name="Group 32"/>
          <p:cNvGrpSpPr/>
          <p:nvPr/>
        </p:nvGrpSpPr>
        <p:grpSpPr>
          <a:xfrm>
            <a:off x="5035173" y="2271059"/>
            <a:ext cx="753036" cy="791883"/>
            <a:chOff x="4825999" y="2271059"/>
            <a:chExt cx="753036" cy="791883"/>
          </a:xfrm>
        </p:grpSpPr>
        <p:sp>
          <p:nvSpPr>
            <p:cNvPr id="23" name="Oval 22"/>
            <p:cNvSpPr/>
            <p:nvPr/>
          </p:nvSpPr>
          <p:spPr>
            <a:xfrm>
              <a:off x="4825999" y="2271059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33576" y="2734236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50329" y="2396565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65"/>
          <p:cNvGrpSpPr/>
          <p:nvPr/>
        </p:nvGrpSpPr>
        <p:grpSpPr>
          <a:xfrm>
            <a:off x="4971860" y="1934384"/>
            <a:ext cx="923179" cy="1224181"/>
            <a:chOff x="4971860" y="1934384"/>
            <a:chExt cx="923179" cy="1224181"/>
          </a:xfrm>
        </p:grpSpPr>
        <p:sp>
          <p:nvSpPr>
            <p:cNvPr id="49" name="TextBox 48"/>
            <p:cNvSpPr txBox="1"/>
            <p:nvPr/>
          </p:nvSpPr>
          <p:spPr>
            <a:xfrm>
              <a:off x="4971860" y="19534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79810" y="20486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11560" y="19343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24260" y="23661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00460" y="25122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10000"/>
                  </a:solidFill>
                </a:rPr>
                <a:t>.</a:t>
              </a:r>
              <a:endParaRPr lang="en-US" sz="3600" b="1" dirty="0">
                <a:solidFill>
                  <a:srgbClr val="01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12814" y="20486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52514" y="20867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57264" y="21883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</p:grpSp>
      <p:cxnSp>
        <p:nvCxnSpPr>
          <p:cNvPr id="60" name="Straight Connector 59"/>
          <p:cNvCxnSpPr/>
          <p:nvPr/>
        </p:nvCxnSpPr>
        <p:spPr>
          <a:xfrm rot="16200000" flipH="1">
            <a:off x="5279710" y="3092450"/>
            <a:ext cx="323166" cy="1406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8" grpId="0" animBg="1"/>
      <p:bldP spid="22" grpId="0" animBg="1"/>
      <p:bldP spid="26" grpId="0" animBg="1"/>
      <p:bldP spid="36" grpId="0" animBg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Pains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ran small tests on chr22</a:t>
            </a:r>
          </a:p>
          <a:p>
            <a:r>
              <a:rPr lang="en-US" dirty="0" smtClean="0"/>
              <a:t>Scaled up to chr20-22 =&gt; chr1-3 =&gt; hg19</a:t>
            </a:r>
          </a:p>
          <a:p>
            <a:r>
              <a:rPr lang="en-US" dirty="0" smtClean="0"/>
              <a:t>Each scale-up necessitated a change to the Union Find implementation:</a:t>
            </a:r>
          </a:p>
          <a:p>
            <a:pPr lvl="1"/>
            <a:r>
              <a:rPr lang="en-US" dirty="0" smtClean="0"/>
              <a:t>Serial to parallel, with Spark</a:t>
            </a:r>
          </a:p>
          <a:p>
            <a:pPr lvl="1"/>
            <a:r>
              <a:rPr lang="en-US" dirty="0" smtClean="0"/>
              <a:t>To reduce memory demands:</a:t>
            </a:r>
          </a:p>
          <a:p>
            <a:pPr lvl="2"/>
            <a:r>
              <a:rPr lang="en-US" dirty="0" smtClean="0"/>
              <a:t>Stripe partitioning to grid partitioning</a:t>
            </a:r>
          </a:p>
          <a:p>
            <a:pPr lvl="2"/>
            <a:r>
              <a:rPr lang="en-US" dirty="0" smtClean="0"/>
              <a:t>Spark accumulators to avoid storing individual task results</a:t>
            </a:r>
          </a:p>
          <a:p>
            <a:pPr lvl="2"/>
            <a:r>
              <a:rPr lang="en-US" dirty="0" smtClean="0"/>
              <a:t>Long representation to </a:t>
            </a:r>
            <a:r>
              <a:rPr lang="en-US" dirty="0" err="1" smtClean="0"/>
              <a:t>Int</a:t>
            </a:r>
            <a:r>
              <a:rPr lang="en-US" dirty="0" smtClean="0"/>
              <a:t> representation</a:t>
            </a:r>
          </a:p>
          <a:p>
            <a:r>
              <a:rPr lang="en-US" dirty="0" smtClean="0"/>
              <a:t>Takeaway:  not easy to scale tools that run on a single chromosome to run on the whole genome!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Sequencing Revolution</a:t>
            </a:r>
            <a:endParaRPr lang="en-US" dirty="0"/>
          </a:p>
        </p:txBody>
      </p:sp>
      <p:pic>
        <p:nvPicPr>
          <p:cNvPr id="8" name="Content Placeholder 7" descr="SequencingCos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862" b="1862"/>
          <a:stretch>
            <a:fillRect/>
          </a:stretch>
        </p:blipFill>
        <p:spPr>
          <a:xfrm>
            <a:off x="125426" y="1427881"/>
            <a:ext cx="8923389" cy="4907520"/>
          </a:xfrm>
        </p:spPr>
      </p:pic>
      <p:sp>
        <p:nvSpPr>
          <p:cNvPr id="9" name="TextBox 8"/>
          <p:cNvSpPr txBox="1"/>
          <p:nvPr/>
        </p:nvSpPr>
        <p:spPr>
          <a:xfrm>
            <a:off x="4536345" y="6476445"/>
            <a:ext cx="425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Graph from Samir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Damani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and The Economist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77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hg19, merge distance 4:</a:t>
            </a:r>
          </a:p>
          <a:p>
            <a:pPr lvl="1"/>
            <a:r>
              <a:rPr lang="en-US" dirty="0" smtClean="0"/>
              <a:t>Runtime:  126 </a:t>
            </a:r>
            <a:r>
              <a:rPr lang="en-US" dirty="0" err="1" smtClean="0"/>
              <a:t>h</a:t>
            </a:r>
            <a:r>
              <a:rPr lang="en-US" dirty="0" smtClean="0"/>
              <a:t> on 16 CPUs =&gt; 2016 CPU-hours</a:t>
            </a:r>
          </a:p>
          <a:p>
            <a:pPr lvl="1"/>
            <a:r>
              <a:rPr lang="en-US" dirty="0" smtClean="0"/>
              <a:t>Memory usage:  100 GB</a:t>
            </a:r>
          </a:p>
          <a:p>
            <a:pPr lvl="1"/>
            <a:r>
              <a:rPr lang="en-US" dirty="0" smtClean="0"/>
              <a:t>Output size:  2.8 GB</a:t>
            </a:r>
          </a:p>
          <a:p>
            <a:pPr lvl="1"/>
            <a:r>
              <a:rPr lang="en-US" dirty="0" smtClean="0"/>
              <a:t># clusters:  39,992,540</a:t>
            </a:r>
          </a:p>
          <a:p>
            <a:pPr lvl="1"/>
            <a:r>
              <a:rPr lang="en-US" dirty="0" smtClean="0"/>
              <a:t># pos in clusters:  263,230,347 (8.4%)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Sizes</a:t>
            </a:r>
            <a:endParaRPr lang="en-US" dirty="0"/>
          </a:p>
        </p:txBody>
      </p:sp>
      <p:pic>
        <p:nvPicPr>
          <p:cNvPr id="6" name="Content Placeholder 5" descr="hg19_dist4_clusterSizes_hi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1620" t="3541" r="6458"/>
              <a:stretch>
                <a:fillRect/>
              </a:stretch>
            </p:blipFill>
          </mc:Choice>
          <mc:Fallback>
            <p:blipFill>
              <a:blip r:embed="rId4"/>
              <a:srcRect l="1620" t="3541" r="6458"/>
              <a:stretch>
                <a:fillRect/>
              </a:stretch>
            </p:blipFill>
          </mc:Fallback>
        </mc:AlternateContent>
        <p:spPr>
          <a:xfrm>
            <a:off x="1987295" y="1408879"/>
            <a:ext cx="4975813" cy="5221396"/>
          </a:xfrm>
        </p:spPr>
      </p:pic>
      <p:sp>
        <p:nvSpPr>
          <p:cNvPr id="4" name="TextBox 3"/>
          <p:cNvSpPr txBox="1"/>
          <p:nvPr/>
        </p:nvSpPr>
        <p:spPr>
          <a:xfrm>
            <a:off x="623221" y="1576191"/>
            <a:ext cx="175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</a:t>
            </a:r>
            <a:r>
              <a:rPr lang="en-US" baseline="-25000" dirty="0" smtClean="0"/>
              <a:t>1</a:t>
            </a:r>
            <a:r>
              <a:rPr lang="en-US" dirty="0" smtClean="0"/>
              <a:t>:  39.9M</a:t>
            </a:r>
          </a:p>
          <a:p>
            <a:r>
              <a:rPr lang="en-US" dirty="0" smtClean="0"/>
              <a:t>Counts</a:t>
            </a:r>
            <a:r>
              <a:rPr lang="en-US" baseline="-25000" dirty="0" smtClean="0"/>
              <a:t>2</a:t>
            </a:r>
            <a:r>
              <a:rPr lang="en-US" dirty="0" smtClean="0"/>
              <a:t>:  1672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3702" y="3145852"/>
            <a:ext cx="4433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Takeaways:</a:t>
            </a:r>
          </a:p>
          <a:p>
            <a:pPr>
              <a:buFont typeface="Arial"/>
              <a:buChar char="•"/>
            </a:pPr>
            <a:r>
              <a:rPr lang="en-US" dirty="0" smtClean="0"/>
              <a:t>  Most clusters are small</a:t>
            </a:r>
          </a:p>
          <a:p>
            <a:pPr>
              <a:buFont typeface="Arial"/>
              <a:buChar char="•"/>
            </a:pPr>
            <a:r>
              <a:rPr lang="en-US" dirty="0" smtClean="0"/>
              <a:t>  Small # of huge clusters dominate runtime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85370" y="4997258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Largest cluster:</a:t>
            </a:r>
          </a:p>
          <a:p>
            <a:pPr algn="ctr"/>
            <a:r>
              <a:rPr lang="en-US" dirty="0" smtClean="0"/>
              <a:t>218,807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 smtClean="0"/>
          </a:p>
          <a:p>
            <a:r>
              <a:rPr lang="en-US" dirty="0" smtClean="0"/>
              <a:t>Alignment with SNAP</a:t>
            </a:r>
          </a:p>
          <a:p>
            <a:r>
              <a:rPr lang="en-US" dirty="0" smtClean="0"/>
              <a:t>Problem</a:t>
            </a:r>
            <a:r>
              <a:rPr lang="en-US" dirty="0" smtClean="0"/>
              <a:t>:  Similarity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in alignment</a:t>
            </a:r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496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72"/>
          <p:cNvGrpSpPr/>
          <p:nvPr/>
        </p:nvGrpSpPr>
        <p:grpSpPr>
          <a:xfrm>
            <a:off x="3993522" y="3328656"/>
            <a:ext cx="4969340" cy="1359075"/>
            <a:chOff x="3993522" y="3328656"/>
            <a:chExt cx="4969340" cy="1359075"/>
          </a:xfrm>
        </p:grpSpPr>
        <p:sp>
          <p:nvSpPr>
            <p:cNvPr id="61" name="TextBox 60"/>
            <p:cNvSpPr txBox="1"/>
            <p:nvPr/>
          </p:nvSpPr>
          <p:spPr>
            <a:xfrm>
              <a:off x="4939567" y="3328656"/>
              <a:ext cx="40232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High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: fully tested (costly)</a:t>
              </a:r>
              <a:endParaRPr lang="en-US" sz="2200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 flipV="1">
              <a:off x="5600127" y="4056668"/>
              <a:ext cx="205632" cy="631062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805759" y="4002771"/>
              <a:ext cx="489785" cy="684959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805759" y="4002770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805759" y="3985706"/>
              <a:ext cx="2368889" cy="702025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149842" y="4002770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94496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074849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881180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865865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600127" y="468773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ight Arrow 67"/>
            <p:cNvSpPr/>
            <p:nvPr/>
          </p:nvSpPr>
          <p:spPr>
            <a:xfrm>
              <a:off x="3993522" y="3717196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71"/>
          <p:cNvGrpSpPr/>
          <p:nvPr/>
        </p:nvGrpSpPr>
        <p:grpSpPr>
          <a:xfrm>
            <a:off x="3835135" y="1378072"/>
            <a:ext cx="5183788" cy="1639815"/>
            <a:chOff x="3835135" y="1378072"/>
            <a:chExt cx="5183788" cy="1639815"/>
          </a:xfrm>
        </p:grpSpPr>
        <p:sp>
          <p:nvSpPr>
            <p:cNvPr id="12" name="TextBox 11"/>
            <p:cNvSpPr txBox="1"/>
            <p:nvPr/>
          </p:nvSpPr>
          <p:spPr>
            <a:xfrm>
              <a:off x="4474765" y="1378072"/>
              <a:ext cx="4544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Low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: fully ignored (unaligned)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/>
            <p:cNvSpPr/>
            <p:nvPr/>
          </p:nvSpPr>
          <p:spPr>
            <a:xfrm rot="19089586">
              <a:off x="3835135" y="24756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3"/>
          <p:cNvGrpSpPr/>
          <p:nvPr/>
        </p:nvGrpSpPr>
        <p:grpSpPr>
          <a:xfrm>
            <a:off x="3762829" y="4828468"/>
            <a:ext cx="5252003" cy="1787675"/>
            <a:chOff x="3762829" y="4828468"/>
            <a:chExt cx="5252003" cy="1787675"/>
          </a:xfrm>
        </p:grpSpPr>
        <p:sp>
          <p:nvSpPr>
            <p:cNvPr id="50" name="TextBox 49"/>
            <p:cNvSpPr txBox="1"/>
            <p:nvPr/>
          </p:nvSpPr>
          <p:spPr>
            <a:xfrm>
              <a:off x="4654030" y="5256536"/>
              <a:ext cx="4360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Between: partly tested (error-prone)</a:t>
              </a:r>
              <a:endParaRPr lang="en-US" sz="22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5687089" y="5985080"/>
              <a:ext cx="205632" cy="631062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892721" y="5931183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892721" y="5931182"/>
              <a:ext cx="1274677" cy="684960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892721" y="5914118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36804" y="5931182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1458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161811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968142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952827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7089" y="661614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ight Arrow 69"/>
            <p:cNvSpPr/>
            <p:nvPr/>
          </p:nvSpPr>
          <p:spPr>
            <a:xfrm rot="2496932">
              <a:off x="3762829" y="48284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142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Identify the similar region groups in advance</a:t>
            </a:r>
          </a:p>
          <a:p>
            <a:pPr marL="889254" lvl="1" indent="-514350"/>
            <a:r>
              <a:rPr lang="en-US" dirty="0" smtClean="0"/>
              <a:t>So that any seed hit gets you the whole group</a:t>
            </a:r>
          </a:p>
          <a:p>
            <a:pPr marL="514350" indent="-514350">
              <a:buAutoNum type="arabicPeriod"/>
            </a:pPr>
            <a:r>
              <a:rPr lang="en-US" dirty="0" smtClean="0"/>
              <a:t>Match faster against the whole group than testing each individual string</a:t>
            </a:r>
          </a:p>
          <a:p>
            <a:pPr marL="889254" lvl="1" indent="-514350"/>
            <a:r>
              <a:rPr lang="en-US" dirty="0" smtClean="0"/>
              <a:t>Exploit similarity to </a:t>
            </a:r>
            <a:r>
              <a:rPr lang="en-US" i="1" dirty="0" smtClean="0"/>
              <a:t>reuse </a:t>
            </a:r>
            <a:r>
              <a:rPr lang="en-US" dirty="0" smtClean="0"/>
              <a:t>work across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88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SNAP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5702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7"/>
          <p:cNvGrpSpPr/>
          <p:nvPr/>
        </p:nvGrpSpPr>
        <p:grpSpPr>
          <a:xfrm>
            <a:off x="3835135" y="1378072"/>
            <a:ext cx="5057608" cy="1639815"/>
            <a:chOff x="3835135" y="1378072"/>
            <a:chExt cx="5057608" cy="1639815"/>
          </a:xfrm>
        </p:grpSpPr>
        <p:sp>
          <p:nvSpPr>
            <p:cNvPr id="12" name="TextBox 11"/>
            <p:cNvSpPr txBox="1"/>
            <p:nvPr/>
          </p:nvSpPr>
          <p:spPr>
            <a:xfrm>
              <a:off x="5009686" y="1378072"/>
              <a:ext cx="38830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One seed matches (w/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/>
            <p:cNvSpPr/>
            <p:nvPr/>
          </p:nvSpPr>
          <p:spPr>
            <a:xfrm rot="19089586">
              <a:off x="3835135" y="24756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95287" y="2753890"/>
            <a:ext cx="3911848" cy="2152019"/>
            <a:chOff x="4995287" y="2753890"/>
            <a:chExt cx="3911848" cy="2152019"/>
          </a:xfrm>
        </p:grpSpPr>
        <p:sp>
          <p:nvSpPr>
            <p:cNvPr id="3" name="Freeform 2"/>
            <p:cNvSpPr/>
            <p:nvPr/>
          </p:nvSpPr>
          <p:spPr>
            <a:xfrm>
              <a:off x="7080168" y="3970998"/>
              <a:ext cx="978085" cy="218989"/>
            </a:xfrm>
            <a:custGeom>
              <a:avLst/>
              <a:gdLst>
                <a:gd name="connsiteX0" fmla="*/ 0 w 978085"/>
                <a:gd name="connsiteY0" fmla="*/ 218989 h 218989"/>
                <a:gd name="connsiteX1" fmla="*/ 540136 w 978085"/>
                <a:gd name="connsiteY1" fmla="*/ 0 h 218989"/>
                <a:gd name="connsiteX2" fmla="*/ 978085 w 978085"/>
                <a:gd name="connsiteY2" fmla="*/ 218989 h 2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8085" h="218989">
                  <a:moveTo>
                    <a:pt x="0" y="218989"/>
                  </a:moveTo>
                  <a:cubicBezTo>
                    <a:pt x="188561" y="109494"/>
                    <a:pt x="377122" y="0"/>
                    <a:pt x="540136" y="0"/>
                  </a:cubicBezTo>
                  <a:cubicBezTo>
                    <a:pt x="703150" y="0"/>
                    <a:pt x="978085" y="218989"/>
                    <a:pt x="978085" y="218989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" name="Freeform 3"/>
            <p:cNvSpPr/>
            <p:nvPr/>
          </p:nvSpPr>
          <p:spPr>
            <a:xfrm>
              <a:off x="6262664" y="4043749"/>
              <a:ext cx="832102" cy="160837"/>
            </a:xfrm>
            <a:custGeom>
              <a:avLst/>
              <a:gdLst>
                <a:gd name="connsiteX0" fmla="*/ 832102 w 832102"/>
                <a:gd name="connsiteY0" fmla="*/ 131639 h 160837"/>
                <a:gd name="connsiteX1" fmla="*/ 394153 w 832102"/>
                <a:gd name="connsiteY1" fmla="*/ 246 h 160837"/>
                <a:gd name="connsiteX2" fmla="*/ 0 w 832102"/>
                <a:gd name="connsiteY2" fmla="*/ 160837 h 16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102" h="160837">
                  <a:moveTo>
                    <a:pt x="832102" y="131639"/>
                  </a:moveTo>
                  <a:cubicBezTo>
                    <a:pt x="682469" y="63509"/>
                    <a:pt x="532837" y="-4620"/>
                    <a:pt x="394153" y="246"/>
                  </a:cubicBezTo>
                  <a:cubicBezTo>
                    <a:pt x="255469" y="5112"/>
                    <a:pt x="0" y="160837"/>
                    <a:pt x="0" y="160837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591143" y="3810396"/>
              <a:ext cx="1489025" cy="394190"/>
            </a:xfrm>
            <a:custGeom>
              <a:avLst/>
              <a:gdLst>
                <a:gd name="connsiteX0" fmla="*/ 1489025 w 1489025"/>
                <a:gd name="connsiteY0" fmla="*/ 394190 h 394190"/>
                <a:gd name="connsiteX1" fmla="*/ 671521 w 1489025"/>
                <a:gd name="connsiteY1" fmla="*/ 11 h 394190"/>
                <a:gd name="connsiteX2" fmla="*/ 0 w 1489025"/>
                <a:gd name="connsiteY2" fmla="*/ 379591 h 39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9025" h="394190">
                  <a:moveTo>
                    <a:pt x="1489025" y="394190"/>
                  </a:moveTo>
                  <a:cubicBezTo>
                    <a:pt x="1204358" y="198317"/>
                    <a:pt x="919692" y="2444"/>
                    <a:pt x="671521" y="11"/>
                  </a:cubicBezTo>
                  <a:cubicBezTo>
                    <a:pt x="423350" y="-2422"/>
                    <a:pt x="0" y="379591"/>
                    <a:pt x="0" y="379591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95287" y="3270260"/>
              <a:ext cx="39118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Look up peers of match location</a:t>
              </a:r>
              <a:endParaRPr lang="en-US" sz="2200" dirty="0"/>
            </a:p>
          </p:txBody>
        </p:sp>
        <p:sp>
          <p:nvSpPr>
            <p:cNvPr id="68" name="Right Arrow 67"/>
            <p:cNvSpPr/>
            <p:nvPr/>
          </p:nvSpPr>
          <p:spPr>
            <a:xfrm rot="5400000">
              <a:off x="6620289" y="2720264"/>
              <a:ext cx="47496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5603581" y="42748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809213" y="42209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809213" y="4220948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809213" y="42038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153296" y="42209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397950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078303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884634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869319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603581" y="49059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5149842" y="4888233"/>
            <a:ext cx="3331184" cy="1784995"/>
            <a:chOff x="5149842" y="4888233"/>
            <a:chExt cx="3331184" cy="1784995"/>
          </a:xfrm>
        </p:grpSpPr>
        <p:sp>
          <p:nvSpPr>
            <p:cNvPr id="50" name="TextBox 49"/>
            <p:cNvSpPr txBox="1"/>
            <p:nvPr/>
          </p:nvSpPr>
          <p:spPr>
            <a:xfrm>
              <a:off x="5396572" y="5329531"/>
              <a:ext cx="2988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Test against entire group</a:t>
              </a:r>
              <a:endParaRPr lang="en-US" sz="22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600127" y="6042165"/>
              <a:ext cx="205632" cy="631062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805759" y="5988268"/>
              <a:ext cx="489785" cy="684959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05759" y="5988267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805759" y="5971203"/>
              <a:ext cx="2368889" cy="702025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49842" y="5988267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394496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74849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881180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865865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600127" y="667322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ight Arrow 93"/>
            <p:cNvSpPr/>
            <p:nvPr/>
          </p:nvSpPr>
          <p:spPr>
            <a:xfrm rot="5400000">
              <a:off x="6620289" y="4854607"/>
              <a:ext cx="474967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16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Best-matcher:  find single location to which read best aligns</a:t>
            </a:r>
          </a:p>
          <a:p>
            <a:r>
              <a:rPr lang="en-US" dirty="0" smtClean="0"/>
              <a:t>All-matcher:  find all locations within a certain distance to which read aligns</a:t>
            </a:r>
          </a:p>
          <a:p>
            <a:pPr lvl="1"/>
            <a:r>
              <a:rPr lang="en-US" dirty="0" smtClean="0"/>
              <a:t>If there are many locations to which a read aligns, you may not want to choose one; rather, want this uncertainty to inform later stages in pipeline</a:t>
            </a:r>
          </a:p>
          <a:p>
            <a:pPr lvl="1"/>
            <a:r>
              <a:rPr lang="en-US" dirty="0" smtClean="0"/>
              <a:t>Helpful for locating </a:t>
            </a:r>
            <a:r>
              <a:rPr lang="en-US" dirty="0" err="1" smtClean="0"/>
              <a:t>SNPs</a:t>
            </a:r>
            <a:r>
              <a:rPr lang="en-US" dirty="0" smtClean="0"/>
              <a:t>, </a:t>
            </a:r>
            <a:r>
              <a:rPr lang="en-US" dirty="0" err="1" smtClean="0"/>
              <a:t>SVs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</a:p>
          <a:p>
            <a:r>
              <a:rPr lang="en-US" dirty="0" smtClean="0"/>
              <a:t>Intra-cluster pruning</a:t>
            </a:r>
          </a:p>
          <a:p>
            <a:r>
              <a:rPr lang="en-US" dirty="0" smtClean="0"/>
              <a:t>Multi-matcher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reduce cache misses</a:t>
            </a:r>
          </a:p>
          <a:p>
            <a:r>
              <a:rPr lang="en-US" dirty="0" smtClean="0"/>
              <a:t>Modify SNAP index creation</a:t>
            </a:r>
          </a:p>
          <a:p>
            <a:r>
              <a:rPr lang="en-US" dirty="0" smtClean="0"/>
              <a:t>If a given position is in a cluster, insert the cluster’s location instead of the position</a:t>
            </a:r>
          </a:p>
          <a:p>
            <a:r>
              <a:rPr lang="en-US" dirty="0" smtClean="0"/>
              <a:t>Then, when aligning results in a lookup to that seed, you’ll hit the cluster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Intra-cluster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preserve speed even if clusters are overly inclusive</a:t>
            </a:r>
          </a:p>
          <a:p>
            <a:pPr marL="742950" lvl="2" indent="-342900">
              <a:buFont typeface="Lucida Grande"/>
              <a:buChar char="-"/>
            </a:pPr>
            <a:r>
              <a:rPr lang="en-US" dirty="0" smtClean="0"/>
              <a:t>Tradeoff:  larger clusters improve accuracy, but result in lots of unnecessary comparisons =&gt; reduce speed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For each cluster, </a:t>
            </a:r>
            <a:r>
              <a:rPr lang="en-US" dirty="0" err="1" smtClean="0"/>
              <a:t>precompute</a:t>
            </a:r>
            <a:r>
              <a:rPr lang="en-US" dirty="0" smtClean="0"/>
              <a:t> the consensus string, as well as each member’s differences from the consensus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When aligning a read, based on its </a:t>
            </a:r>
            <a:r>
              <a:rPr lang="en-US" dirty="0" err="1" smtClean="0"/>
              <a:t>diffs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the consensus, use the triangle inequality to rule out cluster members that are too far away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Difficult algorithmic, systems, and ML problems to accurately put together DNA short read data</a:t>
            </a:r>
            <a:endParaRPr lang="en-US" dirty="0" smtClean="0"/>
          </a:p>
          <a:p>
            <a:r>
              <a:rPr lang="en-US" dirty="0" smtClean="0"/>
              <a:t>Current pipelines are slow (days) &amp;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965135"/>
          <a:ext cx="6096000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of Decrease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Sequencing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wetlab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Faster than Moore’s Law =&gt; $1000 by 2013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Moore’s Law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720640" y="5776710"/>
            <a:ext cx="1524000" cy="923330"/>
            <a:chOff x="7438939" y="4683351"/>
            <a:chExt cx="1524000" cy="923330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7438939" y="4683351"/>
              <a:ext cx="1524000" cy="923330"/>
            </a:xfrm>
            <a:prstGeom prst="wedgeRoundRectCallout">
              <a:avLst>
                <a:gd name="adj1" fmla="val -46005"/>
                <a:gd name="adj2" fmla="val -7161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38939" y="4683351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Will soon dominate the cost</a:t>
              </a:r>
              <a:endParaRPr lang="en-US" dirty="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55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Exploit similarity to reuse work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Compute the cluster’s consensus string</a:t>
            </a:r>
          </a:p>
          <a:p>
            <a:r>
              <a:rPr lang="en-US" sz="2800" dirty="0" smtClean="0"/>
              <a:t>Represent each cluster member as a set of </a:t>
            </a:r>
            <a:r>
              <a:rPr lang="en-US" sz="2800" dirty="0" err="1" smtClean="0"/>
              <a:t>diffs</a:t>
            </a:r>
            <a:r>
              <a:rPr lang="en-US" sz="2800" dirty="0" smtClean="0"/>
              <a:t> </a:t>
            </a:r>
            <a:r>
              <a:rPr lang="en-US" sz="2800" dirty="0" err="1" smtClean="0"/>
              <a:t>wrt</a:t>
            </a:r>
            <a:r>
              <a:rPr lang="en-US" sz="2800" dirty="0" smtClean="0"/>
              <a:t> the consensus</a:t>
            </a:r>
          </a:p>
          <a:p>
            <a:r>
              <a:rPr lang="en-US" sz="2800" dirty="0" smtClean="0"/>
              <a:t>Computational savings due to comparing only against </a:t>
            </a:r>
            <a:r>
              <a:rPr lang="en-US" sz="2800" dirty="0" err="1" smtClean="0"/>
              <a:t>diffs</a:t>
            </a:r>
            <a:r>
              <a:rPr lang="en-US" sz="2800" dirty="0" smtClean="0"/>
              <a:t>, rather than all strings in full</a:t>
            </a:r>
          </a:p>
          <a:p>
            <a:r>
              <a:rPr lang="en-US" sz="2800" dirty="0" smtClean="0"/>
              <a:t>For best-matcher:  find two closest</a:t>
            </a:r>
          </a:p>
          <a:p>
            <a:r>
              <a:rPr lang="en-US" sz="2800" dirty="0" smtClean="0"/>
              <a:t>For all-matcher:  find all within given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 Best-matcher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-95469" y="1600200"/>
          <a:ext cx="526937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5059761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Freeform 8"/>
          <p:cNvSpPr/>
          <p:nvPr/>
        </p:nvSpPr>
        <p:spPr>
          <a:xfrm>
            <a:off x="987745" y="2645607"/>
            <a:ext cx="2434089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32307" y="2445716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All-matcher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5859062"/>
              </p:ext>
            </p:extLst>
          </p:nvPr>
        </p:nvGraphicFramePr>
        <p:xfrm>
          <a:off x="457200" y="2000770"/>
          <a:ext cx="8115602" cy="3270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524"/>
                <a:gridCol w="1597539"/>
                <a:gridCol w="1597539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Speedup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Regular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2125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</a:t>
                      </a:r>
                      <a:r>
                        <a:rPr lang="en-US" sz="3000" baseline="0" dirty="0" smtClean="0"/>
                        <a:t> SNAP with regular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2358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1.1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SNAP with </a:t>
                      </a:r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2920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1.4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1" y="537327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chr1-3:  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 profiling, we observed that about half of the time is spent in bookkeeping (e.g., determining whether a point is in a cluster)</a:t>
            </a:r>
          </a:p>
          <a:p>
            <a:r>
              <a:rPr lang="en-US" dirty="0" smtClean="0"/>
              <a:t>Involves lots of cache misses</a:t>
            </a:r>
          </a:p>
          <a:p>
            <a:r>
              <a:rPr lang="en-US" dirty="0" smtClean="0"/>
              <a:t>Idea:  Improve memory access pattern by optimizing index to co-locate information about cluster membership with seed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 smtClean="0"/>
          </a:p>
          <a:p>
            <a:r>
              <a:rPr lang="en-US" dirty="0" smtClean="0"/>
              <a:t>Alignment with SNAP</a:t>
            </a:r>
          </a:p>
          <a:p>
            <a:r>
              <a:rPr lang="en-US" dirty="0" smtClean="0"/>
              <a:t>Problem</a:t>
            </a:r>
            <a:r>
              <a:rPr lang="en-US" dirty="0" smtClean="0"/>
              <a:t>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Application:  given a set of reads, identify the species to which the read belongs</a:t>
            </a:r>
          </a:p>
          <a:p>
            <a:pPr lvl="1"/>
            <a:r>
              <a:rPr lang="en-US" dirty="0" smtClean="0"/>
              <a:t>Identify new pathogens in a patient’s sample (Charles Chiu, UCSF)</a:t>
            </a:r>
          </a:p>
          <a:p>
            <a:pPr lvl="1"/>
            <a:r>
              <a:rPr lang="en-US" dirty="0" smtClean="0"/>
              <a:t>Recognize contamination when sequencing a patient’s sample</a:t>
            </a:r>
          </a:p>
          <a:p>
            <a:pPr lvl="1"/>
            <a:r>
              <a:rPr lang="en-US" dirty="0" smtClean="0"/>
              <a:t>Support different versions of the reference genome for a given species [Nguyen]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 data, contamination from non-human sources leads to unaligned or misaligned reads</a:t>
            </a:r>
          </a:p>
          <a:p>
            <a:r>
              <a:rPr lang="en-US" dirty="0" smtClean="0"/>
              <a:t>Want to quickly recognize these extraneous reads so you can avoid aligning them</a:t>
            </a:r>
          </a:p>
          <a:p>
            <a:r>
              <a:rPr lang="en-US" dirty="0" smtClean="0"/>
              <a:t>Potential for speedup over naïve SNAP filter using clusters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Idea:  estimate probability that an alignment is incorrect (MAQ [H.Li08], </a:t>
            </a:r>
            <a:r>
              <a:rPr lang="en-US" dirty="0" err="1" smtClean="0"/>
              <a:t>Stampy</a:t>
            </a:r>
            <a:r>
              <a:rPr lang="en-US" dirty="0" smtClean="0"/>
              <a:t> [</a:t>
            </a:r>
            <a:r>
              <a:rPr lang="en-US" dirty="0" smtClean="0"/>
              <a:t>Lunter10]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Ideal:  compare location selected to all other locations</a:t>
            </a:r>
          </a:p>
          <a:p>
            <a:pPr lvl="1"/>
            <a:r>
              <a:rPr lang="en-US" dirty="0" smtClean="0"/>
              <a:t>Approximate solution compares to only some other locations (best, 2</a:t>
            </a:r>
            <a:r>
              <a:rPr lang="en-US" baseline="30000" dirty="0" smtClean="0"/>
              <a:t>nd</a:t>
            </a:r>
            <a:r>
              <a:rPr lang="en-US" dirty="0" smtClean="0"/>
              <a:t>-best hits)</a:t>
            </a:r>
          </a:p>
          <a:p>
            <a:r>
              <a:rPr lang="en-US" dirty="0" smtClean="0"/>
              <a:t>Current MAPQ values are questionable; however, variant calling tools rely on them</a:t>
            </a:r>
          </a:p>
          <a:p>
            <a:r>
              <a:rPr lang="en-US" dirty="0" smtClean="0"/>
              <a:t>Goal:  can we make reliable MAPQ values that require less recalibration?</a:t>
            </a:r>
          </a:p>
          <a:p>
            <a:pPr lvl="1"/>
            <a:r>
              <a:rPr lang="en-US" dirty="0" smtClean="0"/>
              <a:t>Use cluster information to get more information about alternative hits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Similarity’s Impact 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how alignment errors are impacting pipeline as a whole</a:t>
            </a:r>
          </a:p>
          <a:p>
            <a:r>
              <a:rPr lang="en-US" dirty="0" smtClean="0"/>
              <a:t>E.g., what fraction of spurious SNP calls are related to alignment errors? To alignment errors near similar regions?</a:t>
            </a:r>
          </a:p>
          <a:p>
            <a:r>
              <a:rPr lang="en-US" dirty="0" smtClean="0"/>
              <a:t>Can we decrease trio conflict rates by leveraging alignment improvement?</a:t>
            </a:r>
          </a:p>
          <a:p>
            <a:r>
              <a:rPr lang="en-US" dirty="0" smtClean="0"/>
              <a:t>Does this improve SV detection as well?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Prototype performs naïve SNP calling</a:t>
            </a:r>
          </a:p>
          <a:p>
            <a:pPr lvl="1"/>
            <a:r>
              <a:rPr lang="en-US" dirty="0" smtClean="0"/>
              <a:t>Main contribution:  parallelism</a:t>
            </a:r>
          </a:p>
          <a:p>
            <a:r>
              <a:rPr lang="en-US" dirty="0" smtClean="0"/>
              <a:t>Plan to expand prototype to improve SNP calling accuracy</a:t>
            </a:r>
          </a:p>
          <a:p>
            <a:pPr lvl="1"/>
            <a:r>
              <a:rPr lang="en-US" dirty="0" smtClean="0"/>
              <a:t>Utilize cluster information as a signal for where sophisticated SNP calling techniques (e.g., local realignment, targeted assembly) should be employed</a:t>
            </a:r>
          </a:p>
          <a:p>
            <a:pPr lvl="1"/>
            <a:r>
              <a:rPr lang="en-US" dirty="0" smtClean="0"/>
              <a:t>More efficient than deploying advanced techniques everywhere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72455" cy="48636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Improve data processing speed and accuracy</a:t>
            </a:r>
          </a:p>
          <a:p>
            <a:r>
              <a:rPr lang="en-US" dirty="0" smtClean="0"/>
              <a:t>Initial focus on alignment</a:t>
            </a:r>
          </a:p>
          <a:p>
            <a:pPr lvl="1"/>
            <a:r>
              <a:rPr lang="en-US" dirty="0" smtClean="0"/>
              <a:t>Expensive =&gt; good target for speedup</a:t>
            </a:r>
          </a:p>
          <a:p>
            <a:pPr lvl="1"/>
            <a:r>
              <a:rPr lang="en-US" dirty="0" smtClean="0"/>
              <a:t>First step in pipeline =&gt; mistakes can lead to bad decisions later on (e.g., spurious SNP calls)</a:t>
            </a:r>
          </a:p>
          <a:p>
            <a:r>
              <a:rPr lang="en-US" dirty="0" smtClean="0"/>
              <a:t>Plans to leverage lessons from alignment to improve later stages of pipeline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736909" y="543652"/>
            <a:ext cx="2949891" cy="5812570"/>
            <a:chOff x="3135085" y="543652"/>
            <a:chExt cx="2949891" cy="5812570"/>
          </a:xfrm>
        </p:grpSpPr>
        <p:sp>
          <p:nvSpPr>
            <p:cNvPr id="19" name="Rounded Rectangle 18"/>
            <p:cNvSpPr/>
            <p:nvPr/>
          </p:nvSpPr>
          <p:spPr>
            <a:xfrm>
              <a:off x="3135085" y="1693544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35085" y="3155692"/>
              <a:ext cx="2949891" cy="6281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35085" y="4610972"/>
              <a:ext cx="2949891" cy="641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325625" y="2434410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325625" y="3883332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5085" y="1825844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Alignment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35085" y="3295449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SNP Calling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5085" y="4763955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Structural Variant Detection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325625" y="5344136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4325625" y="992364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35085" y="598689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Reconstructed Genome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35085" y="54365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Reads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Spring 2013</a:t>
            </a:r>
          </a:p>
          <a:p>
            <a:pPr lvl="1"/>
            <a:r>
              <a:rPr lang="en-US" dirty="0" smtClean="0"/>
              <a:t>Cluster-informed MAPQ</a:t>
            </a:r>
          </a:p>
          <a:p>
            <a:pPr lvl="1"/>
            <a:r>
              <a:rPr lang="en-US" dirty="0" smtClean="0"/>
              <a:t>Submit SNAP paper</a:t>
            </a:r>
          </a:p>
          <a:p>
            <a:r>
              <a:rPr lang="en-US" dirty="0" smtClean="0"/>
              <a:t>Summer 2013</a:t>
            </a:r>
          </a:p>
          <a:p>
            <a:pPr lvl="1"/>
            <a:r>
              <a:rPr lang="en-US" dirty="0" smtClean="0"/>
              <a:t>Improve memory access patterns of best-, all-matchers for enhanced speedup</a:t>
            </a:r>
          </a:p>
          <a:p>
            <a:pPr lvl="1"/>
            <a:r>
              <a:rPr lang="en-US" dirty="0" smtClean="0"/>
              <a:t>Investigate filtering</a:t>
            </a:r>
          </a:p>
          <a:p>
            <a:pPr lvl="1"/>
            <a:r>
              <a:rPr lang="en-US" dirty="0" smtClean="0"/>
              <a:t>Submit similarity-exploiting SNAP paper</a:t>
            </a:r>
          </a:p>
          <a:p>
            <a:r>
              <a:rPr lang="en-US" dirty="0" smtClean="0"/>
              <a:t>Fall 2013</a:t>
            </a:r>
          </a:p>
          <a:p>
            <a:pPr lvl="1"/>
            <a:r>
              <a:rPr lang="en-US" dirty="0" smtClean="0"/>
              <a:t>Analyze how errors in alignment impact variant calling</a:t>
            </a:r>
          </a:p>
          <a:p>
            <a:pPr lvl="1"/>
            <a:r>
              <a:rPr lang="en-US" dirty="0" smtClean="0"/>
              <a:t>Leverage similarity to improve accuracy of variant calling</a:t>
            </a:r>
          </a:p>
          <a:p>
            <a:r>
              <a:rPr lang="en-US" dirty="0" smtClean="0"/>
              <a:t>Spring 2014</a:t>
            </a:r>
          </a:p>
          <a:p>
            <a:pPr lvl="1"/>
            <a:r>
              <a:rPr lang="en-US" dirty="0" smtClean="0"/>
              <a:t>Submit variant calling paper</a:t>
            </a:r>
          </a:p>
          <a:p>
            <a:pPr lvl="1"/>
            <a:r>
              <a:rPr lang="en-US" dirty="0" smtClean="0"/>
              <a:t>File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short-read DNA sequence data proliferates, faster &amp; more accurate tools will be needed</a:t>
            </a:r>
          </a:p>
          <a:p>
            <a:r>
              <a:rPr lang="en-US" dirty="0" smtClean="0"/>
              <a:t>Leveraging prior knowledge about the genome’s structure leads to improved alignment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These </a:t>
            </a:r>
            <a:r>
              <a:rPr lang="en-US" dirty="0" smtClean="0"/>
              <a:t>gains will improve subsequent variant calling, leading to better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[Agarwal94]  P. </a:t>
            </a:r>
            <a:r>
              <a:rPr lang="en-US" sz="1400" dirty="0" err="1" smtClean="0"/>
              <a:t>Agarwal</a:t>
            </a:r>
            <a:r>
              <a:rPr lang="en-US" sz="1400" dirty="0" smtClean="0"/>
              <a:t> and D. States.  The Repeat Pattern Toolkit (RPT):  Analyzing the Structure and Evolution of the C. </a:t>
            </a:r>
            <a:r>
              <a:rPr lang="en-US" sz="1400" dirty="0" err="1" smtClean="0"/>
              <a:t>elegans</a:t>
            </a:r>
            <a:r>
              <a:rPr lang="en-US" sz="1400" dirty="0" smtClean="0"/>
              <a:t> Genome.  In the Proceedings of the Second International Conference on Intelligent Systems for Molecular Biology (ISMB-94), AAAI Press, pp. 1-9.</a:t>
            </a:r>
          </a:p>
          <a:p>
            <a:pPr>
              <a:buNone/>
            </a:pPr>
            <a:r>
              <a:rPr lang="en-US" sz="1400" dirty="0" smtClean="0"/>
              <a:t>[Alkan09] 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 et al.  Personalized copy number and segmental duplication maps using next-generation sequencing (</a:t>
            </a:r>
            <a:r>
              <a:rPr lang="en-US" sz="1400" dirty="0" err="1" smtClean="0"/>
              <a:t>mrFAST</a:t>
            </a:r>
            <a:r>
              <a:rPr lang="en-US" sz="1400" dirty="0" smtClean="0"/>
              <a:t>).  </a:t>
            </a:r>
            <a:r>
              <a:rPr lang="en-US" sz="1400" i="1" dirty="0" smtClean="0"/>
              <a:t>Nature Genetics</a:t>
            </a:r>
            <a:r>
              <a:rPr lang="en-US" sz="1400" dirty="0" smtClean="0"/>
              <a:t>, 41(10), 1061-1067.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[Altschul90]  S. </a:t>
            </a:r>
            <a:r>
              <a:rPr lang="en-US" sz="1400" dirty="0" err="1" smtClean="0"/>
              <a:t>Altschul</a:t>
            </a:r>
            <a:r>
              <a:rPr lang="en-US" sz="1400" dirty="0" smtClean="0"/>
              <a:t> et al.  Basic local alignment search tool.  </a:t>
            </a:r>
            <a:r>
              <a:rPr lang="en-US" sz="1400" i="1" dirty="0" smtClean="0"/>
              <a:t>Journal of Molecular Biology</a:t>
            </a:r>
            <a:r>
              <a:rPr lang="en-US" sz="1400" dirty="0" smtClean="0"/>
              <a:t>, 215(3), 403-410.</a:t>
            </a:r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smtClean="0"/>
              <a:t>Bao02]  Z. </a:t>
            </a:r>
            <a:r>
              <a:rPr lang="en-US" sz="1400" dirty="0" err="1" smtClean="0"/>
              <a:t>Bao</a:t>
            </a:r>
            <a:r>
              <a:rPr lang="en-US" sz="1400" dirty="0" smtClean="0"/>
              <a:t> and S. Eddy.  Automated De Novo Identification of Repeat Sequence Families in Sequenced Genomes (RECON).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12, 1269-1276.</a:t>
            </a:r>
          </a:p>
          <a:p>
            <a:pPr>
              <a:buNone/>
            </a:pPr>
            <a:r>
              <a:rPr lang="en-US" sz="1400" dirty="0" smtClean="0"/>
              <a:t>[Cohen05]  I. Cohen et al.  Capturing, indexing, clustering, and retrieving system history.  In Proceedings of SOSP 2005, pp. 105-118.</a:t>
            </a:r>
          </a:p>
          <a:p>
            <a:pPr>
              <a:buNone/>
            </a:pPr>
            <a:r>
              <a:rPr lang="en-US" sz="1400" dirty="0" smtClean="0"/>
              <a:t>[Hach10]  F. </a:t>
            </a:r>
            <a:r>
              <a:rPr lang="en-US" sz="1400" dirty="0" err="1" smtClean="0"/>
              <a:t>Hach</a:t>
            </a:r>
            <a:r>
              <a:rPr lang="en-US" sz="1400" dirty="0" smtClean="0"/>
              <a:t> et al.  </a:t>
            </a:r>
            <a:r>
              <a:rPr lang="en-US" sz="1400" dirty="0" err="1" smtClean="0"/>
              <a:t>mrsFAST</a:t>
            </a:r>
            <a:r>
              <a:rPr lang="en-US" sz="1400" dirty="0" smtClean="0"/>
              <a:t>:  a cache-oblivious algorithm for short-read mapping.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7(8), 576-577.</a:t>
            </a:r>
          </a:p>
          <a:p>
            <a:pPr>
              <a:buNone/>
            </a:pPr>
            <a:r>
              <a:rPr lang="en-US" sz="1400" dirty="0" smtClean="0"/>
              <a:t>[Hormozdiari09]  F. </a:t>
            </a:r>
            <a:r>
              <a:rPr lang="en-US" sz="1400" dirty="0" err="1" smtClean="0"/>
              <a:t>Hormozdiari</a:t>
            </a:r>
            <a:r>
              <a:rPr lang="en-US" sz="1400" dirty="0" smtClean="0"/>
              <a:t>,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, E. </a:t>
            </a:r>
            <a:r>
              <a:rPr lang="en-US" sz="1400" dirty="0" err="1" smtClean="0"/>
              <a:t>Eichler</a:t>
            </a:r>
            <a:r>
              <a:rPr lang="en-US" sz="1400" dirty="0" smtClean="0"/>
              <a:t>, and S. </a:t>
            </a:r>
            <a:r>
              <a:rPr lang="en-US" sz="1400" dirty="0" err="1" smtClean="0"/>
              <a:t>Sahinalp</a:t>
            </a:r>
            <a:r>
              <a:rPr lang="en-US" sz="1400" dirty="0" smtClean="0"/>
              <a:t>.  Combinatorial algorithms for structural variation detection in high-throughput sequenced genomes (</a:t>
            </a:r>
            <a:r>
              <a:rPr lang="en-US" sz="1400" dirty="0" err="1" smtClean="0"/>
              <a:t>VariationHunter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19, 1270-1278.</a:t>
            </a:r>
          </a:p>
          <a:p>
            <a:pPr>
              <a:buNone/>
            </a:pPr>
            <a:r>
              <a:rPr lang="en-US" sz="1400" dirty="0" smtClean="0"/>
              <a:t>[Kurtz99]  S. Kurtz and C. Schleiermacher.  </a:t>
            </a:r>
            <a:r>
              <a:rPr lang="en-US" sz="1400" dirty="0" err="1" smtClean="0"/>
              <a:t>REPuter</a:t>
            </a:r>
            <a:r>
              <a:rPr lang="en-US" sz="1400" dirty="0" smtClean="0"/>
              <a:t>:  fast computation of maximal repeats in complete genomes.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15(5), 426-427.</a:t>
            </a:r>
          </a:p>
          <a:p>
            <a:pPr>
              <a:buNone/>
            </a:pPr>
            <a:r>
              <a:rPr lang="en-US" sz="1400" dirty="0" smtClean="0"/>
              <a:t>[Langmead12]  B. </a:t>
            </a:r>
            <a:r>
              <a:rPr lang="en-US" sz="1400" dirty="0" err="1" smtClean="0"/>
              <a:t>Langmead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Fast gapped-read alignment with Bowtie 2.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9(4), 357-359</a:t>
            </a:r>
            <a:r>
              <a:rPr lang="en-US" sz="1400" dirty="0" smtClean="0"/>
              <a:t>.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[H.Li08]  H. Li, J. </a:t>
            </a:r>
            <a:r>
              <a:rPr lang="en-US" sz="1400" dirty="0" err="1" smtClean="0"/>
              <a:t>Ruan</a:t>
            </a:r>
            <a:r>
              <a:rPr lang="en-US" sz="1400" dirty="0" smtClean="0"/>
              <a:t>, and R. Durbin.  Mapping short DNA sequencing reads and calling variants using mapping quality scores (MAQ).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18, 1851-1858.</a:t>
            </a:r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smtClean="0"/>
              <a:t>H.Li09]  H. Li and R. Durbin.  Fast and accurate short read alignment with Burrows-Wheeler transform.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25(14), 1754-1760.</a:t>
            </a:r>
          </a:p>
          <a:p>
            <a:pPr>
              <a:buNone/>
            </a:pPr>
            <a:r>
              <a:rPr lang="en-US" sz="1400" dirty="0" smtClean="0"/>
              <a:t>[R.Li09]  R. Li, C. Yu, Y. Li, T. Lam, S. </a:t>
            </a:r>
            <a:r>
              <a:rPr lang="en-US" sz="1400" dirty="0" err="1" smtClean="0"/>
              <a:t>Yiu</a:t>
            </a:r>
            <a:r>
              <a:rPr lang="en-US" sz="1400" dirty="0" smtClean="0"/>
              <a:t>, K. Kristiansen, and J. Wang.  SOAP2:  an improved ultrafast tool for short read alignment.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25(15), 1966-1967.</a:t>
            </a:r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smtClean="0"/>
              <a:t>Lunter10]  </a:t>
            </a:r>
            <a:r>
              <a:rPr lang="en-US" sz="1400" dirty="0" smtClean="0"/>
              <a:t>G. </a:t>
            </a:r>
            <a:r>
              <a:rPr lang="en-US" sz="1400" dirty="0" err="1" smtClean="0"/>
              <a:t>Lunter</a:t>
            </a:r>
            <a:r>
              <a:rPr lang="en-US" sz="1400" dirty="0" smtClean="0"/>
              <a:t> and M. Goodson.  </a:t>
            </a:r>
            <a:r>
              <a:rPr lang="en-US" sz="1400" dirty="0" err="1" smtClean="0"/>
              <a:t>Stampy</a:t>
            </a:r>
            <a:r>
              <a:rPr lang="en-US" sz="1400" dirty="0" smtClean="0"/>
              <a:t>:  A statistical algorithm for sensitive and fast mapping of </a:t>
            </a:r>
            <a:r>
              <a:rPr lang="en-US" sz="1400" dirty="0" err="1" smtClean="0"/>
              <a:t>Illumina</a:t>
            </a:r>
            <a:r>
              <a:rPr lang="en-US" sz="1400" dirty="0" smtClean="0"/>
              <a:t> sequence reads.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936-939.</a:t>
            </a:r>
          </a:p>
          <a:p>
            <a:pPr>
              <a:buNone/>
            </a:pPr>
            <a:r>
              <a:rPr lang="en-US" sz="1400" dirty="0" smtClean="0"/>
              <a:t>[Nguyen]  N. Nguyen et al.  Towards the Universal Human Reference Genome:  Building a Comprehensive Consensus Sequence for the Major </a:t>
            </a:r>
            <a:r>
              <a:rPr lang="en-US" sz="1400" dirty="0" err="1" smtClean="0"/>
              <a:t>Histocompatibility</a:t>
            </a:r>
            <a:r>
              <a:rPr lang="en-US" sz="1400" dirty="0" smtClean="0"/>
              <a:t> Complex.  Unpublished.</a:t>
            </a:r>
          </a:p>
          <a:p>
            <a:pPr>
              <a:buNone/>
            </a:pPr>
            <a:r>
              <a:rPr lang="en-US" sz="1400" dirty="0" smtClean="0"/>
              <a:t>[Price05]  A. Price, N. Jones, and P. </a:t>
            </a:r>
            <a:r>
              <a:rPr lang="en-US" sz="1400" dirty="0" err="1" smtClean="0"/>
              <a:t>Pevzner</a:t>
            </a:r>
            <a:r>
              <a:rPr lang="en-US" sz="1400" dirty="0" smtClean="0"/>
              <a:t>.  De novo identification of repeat families in large genomes (</a:t>
            </a:r>
            <a:r>
              <a:rPr lang="en-US" sz="1400" dirty="0" err="1" smtClean="0"/>
              <a:t>RepeatScout</a:t>
            </a:r>
            <a:r>
              <a:rPr lang="en-US" sz="1400" dirty="0" smtClean="0"/>
              <a:t>).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21, i351-i358.  </a:t>
            </a:r>
          </a:p>
          <a:p>
            <a:pPr>
              <a:buNone/>
            </a:pPr>
            <a:r>
              <a:rPr lang="en-US" sz="1400" dirty="0" smtClean="0"/>
              <a:t>[Treangen12]  T. </a:t>
            </a:r>
            <a:r>
              <a:rPr lang="en-US" sz="1400" dirty="0" err="1" smtClean="0"/>
              <a:t>Treangen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Repetitive DNA and next-generation sequencing:  computational challenges and solutions.  </a:t>
            </a:r>
            <a:r>
              <a:rPr lang="en-US" sz="1400" i="1" dirty="0" smtClean="0"/>
              <a:t>Nature Reviews Genetics</a:t>
            </a:r>
            <a:r>
              <a:rPr lang="en-US" sz="1400" dirty="0" smtClean="0"/>
              <a:t>, 13, 36-46.</a:t>
            </a:r>
          </a:p>
          <a:p>
            <a:pPr>
              <a:buNone/>
            </a:pPr>
            <a:r>
              <a:rPr lang="en-US" sz="1400" dirty="0" smtClean="0"/>
              <a:t>[Volfovsky01]  N. </a:t>
            </a:r>
            <a:r>
              <a:rPr lang="en-US" sz="1400" dirty="0" err="1" smtClean="0"/>
              <a:t>Volfovsky</a:t>
            </a:r>
            <a:r>
              <a:rPr lang="en-US" sz="1400" dirty="0" smtClean="0"/>
              <a:t>, B. Haas,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A clustering method for repeat analysis in DNA sequences (</a:t>
            </a:r>
            <a:r>
              <a:rPr lang="en-US" sz="1400" dirty="0" err="1" smtClean="0"/>
              <a:t>RepeatFinder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Biology</a:t>
            </a:r>
            <a:r>
              <a:rPr lang="en-US" sz="1400" dirty="0" smtClean="0"/>
              <a:t>, 2(8).</a:t>
            </a:r>
          </a:p>
          <a:p>
            <a:pPr>
              <a:buNone/>
            </a:pPr>
            <a:r>
              <a:rPr lang="en-US" sz="1400" dirty="0" smtClean="0"/>
              <a:t>[Zaharia12]  M. </a:t>
            </a:r>
            <a:r>
              <a:rPr lang="en-US" sz="1400" dirty="0" err="1" smtClean="0"/>
              <a:t>Zaharia</a:t>
            </a:r>
            <a:r>
              <a:rPr lang="en-US" sz="1400" dirty="0" smtClean="0"/>
              <a:t> et al.  Resilient Distributed Datasets:  A Fault-Tolerant Abstraction for In-Memory Cluster Computing (Spark).  In Proceedings of NSDI 2012.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Backup/Pending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Calling Overview</a:t>
            </a:r>
            <a:endParaRPr lang="en-US" dirty="0"/>
          </a:p>
        </p:txBody>
      </p:sp>
      <p:grpSp>
        <p:nvGrpSpPr>
          <p:cNvPr id="3" name="Group 79"/>
          <p:cNvGrpSpPr/>
          <p:nvPr/>
        </p:nvGrpSpPr>
        <p:grpSpPr>
          <a:xfrm>
            <a:off x="1171146" y="2293337"/>
            <a:ext cx="6772728" cy="893021"/>
            <a:chOff x="1171146" y="2255237"/>
            <a:chExt cx="6772728" cy="89302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57640" y="27393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70450" y="2584129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57107" y="2419553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2566" y="2741162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60660" y="2779262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36376" y="2317953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13061" y="2609529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01619" y="2255237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92933" y="2939900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71146" y="24195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24321" y="3082491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67531" y="2520530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70000" y="3148258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98804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66590" y="3097458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27403" y="3119562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237253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66417" y="29889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1160448" y="4305300"/>
            <a:ext cx="6783426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12"/>
          <p:cNvGrpSpPr/>
          <p:nvPr/>
        </p:nvGrpSpPr>
        <p:grpSpPr>
          <a:xfrm>
            <a:off x="1409023" y="2324884"/>
            <a:ext cx="6532524" cy="860278"/>
            <a:chOff x="1409023" y="2286784"/>
            <a:chExt cx="6532524" cy="86027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409023" y="314706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040543" y="2739304"/>
              <a:ext cx="109728" cy="185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724401" y="2779262"/>
              <a:ext cx="101599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3500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6675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43160" y="2419553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5695734" y="260952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6375400" y="228678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6159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8318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3"/>
          <p:cNvGrpSpPr/>
          <p:nvPr/>
        </p:nvGrpSpPr>
        <p:grpSpPr>
          <a:xfrm>
            <a:off x="5584806" y="4502479"/>
            <a:ext cx="649592" cy="0"/>
            <a:chOff x="1160448" y="4276004"/>
            <a:chExt cx="649592" cy="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160448" y="42760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18751" y="42760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9"/>
          <p:cNvGrpSpPr/>
          <p:nvPr/>
        </p:nvGrpSpPr>
        <p:grpSpPr>
          <a:xfrm>
            <a:off x="5340056" y="4683180"/>
            <a:ext cx="798146" cy="0"/>
            <a:chOff x="2425700" y="4999904"/>
            <a:chExt cx="798146" cy="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2425700" y="4999904"/>
              <a:ext cx="79814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030590" y="49999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28"/>
          <p:cNvGrpSpPr/>
          <p:nvPr/>
        </p:nvGrpSpPr>
        <p:grpSpPr>
          <a:xfrm>
            <a:off x="5746456" y="4863881"/>
            <a:ext cx="630466" cy="0"/>
            <a:chOff x="2832100" y="5177704"/>
            <a:chExt cx="630466" cy="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2832100" y="51777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036156" y="51777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7"/>
          <p:cNvGrpSpPr/>
          <p:nvPr/>
        </p:nvGrpSpPr>
        <p:grpSpPr>
          <a:xfrm>
            <a:off x="5898856" y="5044581"/>
            <a:ext cx="630466" cy="0"/>
            <a:chOff x="2984500" y="5330104"/>
            <a:chExt cx="630466" cy="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2984500" y="53301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035175" y="5330104"/>
              <a:ext cx="109728" cy="0"/>
            </a:xfrm>
            <a:prstGeom prst="line">
              <a:avLst/>
            </a:prstGeom>
            <a:ln w="1016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32"/>
          <p:cNvGrpSpPr/>
          <p:nvPr/>
        </p:nvGrpSpPr>
        <p:grpSpPr>
          <a:xfrm>
            <a:off x="5268974" y="4384288"/>
            <a:ext cx="1473931" cy="1195421"/>
            <a:chOff x="2354618" y="4691213"/>
            <a:chExt cx="1473931" cy="1195421"/>
          </a:xfrm>
        </p:grpSpPr>
        <p:sp>
          <p:nvSpPr>
            <p:cNvPr id="131" name="Rounded Rectangle 130"/>
            <p:cNvSpPr/>
            <p:nvPr/>
          </p:nvSpPr>
          <p:spPr>
            <a:xfrm>
              <a:off x="2983794" y="4691213"/>
              <a:ext cx="201168" cy="798754"/>
            </a:xfrm>
            <a:prstGeom prst="roundRect">
              <a:avLst>
                <a:gd name="adj" fmla="val 286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54618" y="5424969"/>
              <a:ext cx="147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consensus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66402" y="4452789"/>
            <a:ext cx="246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reference genome</a:t>
            </a:r>
            <a:endParaRPr lang="en-US" sz="2400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946776" y="4305269"/>
            <a:ext cx="109728" cy="0"/>
          </a:xfrm>
          <a:prstGeom prst="line">
            <a:avLst/>
          </a:prstGeom>
          <a:ln w="1016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6376" y="3787276"/>
            <a:ext cx="213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variant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171146" y="3684298"/>
            <a:ext cx="677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reconstructed genome</a:t>
            </a:r>
            <a:endParaRPr lang="en-US" sz="2400" dirty="0"/>
          </a:p>
        </p:txBody>
      </p:sp>
      <p:grpSp>
        <p:nvGrpSpPr>
          <p:cNvPr id="19" name="Group 70"/>
          <p:cNvGrpSpPr/>
          <p:nvPr/>
        </p:nvGrpSpPr>
        <p:grpSpPr>
          <a:xfrm>
            <a:off x="2252368" y="4305269"/>
            <a:ext cx="5304115" cy="31"/>
            <a:chOff x="2252368" y="4305269"/>
            <a:chExt cx="5304115" cy="31"/>
          </a:xfrm>
        </p:grpSpPr>
        <p:grpSp>
          <p:nvGrpSpPr>
            <p:cNvPr id="23" name="Group 61"/>
            <p:cNvGrpSpPr/>
            <p:nvPr/>
          </p:nvGrpSpPr>
          <p:grpSpPr>
            <a:xfrm>
              <a:off x="2252368" y="4305269"/>
              <a:ext cx="5304115" cy="31"/>
              <a:chOff x="2252368" y="4305269"/>
              <a:chExt cx="5304115" cy="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252368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143160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14673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46755" y="4305300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3812960" y="430526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47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1"/>
      <p:bldP spid="63" grpId="0"/>
      <p:bldP spid="63" grpId="1"/>
      <p:bldP spid="63" grpId="2"/>
      <p:bldP spid="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1. Use longer, but likelier-to-fail seeds</a:t>
            </a:r>
          </a:p>
          <a:p>
            <a:pPr lvl="1"/>
            <a:r>
              <a:rPr lang="en-US" dirty="0" smtClean="0"/>
              <a:t>10bp seed: 19% chance to have error, 4096 false hits</a:t>
            </a:r>
          </a:p>
          <a:p>
            <a:pPr lvl="1"/>
            <a:r>
              <a:rPr lang="en-US" dirty="0" smtClean="0"/>
              <a:t>20bp seed: 33% chance to </a:t>
            </a:r>
            <a:r>
              <a:rPr lang="en-US" dirty="0"/>
              <a:t>have error, </a:t>
            </a:r>
            <a:r>
              <a:rPr lang="en-US" dirty="0" smtClean="0"/>
              <a:t>0.004 false hits</a:t>
            </a:r>
          </a:p>
          <a:p>
            <a:pPr lvl="1"/>
            <a:r>
              <a:rPr lang="en-US" dirty="0" smtClean="0"/>
              <a:t>Bad for 25-base reads, fine for &gt;100 base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9864" y="4402568"/>
            <a:ext cx="1828253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99188" y="4401383"/>
            <a:ext cx="5117876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986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624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563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64514" y="4402568"/>
            <a:ext cx="120424" cy="1588"/>
          </a:xfrm>
          <a:prstGeom prst="line">
            <a:avLst/>
          </a:prstGeom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99188" y="4401383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6318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2687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5116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4"/>
          <p:cNvGrpSpPr/>
          <p:nvPr/>
        </p:nvGrpSpPr>
        <p:grpSpPr>
          <a:xfrm>
            <a:off x="3977941" y="4398207"/>
            <a:ext cx="2627429" cy="7940"/>
            <a:chOff x="4247677" y="4399795"/>
            <a:chExt cx="2627429" cy="794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4247677" y="4399795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54682" y="4406147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/>
          <p:nvPr/>
        </p:nvGrpSpPr>
        <p:grpSpPr>
          <a:xfrm>
            <a:off x="3838619" y="4957888"/>
            <a:ext cx="1409700" cy="707886"/>
            <a:chOff x="2006600" y="4946650"/>
            <a:chExt cx="1409700" cy="707886"/>
          </a:xfrm>
          <a:effectLst/>
        </p:grpSpPr>
        <p:sp>
          <p:nvSpPr>
            <p:cNvPr id="19" name="TextBox 18"/>
            <p:cNvSpPr txBox="1"/>
            <p:nvPr/>
          </p:nvSpPr>
          <p:spPr>
            <a:xfrm>
              <a:off x="2747853" y="4946650"/>
              <a:ext cx="668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Miss</a:t>
              </a:r>
            </a:p>
            <a:p>
              <a:r>
                <a:rPr lang="en-US" sz="2000" dirty="0" smtClean="0"/>
                <a:t>Hit</a:t>
              </a:r>
              <a:endParaRPr lang="en-US" sz="20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06600" y="5130800"/>
              <a:ext cx="640991" cy="12700"/>
            </a:xfrm>
            <a:prstGeom prst="line">
              <a:avLst/>
            </a:prstGeom>
            <a:ln w="101600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006600" y="5459185"/>
              <a:ext cx="640991" cy="12700"/>
            </a:xfrm>
            <a:prstGeom prst="line">
              <a:avLst/>
            </a:prstGeom>
            <a:ln w="1016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5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Index overlapping genome substrings </a:t>
            </a:r>
          </a:p>
          <a:p>
            <a:endParaRPr lang="en-US" sz="2700" dirty="0">
              <a:sym typeface="Wingdings"/>
            </a:endParaRPr>
          </a:p>
          <a:p>
            <a:pPr marL="457200" indent="-457200">
              <a:buFont typeface="Wingdings" charset="0"/>
              <a:buChar char="è"/>
            </a:pPr>
            <a:r>
              <a:rPr lang="en-US" sz="3000" dirty="0" smtClean="0"/>
              <a:t>More memory (39 GB), but can try fewer seeds</a:t>
            </a:r>
          </a:p>
          <a:p>
            <a:pPr marL="740664" lvl="1"/>
            <a:r>
              <a:rPr lang="en-US" dirty="0" smtClean="0"/>
              <a:t>Each seed lookup usually costs an L3 cache miss!</a:t>
            </a:r>
            <a:endParaRPr lang="en-US" dirty="0"/>
          </a:p>
          <a:p>
            <a:pPr marL="832104" lvl="1" indent="-457200">
              <a:buFont typeface="Lucida Grande"/>
              <a:buChar char="-"/>
            </a:pPr>
            <a:endParaRPr lang="en-US" sz="2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7610" y="2590800"/>
            <a:ext cx="2972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64024" y="2454275"/>
            <a:ext cx="2242460" cy="292100"/>
            <a:chOff x="5232400" y="1997075"/>
            <a:chExt cx="2231574" cy="2921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5044610" y="2590800"/>
            <a:ext cx="291829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8"/>
          <p:cNvGrpSpPr/>
          <p:nvPr/>
        </p:nvGrpSpPr>
        <p:grpSpPr>
          <a:xfrm>
            <a:off x="5045423" y="2454275"/>
            <a:ext cx="373743" cy="292100"/>
            <a:chOff x="5248623" y="2454275"/>
            <a:chExt cx="373743" cy="2921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48623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22366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270723" y="2359967"/>
            <a:ext cx="5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2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7777 -0.001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9300" cy="49675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3. Adaptively prune the edit distance searched</a:t>
            </a:r>
          </a:p>
          <a:p>
            <a:pPr lvl="1"/>
            <a:r>
              <a:rPr lang="en-US" dirty="0" smtClean="0"/>
              <a:t>Only care about best and second-best hits: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secondBest</a:t>
            </a:r>
            <a:r>
              <a:rPr lang="en-US" dirty="0" smtClean="0"/>
              <a:t> &gt; best + threshold, read maps uniquely</a:t>
            </a:r>
          </a:p>
          <a:p>
            <a:pPr lvl="2"/>
            <a:r>
              <a:rPr lang="en-US" dirty="0" smtClean="0"/>
              <a:t>Otherwise too ambiguous to call</a:t>
            </a:r>
            <a:endParaRPr lang="en-US" dirty="0"/>
          </a:p>
          <a:p>
            <a:pPr lvl="2"/>
            <a:endParaRPr lang="en-US" sz="1400" dirty="0"/>
          </a:p>
          <a:p>
            <a:pPr lvl="1"/>
            <a:r>
              <a:rPr lang="en-US" dirty="0" smtClean="0"/>
              <a:t>Traditional edit </a:t>
            </a:r>
            <a:r>
              <a:rPr lang="en-US" dirty="0" err="1" smtClean="0"/>
              <a:t>dist</a:t>
            </a:r>
            <a:r>
              <a:rPr lang="en-US" dirty="0" smtClean="0"/>
              <a:t>:		O(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for strings of length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dirty="0" err="1" smtClean="0"/>
              <a:t>Ukkonen</a:t>
            </a:r>
            <a:r>
              <a:rPr lang="en-US" dirty="0" smtClean="0"/>
              <a:t>:					O(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r>
              <a:rPr lang="en-US" dirty="0" smtClean="0"/>
              <a:t>) with bound 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endParaRPr lang="en-US" sz="1400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Lower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as hits are found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Stop if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gets too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56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the genome</a:t>
            </a:r>
          </a:p>
          <a:p>
            <a:pPr lvl="1"/>
            <a:r>
              <a:rPr lang="en-US" dirty="0" smtClean="0"/>
              <a:t>Repeat Pattern Toolkit [Agarwal94], RECON [Bao02], </a:t>
            </a:r>
            <a:r>
              <a:rPr lang="en-US" dirty="0" err="1" smtClean="0"/>
              <a:t>REPuter</a:t>
            </a:r>
            <a:r>
              <a:rPr lang="en-US" dirty="0" smtClean="0"/>
              <a:t> [Kurtz99], </a:t>
            </a:r>
            <a:r>
              <a:rPr lang="en-US" dirty="0" err="1" smtClean="0"/>
              <a:t>RepeatScout</a:t>
            </a:r>
            <a:r>
              <a:rPr lang="en-US" dirty="0" smtClean="0"/>
              <a:t> [Price05], </a:t>
            </a:r>
            <a:r>
              <a:rPr lang="en-US" dirty="0" err="1" smtClean="0"/>
              <a:t>RepeatFinder</a:t>
            </a:r>
            <a:r>
              <a:rPr lang="en-US" dirty="0" smtClean="0"/>
              <a:t> [Volfovsky01]</a:t>
            </a:r>
            <a:endParaRPr lang="en-US" dirty="0" smtClean="0"/>
          </a:p>
          <a:p>
            <a:pPr lvl="1"/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pPr lvl="1"/>
            <a:r>
              <a:rPr lang="en-US" dirty="0" smtClean="0"/>
              <a:t>Relies on intrinsic evaluation criteria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Alignment with SNAP</a:t>
            </a:r>
          </a:p>
          <a:p>
            <a:r>
              <a:rPr lang="en-US" dirty="0" smtClean="0"/>
              <a:t>Problem</a:t>
            </a:r>
            <a:r>
              <a:rPr lang="en-US" dirty="0" smtClean="0"/>
              <a:t>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Aligners handling repeats</a:t>
            </a:r>
          </a:p>
          <a:p>
            <a:pPr lvl="1"/>
            <a:r>
              <a:rPr lang="en-US" dirty="0" smtClean="0"/>
              <a:t>Nature Reviews Genetics [Treangen12]</a:t>
            </a:r>
          </a:p>
          <a:p>
            <a:pPr lvl="1"/>
            <a:r>
              <a:rPr lang="en-US" dirty="0" smtClean="0"/>
              <a:t>Various strategies for assigning reads to a location (report all locations, report the best, report top N, randomly assign to one of the matching locations)</a:t>
            </a:r>
          </a:p>
          <a:p>
            <a:pPr lvl="1"/>
            <a:r>
              <a:rPr lang="en-US" dirty="0" smtClean="0"/>
              <a:t>Existing aligners do not leverage structure of genome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7036" y="1600200"/>
          <a:ext cx="509159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962247" y="1600200"/>
          <a:ext cx="4068573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Freeform 17"/>
          <p:cNvSpPr/>
          <p:nvPr/>
        </p:nvSpPr>
        <p:spPr>
          <a:xfrm>
            <a:off x="1046540" y="2657365"/>
            <a:ext cx="2763338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985271" y="2457474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Alignment Problem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1048" y="2348314"/>
            <a:ext cx="7861904" cy="1943100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Given read </a:t>
            </a:r>
            <a:r>
              <a:rPr lang="en-US" sz="3200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 </a:t>
            </a:r>
            <a:r>
              <a:rPr lang="en-US" sz="3200" dirty="0"/>
              <a:t>and reference genome </a:t>
            </a:r>
            <a:r>
              <a:rPr lang="en-US" sz="3200" dirty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find the </a:t>
            </a:r>
            <a:r>
              <a:rPr lang="en-US" sz="3200" dirty="0"/>
              <a:t>position </a:t>
            </a:r>
            <a:r>
              <a:rPr lang="en-US" sz="3200" dirty="0">
                <a:solidFill>
                  <a:srgbClr val="008000"/>
                </a:solidFill>
              </a:rPr>
              <a:t>p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0000FF"/>
                </a:solidFill>
              </a:rPr>
              <a:t>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that minimizes</a:t>
            </a:r>
            <a:endParaRPr lang="en-US" sz="400" dirty="0" smtClean="0"/>
          </a:p>
          <a:p>
            <a:pPr algn="ctr"/>
            <a:r>
              <a:rPr lang="en-US" sz="400" dirty="0" smtClean="0"/>
              <a:t/>
            </a:r>
            <a:br>
              <a:rPr lang="en-US" sz="400" dirty="0" smtClean="0"/>
            </a:br>
            <a:r>
              <a:rPr lang="en-US" sz="3200" dirty="0" err="1" smtClean="0"/>
              <a:t>EditDistance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</a:rPr>
              <a:t>G</a:t>
            </a:r>
            <a:r>
              <a:rPr lang="en-US" sz="3200" dirty="0"/>
              <a:t>[</a:t>
            </a:r>
            <a:r>
              <a:rPr lang="en-US" sz="3200" dirty="0" smtClean="0">
                <a:solidFill>
                  <a:srgbClr val="008000"/>
                </a:solidFill>
              </a:rPr>
              <a:t>p </a:t>
            </a:r>
            <a:r>
              <a:rPr lang="en-US" sz="3200" dirty="0" smtClean="0"/>
              <a:t>... </a:t>
            </a:r>
            <a:r>
              <a:rPr lang="en-US" sz="3200" dirty="0" smtClean="0">
                <a:solidFill>
                  <a:srgbClr val="008000"/>
                </a:solidFill>
              </a:rPr>
              <a:t>p</a:t>
            </a:r>
            <a:r>
              <a:rPr lang="en-US" sz="3200" dirty="0"/>
              <a:t>+|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/>
              <a:t>|]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1048" y="5247341"/>
            <a:ext cx="786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|</a:t>
            </a:r>
            <a:r>
              <a:rPr lang="en-US" sz="3200" dirty="0" smtClean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| = 3x10</a:t>
            </a:r>
            <a:r>
              <a:rPr lang="en-US" sz="3200" baseline="30000" dirty="0" smtClean="0"/>
              <a:t>9</a:t>
            </a:r>
            <a:r>
              <a:rPr lang="en-US" sz="3200" dirty="0" smtClean="0"/>
              <a:t> bases,  |</a:t>
            </a:r>
            <a:r>
              <a:rPr lang="en-US" sz="3200" dirty="0" smtClean="0">
                <a:solidFill>
                  <a:srgbClr val="FF0000"/>
                </a:solidFill>
              </a:rPr>
              <a:t>R</a:t>
            </a:r>
            <a:r>
              <a:rPr lang="en-US" sz="3200" dirty="0" smtClean="0"/>
              <a:t>| = 100 bases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505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Nucleotide Alignment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Over 10x </a:t>
            </a:r>
            <a:r>
              <a:rPr lang="en-US" dirty="0" smtClean="0"/>
              <a:t>faster than current tools</a:t>
            </a:r>
          </a:p>
          <a:p>
            <a:r>
              <a:rPr lang="en-US" dirty="0" smtClean="0"/>
              <a:t>High accuracy and a rich error model</a:t>
            </a:r>
            <a:endParaRPr lang="en-US" i="1" dirty="0" smtClean="0"/>
          </a:p>
          <a:p>
            <a:pPr lvl="1"/>
            <a:r>
              <a:rPr lang="en-US" dirty="0" smtClean="0"/>
              <a:t>Find matches within k edits (ins/del/</a:t>
            </a:r>
            <a:r>
              <a:rPr lang="en-US" dirty="0" err="1" smtClean="0"/>
              <a:t>subst</a:t>
            </a:r>
            <a:r>
              <a:rPr lang="en-US" dirty="0" smtClean="0"/>
              <a:t>) of genome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630" y="4847180"/>
            <a:ext cx="8229599" cy="1318914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tlCol="0" anchor="ctr"/>
          <a:lstStyle/>
          <a:p>
            <a:pPr lvl="0" defTabSz="457200"/>
            <a:r>
              <a:rPr lang="en-US" sz="3200" b="1" dirty="0" smtClean="0"/>
              <a:t>Result:</a:t>
            </a:r>
            <a:r>
              <a:rPr lang="en-US" sz="3200" dirty="0" smtClean="0"/>
              <a:t> cut alignment time from 1.5 days to 1.5 hours,</a:t>
            </a:r>
            <a:r>
              <a:rPr lang="en-US" sz="3200" dirty="0" smtClean="0">
                <a:solidFill>
                  <a:prstClr val="black"/>
                </a:solidFill>
              </a:rPr>
              <a:t> while reducing errors by half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5731" y="6248400"/>
            <a:ext cx="8572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M. </a:t>
            </a:r>
            <a:r>
              <a:rPr lang="en-US" sz="1600" dirty="0" err="1" smtClean="0"/>
              <a:t>Zaharia</a:t>
            </a:r>
            <a:r>
              <a:rPr lang="en-US" sz="1600" dirty="0" smtClean="0"/>
              <a:t>, W. J. </a:t>
            </a:r>
            <a:r>
              <a:rPr lang="en-US" sz="1600" dirty="0" err="1" smtClean="0"/>
              <a:t>Bolosky</a:t>
            </a:r>
            <a:r>
              <a:rPr lang="en-US" sz="1600" dirty="0" smtClean="0"/>
              <a:t>, K. Curtis, A. Fox, D. Patterson, S. </a:t>
            </a:r>
            <a:r>
              <a:rPr lang="en-US" sz="1600" dirty="0" err="1" smtClean="0"/>
              <a:t>Shenker</a:t>
            </a:r>
            <a:r>
              <a:rPr lang="en-US" sz="1600" dirty="0" smtClean="0"/>
              <a:t>, I. </a:t>
            </a:r>
            <a:r>
              <a:rPr lang="en-US" sz="1600" dirty="0" err="1" smtClean="0"/>
              <a:t>Stoica</a:t>
            </a:r>
            <a:r>
              <a:rPr lang="en-US" sz="1600" dirty="0" smtClean="0"/>
              <a:t>, R. M. Karp, T. </a:t>
            </a:r>
            <a:r>
              <a:rPr lang="en-US" sz="1600" dirty="0" err="1" smtClean="0"/>
              <a:t>Sittler</a:t>
            </a:r>
            <a:r>
              <a:rPr lang="en-US" sz="1600" dirty="0" smtClean="0"/>
              <a:t>.  Faster and More Accurate Sequence Alignment with SNAP.  Nov. 2011, arXiv:1111.5572.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82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56992" y="3968750"/>
            <a:ext cx="210094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1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 Seed-based</a:t>
            </a:r>
            <a:endParaRPr lang="en-US" i="1" dirty="0" smtClean="0"/>
          </a:p>
          <a:p>
            <a:pPr lvl="1"/>
            <a:r>
              <a:rPr lang="en-US" dirty="0" smtClean="0"/>
              <a:t>BLAST [Altschul90]</a:t>
            </a:r>
          </a:p>
          <a:p>
            <a:pPr lvl="1"/>
            <a:r>
              <a:rPr lang="en-US" dirty="0" smtClean="0"/>
              <a:t>Index </a:t>
            </a:r>
            <a:r>
              <a:rPr lang="en-US" dirty="0" smtClean="0"/>
              <a:t>substrings of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N (≈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Search near each hit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2. Burrows-Wheeler transform</a:t>
            </a:r>
            <a:endParaRPr lang="en-US" i="1" dirty="0" smtClean="0"/>
          </a:p>
          <a:p>
            <a:pPr lvl="1"/>
            <a:r>
              <a:rPr lang="en-US" dirty="0" smtClean="0"/>
              <a:t>Bowtie2 [</a:t>
            </a:r>
            <a:r>
              <a:rPr lang="en-US" dirty="0" smtClean="0"/>
              <a:t>Langmead12],</a:t>
            </a:r>
            <a:r>
              <a:rPr lang="en-US" dirty="0" smtClean="0"/>
              <a:t> BWA [</a:t>
            </a:r>
            <a:r>
              <a:rPr lang="en-US" dirty="0" smtClean="0"/>
              <a:t>H.Li09],</a:t>
            </a:r>
            <a:r>
              <a:rPr lang="en-US" dirty="0" smtClean="0"/>
              <a:t> SOAP2 [</a:t>
            </a:r>
            <a:r>
              <a:rPr lang="en-US" dirty="0" smtClean="0"/>
              <a:t>R.Li09]</a:t>
            </a:r>
          </a:p>
          <a:p>
            <a:pPr lvl="1"/>
            <a:r>
              <a:rPr lang="en-US" dirty="0" smtClean="0"/>
              <a:t>Search a prefix </a:t>
            </a:r>
            <a:r>
              <a:rPr lang="en-US" dirty="0" err="1" smtClean="0"/>
              <a:t>trie</a:t>
            </a:r>
            <a:r>
              <a:rPr lang="en-US" dirty="0" smtClean="0"/>
              <a:t> of the genome via backtracking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29518" y="2317750"/>
            <a:ext cx="3353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6056992" y="2868930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576331" y="3235325"/>
            <a:ext cx="93980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63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62495" y="3416300"/>
            <a:ext cx="1160036" cy="755650"/>
          </a:xfrm>
          <a:custGeom>
            <a:avLst/>
            <a:gdLst>
              <a:gd name="connsiteX0" fmla="*/ 0 w 1282700"/>
              <a:gd name="connsiteY0" fmla="*/ 0 h 812800"/>
              <a:gd name="connsiteX1" fmla="*/ 228600 w 1282700"/>
              <a:gd name="connsiteY1" fmla="*/ 660400 h 812800"/>
              <a:gd name="connsiteX2" fmla="*/ 1282700 w 12827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812800">
                <a:moveTo>
                  <a:pt x="0" y="0"/>
                </a:moveTo>
                <a:cubicBezTo>
                  <a:pt x="7408" y="262466"/>
                  <a:pt x="14817" y="524933"/>
                  <a:pt x="228600" y="660400"/>
                </a:cubicBezTo>
                <a:cubicBezTo>
                  <a:pt x="442383" y="795867"/>
                  <a:pt x="1282700" y="812800"/>
                  <a:pt x="1282700" y="81280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23439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3647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185931" y="2181225"/>
            <a:ext cx="2616200" cy="292100"/>
            <a:chOff x="5232400" y="1997075"/>
            <a:chExt cx="2603500" cy="292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359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6151131" y="2473325"/>
            <a:ext cx="736600" cy="301625"/>
            <a:chOff x="6197600" y="2289175"/>
            <a:chExt cx="736600" cy="30162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6197600" y="2289175"/>
              <a:ext cx="15603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58000" y="2289175"/>
              <a:ext cx="7620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5923439" y="1965325"/>
            <a:ext cx="939800" cy="0"/>
            <a:chOff x="5969908" y="1781175"/>
            <a:chExt cx="939800" cy="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4"/>
          <p:cNvGrpSpPr/>
          <p:nvPr/>
        </p:nvGrpSpPr>
        <p:grpSpPr>
          <a:xfrm>
            <a:off x="6667299" y="1968500"/>
            <a:ext cx="939800" cy="0"/>
            <a:chOff x="5969908" y="1781175"/>
            <a:chExt cx="939800" cy="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361886" y="1809750"/>
            <a:ext cx="10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genome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361886" y="2729468"/>
            <a:ext cx="64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779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14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930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58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3" grpId="0" build="p"/>
      <p:bldP spid="30" grpId="0" animBg="1"/>
      <p:bldP spid="30" grpId="1" animBg="1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5668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Return to seed-based approach</a:t>
            </a:r>
          </a:p>
          <a:p>
            <a:r>
              <a:rPr lang="en-US" dirty="0" smtClean="0"/>
              <a:t>Resource </a:t>
            </a:r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Increasing read lengths (25 </a:t>
            </a:r>
            <a:r>
              <a:rPr lang="en-US" sz="25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150 base pairs)</a:t>
            </a:r>
          </a:p>
          <a:p>
            <a:pPr lvl="1"/>
            <a:r>
              <a:rPr lang="en-US" dirty="0" smtClean="0"/>
              <a:t>More memory per server</a:t>
            </a:r>
          </a:p>
          <a:p>
            <a:r>
              <a:rPr lang="en-US" dirty="0" smtClean="0"/>
              <a:t>Algorithmic innovation</a:t>
            </a:r>
          </a:p>
          <a:p>
            <a:pPr lvl="1"/>
            <a:r>
              <a:rPr lang="en-US" dirty="0" smtClean="0"/>
              <a:t>Reject most positions without fully computing</a:t>
            </a:r>
            <a:r>
              <a:rPr lang="en-US" dirty="0" smtClean="0"/>
              <a:t>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74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10411</TotalTime>
  <Words>3401</Words>
  <Application>Microsoft Macintosh PowerPoint</Application>
  <PresentationFormat>On-screen Show (4:3)</PresentationFormat>
  <Paragraphs>500</Paragraphs>
  <Slides>51</Slides>
  <Notes>29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Big Data Analysis Exploiting Genome Similarity</vt:lpstr>
      <vt:lpstr>The Sequencing Revolution</vt:lpstr>
      <vt:lpstr>Big Data Challenge</vt:lpstr>
      <vt:lpstr>Goal</vt:lpstr>
      <vt:lpstr>Outline</vt:lpstr>
      <vt:lpstr>The Alignment Problem</vt:lpstr>
      <vt:lpstr>SNAP</vt:lpstr>
      <vt:lpstr>Current Aligners</vt:lpstr>
      <vt:lpstr>SNAP Insights</vt:lpstr>
      <vt:lpstr>Results</vt:lpstr>
      <vt:lpstr>Outline</vt:lpstr>
      <vt:lpstr>Analyzing SNAP’s Performance</vt:lpstr>
      <vt:lpstr>Source of Difficulty</vt:lpstr>
      <vt:lpstr>Source of Difficulty</vt:lpstr>
      <vt:lpstr>Existing Approaches to Clustering</vt:lpstr>
      <vt:lpstr>Union Find Approach</vt:lpstr>
      <vt:lpstr>Union Find Approach</vt:lpstr>
      <vt:lpstr>Implementation</vt:lpstr>
      <vt:lpstr>Growing Pains</vt:lpstr>
      <vt:lpstr>Cluster Overview</vt:lpstr>
      <vt:lpstr>Cluster Sizes</vt:lpstr>
      <vt:lpstr>Outline</vt:lpstr>
      <vt:lpstr>Status Quo</vt:lpstr>
      <vt:lpstr>How can we fix this?</vt:lpstr>
      <vt:lpstr>Similarity-Aware SNAP</vt:lpstr>
      <vt:lpstr>Applications of Clusters</vt:lpstr>
      <vt:lpstr>Techniques Involved</vt:lpstr>
      <vt:lpstr>Similarity-aware Index</vt:lpstr>
      <vt:lpstr>Intra-cluster pruning</vt:lpstr>
      <vt:lpstr>Multi-matcher</vt:lpstr>
      <vt:lpstr>Results:  Best-matcher</vt:lpstr>
      <vt:lpstr>Results:  All-matcher</vt:lpstr>
      <vt:lpstr>Ideas for Improvement</vt:lpstr>
      <vt:lpstr>Outline</vt:lpstr>
      <vt:lpstr>Filtering</vt:lpstr>
      <vt:lpstr>Filtering for Pipeline</vt:lpstr>
      <vt:lpstr>MAPQ</vt:lpstr>
      <vt:lpstr>Similarity’s Impact on Pipeline</vt:lpstr>
      <vt:lpstr>Plans for Pipeline</vt:lpstr>
      <vt:lpstr>Research Timeline</vt:lpstr>
      <vt:lpstr>Conclusion</vt:lpstr>
      <vt:lpstr>References</vt:lpstr>
      <vt:lpstr>References</vt:lpstr>
      <vt:lpstr>Backup/Pending</vt:lpstr>
      <vt:lpstr>Variant Calling Overview</vt:lpstr>
      <vt:lpstr>Approach</vt:lpstr>
      <vt:lpstr>Approach</vt:lpstr>
      <vt:lpstr>Approach</vt:lpstr>
      <vt:lpstr>Related Work</vt:lpstr>
      <vt:lpstr>Related Work</vt:lpstr>
      <vt:lpstr>Performance Goal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Kristal Curtis</dc:creator>
  <cp:lastModifiedBy>Kristal Sauer</cp:lastModifiedBy>
  <cp:revision>450</cp:revision>
  <cp:lastPrinted>2012-12-04T20:07:23Z</cp:lastPrinted>
  <dcterms:created xsi:type="dcterms:W3CDTF">2012-12-06T03:08:19Z</dcterms:created>
  <dcterms:modified xsi:type="dcterms:W3CDTF">2012-12-06T03:57:35Z</dcterms:modified>
</cp:coreProperties>
</file>