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charts/chart7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Override PartName="/ppt/notesSlides/notesSlide40.xml" ContentType="application/vnd.openxmlformats-officedocument.presentationml.notesSlide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60" r:id="rId5"/>
    <p:sldId id="304" r:id="rId6"/>
    <p:sldId id="264" r:id="rId7"/>
    <p:sldId id="266" r:id="rId8"/>
    <p:sldId id="267" r:id="rId9"/>
    <p:sldId id="268" r:id="rId10"/>
    <p:sldId id="272" r:id="rId11"/>
    <p:sldId id="305" r:id="rId12"/>
    <p:sldId id="317" r:id="rId13"/>
    <p:sldId id="331" r:id="rId14"/>
    <p:sldId id="274" r:id="rId15"/>
    <p:sldId id="330" r:id="rId16"/>
    <p:sldId id="338" r:id="rId17"/>
    <p:sldId id="335" r:id="rId18"/>
    <p:sldId id="336" r:id="rId19"/>
    <p:sldId id="296" r:id="rId20"/>
    <p:sldId id="285" r:id="rId21"/>
    <p:sldId id="286" r:id="rId22"/>
    <p:sldId id="332" r:id="rId23"/>
    <p:sldId id="333" r:id="rId24"/>
    <p:sldId id="306" r:id="rId25"/>
    <p:sldId id="334" r:id="rId26"/>
    <p:sldId id="307" r:id="rId27"/>
    <p:sldId id="308" r:id="rId28"/>
    <p:sldId id="287" r:id="rId29"/>
    <p:sldId id="288" r:id="rId30"/>
    <p:sldId id="290" r:id="rId31"/>
    <p:sldId id="300" r:id="rId32"/>
    <p:sldId id="298" r:id="rId33"/>
    <p:sldId id="299" r:id="rId34"/>
    <p:sldId id="320" r:id="rId35"/>
    <p:sldId id="291" r:id="rId36"/>
    <p:sldId id="297" r:id="rId37"/>
    <p:sldId id="312" r:id="rId38"/>
    <p:sldId id="315" r:id="rId39"/>
    <p:sldId id="322" r:id="rId40"/>
    <p:sldId id="295" r:id="rId41"/>
    <p:sldId id="293" r:id="rId42"/>
    <p:sldId id="323" r:id="rId43"/>
    <p:sldId id="314" r:id="rId44"/>
    <p:sldId id="302" r:id="rId45"/>
    <p:sldId id="303" r:id="rId46"/>
    <p:sldId id="316" r:id="rId47"/>
    <p:sldId id="310" r:id="rId48"/>
    <p:sldId id="324" r:id="rId49"/>
    <p:sldId id="325" r:id="rId50"/>
    <p:sldId id="326" r:id="rId51"/>
    <p:sldId id="327" r:id="rId52"/>
    <p:sldId id="328" r:id="rId53"/>
    <p:sldId id="329" r:id="rId54"/>
    <p:sldId id="337" r:id="rId55"/>
    <p:sldId id="32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  <p:clrMru>
    <a:srgbClr val="F6FF67"/>
    <a:srgbClr val="57FDFF"/>
    <a:srgbClr val="FF7E79"/>
    <a:srgbClr val="CE0202"/>
    <a:srgbClr val="B90202"/>
    <a:srgbClr val="800000"/>
    <a:srgbClr val="FF0000"/>
    <a:srgbClr val="5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7496" autoAdjust="0"/>
  </p:normalViewPr>
  <p:slideViewPr>
    <p:cSldViewPr snapToGrid="0" snapToObjects="1">
      <p:cViewPr varScale="1">
        <p:scale>
          <a:sx n="97" d="100"/>
          <a:sy n="97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633366632"/>
        <c:axId val="617490184"/>
      </c:scatterChart>
      <c:valAx>
        <c:axId val="633366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7490184"/>
        <c:crosses val="autoZero"/>
        <c:crossBetween val="midCat"/>
      </c:valAx>
      <c:valAx>
        <c:axId val="617490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63336663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633421016"/>
        <c:axId val="633407432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633392664"/>
        <c:axId val="633413560"/>
      </c:scatterChart>
      <c:valAx>
        <c:axId val="633421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33407432"/>
        <c:crosses val="autoZero"/>
        <c:crossBetween val="midCat"/>
      </c:valAx>
      <c:valAx>
        <c:axId val="6334074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633421016"/>
        <c:crosses val="autoZero"/>
        <c:crossBetween val="midCat"/>
      </c:valAx>
      <c:valAx>
        <c:axId val="63341356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633392664"/>
        <c:crosses val="max"/>
        <c:crossBetween val="midCat"/>
      </c:valAx>
      <c:valAx>
        <c:axId val="633392664"/>
        <c:scaling>
          <c:orientation val="minMax"/>
        </c:scaling>
        <c:delete val="1"/>
        <c:axPos val="b"/>
        <c:numFmt formatCode="General" sourceLinked="1"/>
        <c:tickLblPos val="nextTo"/>
        <c:crossAx val="633413560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633628392"/>
        <c:axId val="633637624"/>
      </c:scatterChart>
      <c:valAx>
        <c:axId val="633628392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37624"/>
        <c:crosses val="autoZero"/>
        <c:crossBetween val="midCat"/>
      </c:valAx>
      <c:valAx>
        <c:axId val="633637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633628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633657880"/>
        <c:axId val="633679160"/>
      </c:scatterChart>
      <c:valAx>
        <c:axId val="63365788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79160"/>
        <c:crosses val="autoZero"/>
        <c:crossBetween val="midCat"/>
      </c:valAx>
      <c:valAx>
        <c:axId val="6336791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63365788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633817064"/>
        <c:axId val="633744600"/>
      </c:scatterChart>
      <c:valAx>
        <c:axId val="633817064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744600"/>
        <c:crosses val="autoZero"/>
        <c:crossBetween val="midCat"/>
      </c:valAx>
      <c:valAx>
        <c:axId val="633744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633817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633718520"/>
        <c:axId val="633652264"/>
      </c:scatterChart>
      <c:valAx>
        <c:axId val="633718520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652264"/>
        <c:crosses val="autoZero"/>
        <c:crossBetween val="midCat"/>
      </c:valAx>
      <c:valAx>
        <c:axId val="6336522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633718520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</a:p>
          <a:p>
            <a:r>
              <a:rPr lang="en-US" baseline="0" dirty="0" smtClean="0"/>
              <a:t>Say that the main cause of slowdown &amp; inaccuracy is similarity</a:t>
            </a:r>
          </a:p>
          <a:p>
            <a:r>
              <a:rPr lang="en-US" baseline="0" dirty="0" smtClean="0"/>
              <a:t>Talk through the graphs (explain the axes, etc.)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Might want to put more after this about the similar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ugly (brackets, </a:t>
            </a:r>
            <a:r>
              <a:rPr lang="en-US" dirty="0" err="1" smtClean="0"/>
              <a:t>parens</a:t>
            </a:r>
            <a:r>
              <a:rPr lang="en-US" dirty="0" smtClean="0"/>
              <a:t>,</a:t>
            </a:r>
            <a:r>
              <a:rPr lang="en-US" baseline="0" dirty="0" smtClean="0"/>
              <a:t> arrow)</a:t>
            </a:r>
            <a:endParaRPr lang="en-US" dirty="0" smtClean="0"/>
          </a:p>
          <a:p>
            <a:r>
              <a:rPr lang="en-US" dirty="0" smtClean="0"/>
              <a:t>More specific on what the output is like</a:t>
            </a:r>
          </a:p>
          <a:p>
            <a:endParaRPr lang="en-US" dirty="0" smtClean="0"/>
          </a:p>
          <a:p>
            <a:r>
              <a:rPr lang="en-US" dirty="0" smtClean="0"/>
              <a:t>MZ:  not comprehensive,</a:t>
            </a:r>
            <a:r>
              <a:rPr lang="en-US" baseline="0" dirty="0" smtClean="0"/>
              <a:t> no guarantee about output</a:t>
            </a:r>
          </a:p>
          <a:p>
            <a:r>
              <a:rPr lang="en-US" baseline="0" dirty="0" smtClean="0"/>
              <a:t>Ours guarantees that if things are sufficiently similar, they’ll end up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baseline="0" dirty="0" smtClean="0"/>
              <a:t>ere’s a reminder of how the basic UF works.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need a list of edges; then the complexity is linear in the # of edges… right??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Once we have a list of edges, we just traverse them, merging whenever we find that two connected nodes are not currently in the same component.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We’re done when we’ve traversed the list of edges (so no need to have a separate stopping criterion).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comes out are the connected components of the graph.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Then, transition to this slide:  ok, so how does this apply in our situation?  Well here’s a toy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case, rather than </a:t>
            </a:r>
            <a:r>
              <a:rPr lang="en-US" baseline="0" dirty="0" err="1" smtClean="0"/>
              <a:t>precomputing</a:t>
            </a:r>
            <a:r>
              <a:rPr lang="en-US" baseline="0" dirty="0" smtClean="0"/>
              <a:t> a list of edges and then traversing it (this is expensive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memory &amp; time!!), we just traverse the edges and do the merging all in one pass.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 Practice explaining this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Goal is to fill out edit distance matrix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Naïve:  do all-to-all comparison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make it more efficient, we use an index</a:t>
            </a:r>
          </a:p>
          <a:p>
            <a:endParaRPr lang="en-US" dirty="0" smtClean="0"/>
          </a:p>
          <a:p>
            <a:r>
              <a:rPr lang="en-US" dirty="0" smtClean="0"/>
              <a:t>Could also say</a:t>
            </a:r>
            <a:r>
              <a:rPr lang="en-US" baseline="0" dirty="0" smtClean="0"/>
              <a:t> we’re showing it here with only one seed, but we actually do multiple seeds</a:t>
            </a:r>
          </a:p>
          <a:p>
            <a:r>
              <a:rPr lang="en-US" baseline="0" dirty="0" smtClean="0"/>
              <a:t>That lets you rule out whatever you’re not considering,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any remaining positions that didn’t match one of your seeds is too far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mention size of chr22</a:t>
            </a:r>
          </a:p>
          <a:p>
            <a:r>
              <a:rPr lang="en-US" dirty="0" smtClean="0"/>
              <a:t>MZ:</a:t>
            </a:r>
            <a:r>
              <a:rPr lang="en-US" baseline="0" dirty="0" smtClean="0"/>
              <a:t>  mention that time is </a:t>
            </a:r>
            <a:r>
              <a:rPr lang="en-US" baseline="0" dirty="0" err="1" smtClean="0"/>
              <a:t>superlinear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this is one of the big challenges, and we solved it</a:t>
            </a:r>
          </a:p>
          <a:p>
            <a:r>
              <a:rPr lang="en-US" baseline="0" dirty="0" smtClean="0"/>
              <a:t>Could make this 2 slides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JT/BT:  either leave out the details, or talk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Talk about how many clusters are small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TS, SS:  this graph is interesting</a:t>
            </a:r>
          </a:p>
          <a:p>
            <a:r>
              <a:rPr lang="en-US" baseline="0" dirty="0" smtClean="0"/>
              <a:t>MZ:  add a graph showing # locations by cluster size (CDF)</a:t>
            </a:r>
          </a:p>
          <a:p>
            <a:r>
              <a:rPr lang="en-US" baseline="0" dirty="0" smtClean="0"/>
              <a:t>MZ:  look at what those positions are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in genome browser)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make it more clear what the extrinsic</a:t>
            </a:r>
            <a:r>
              <a:rPr lang="en-US" baseline="0" dirty="0" smtClean="0"/>
              <a:t> criteria are</a:t>
            </a:r>
          </a:p>
          <a:p>
            <a:r>
              <a:rPr lang="en-US" baseline="0" dirty="0" smtClean="0"/>
              <a:t>Makes it sound like I don’t have an idea for how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Comes out of nowhere </a:t>
            </a:r>
            <a:r>
              <a:rPr lang="en-US" dirty="0" err="1" smtClean="0"/>
              <a:t>b/c</a:t>
            </a:r>
            <a:r>
              <a:rPr lang="en-US" dirty="0" smtClean="0"/>
              <a:t> I haven’t talked about clusters yet</a:t>
            </a:r>
          </a:p>
          <a:p>
            <a:r>
              <a:rPr lang="en-US" dirty="0" smtClean="0"/>
              <a:t>Could say similar regions instead</a:t>
            </a:r>
            <a:r>
              <a:rPr lang="en-US" baseline="0" dirty="0" smtClean="0"/>
              <a:t> of clusters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Validation that we’re getting clusters the right way,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they explain our alignment errors</a:t>
            </a:r>
          </a:p>
          <a:p>
            <a:r>
              <a:rPr lang="en-US" baseline="0" dirty="0" smtClean="0"/>
              <a:t>So, maybe this should come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SS:  this slide feels out of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will clusters go away with longer reads?  Maybe there will be fewer clusters, but it won’t go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MS:  data processing already dominates cost (has reviews)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Might want to say this is ongoing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arrows make this confusing</a:t>
            </a:r>
          </a:p>
          <a:p>
            <a:r>
              <a:rPr lang="en-US" dirty="0" smtClean="0"/>
              <a:t>Make it more obvious that the three </a:t>
            </a:r>
            <a:r>
              <a:rPr lang="en-US" dirty="0" err="1" smtClean="0"/>
              <a:t>pics</a:t>
            </a:r>
            <a:r>
              <a:rPr lang="en-US" dirty="0" smtClean="0"/>
              <a:t> on side are different (like maybe bold)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bring </a:t>
            </a:r>
            <a:r>
              <a:rPr lang="en-US" dirty="0" err="1" smtClean="0"/>
              <a:t>pic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</a:t>
            </a:r>
            <a:r>
              <a:rPr lang="en-US" baseline="0" dirty="0" smtClean="0"/>
              <a:t>  </a:t>
            </a:r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best-matcher, all-matcher, multi-matcher too confusing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look at one graph at a time</a:t>
            </a:r>
          </a:p>
          <a:p>
            <a:r>
              <a:rPr lang="en-US" baseline="0" dirty="0" smtClean="0"/>
              <a:t>Look at one dataset at a time</a:t>
            </a:r>
          </a:p>
          <a:p>
            <a:r>
              <a:rPr lang="en-US" baseline="0" dirty="0" smtClean="0"/>
              <a:t>JT:  Add “better” 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confusing that good is down on left, but good is up on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RX:  didn’t see BWA, </a:t>
            </a:r>
            <a:r>
              <a:rPr lang="en-US" baseline="0" dirty="0" err="1" smtClean="0"/>
              <a:t>Novoalign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variant calling has to be accurate</a:t>
            </a:r>
          </a:p>
          <a:p>
            <a:r>
              <a:rPr lang="en-US" dirty="0" smtClean="0"/>
              <a:t>MZ:  emphasize accuracy</a:t>
            </a:r>
          </a:p>
          <a:p>
            <a:r>
              <a:rPr lang="en-US" dirty="0" smtClean="0"/>
              <a:t>MS:</a:t>
            </a:r>
            <a:r>
              <a:rPr lang="en-US" baseline="0" dirty="0" smtClean="0"/>
              <a:t>  show how you could miss a SNP</a:t>
            </a:r>
          </a:p>
          <a:p>
            <a:r>
              <a:rPr lang="en-US" baseline="0" dirty="0" smtClean="0"/>
              <a:t>AF:  show that clusters are going into “proposed pipeline”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show profiling results</a:t>
            </a:r>
          </a:p>
          <a:p>
            <a:r>
              <a:rPr lang="en-US" baseline="0" dirty="0" smtClean="0"/>
              <a:t>BT:  don’t say “we” on slide</a:t>
            </a:r>
          </a:p>
          <a:p>
            <a:r>
              <a:rPr lang="en-US" baseline="0" dirty="0" smtClean="0"/>
              <a:t>JT:  just trim beginning of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  shorten filtering part</a:t>
            </a:r>
          </a:p>
          <a:p>
            <a:pPr marL="228600" indent="-228600">
              <a:buAutoNum type="arabicParenBoth"/>
            </a:pPr>
            <a:r>
              <a:rPr lang="en-US" dirty="0" smtClean="0"/>
              <a:t>Genomes in db may have a lot of similarity =&gt; much</a:t>
            </a:r>
            <a:r>
              <a:rPr lang="en-US" baseline="0" dirty="0" smtClean="0"/>
              <a:t> higher fraction in clusters</a:t>
            </a:r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You just need any match (not best match) =&gt; Just comparing against consensus lets you</a:t>
            </a:r>
            <a:r>
              <a:rPr lang="en-US" baseline="0" dirty="0" smtClean="0"/>
              <a:t> know if it’s close enough</a:t>
            </a:r>
          </a:p>
          <a:p>
            <a:pPr marL="228600" indent="-228600">
              <a:buNone/>
            </a:pPr>
            <a:r>
              <a:rPr lang="en-US" baseline="0" dirty="0" smtClean="0"/>
              <a:t>Less detail (just give one application)</a:t>
            </a:r>
          </a:p>
          <a:p>
            <a:pPr marL="228600" indent="-228600">
              <a:buNone/>
            </a:pPr>
            <a:r>
              <a:rPr lang="en-US" baseline="0" dirty="0" smtClean="0"/>
              <a:t>For removing contamination:  looking against db of many similar bacterial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downplaying interesting thing that I’ll be doing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targeted assembly</a:t>
            </a:r>
            <a:r>
              <a:rPr lang="en-US" baseline="0" dirty="0" smtClean="0"/>
              <a:t> is for </a:t>
            </a:r>
            <a:r>
              <a:rPr lang="en-US" baseline="0" dirty="0" err="1" smtClean="0"/>
              <a:t>SVs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SNPs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more concrete info on Biggie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plural on positions</a:t>
            </a:r>
          </a:p>
          <a:p>
            <a:r>
              <a:rPr lang="en-US" dirty="0" smtClean="0"/>
              <a:t>RX:  edit</a:t>
            </a:r>
            <a:r>
              <a:rPr lang="en-US" baseline="0" dirty="0" smtClean="0"/>
              <a:t> distance is only a proxy for correct location</a:t>
            </a:r>
          </a:p>
          <a:p>
            <a:r>
              <a:rPr lang="en-US" baseline="0" dirty="0" smtClean="0"/>
              <a:t>TS:  makes sense to do alignment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we expect reads to be similar to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 this with a definition of what clusters are</a:t>
            </a:r>
          </a:p>
          <a:p>
            <a:r>
              <a:rPr lang="en-US" dirty="0" smtClean="0"/>
              <a:t>Could say that we’re finding connected components</a:t>
            </a:r>
          </a:p>
          <a:p>
            <a:endParaRPr lang="en-US" dirty="0" smtClean="0"/>
          </a:p>
          <a:p>
            <a:r>
              <a:rPr lang="en-US" dirty="0" smtClean="0"/>
              <a:t>MS</a:t>
            </a:r>
            <a:r>
              <a:rPr lang="en-US" baseline="0" dirty="0" smtClean="0"/>
              <a:t> says to spend a bit more time here so that audience will understand it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</a:t>
            </a:r>
            <a:r>
              <a:rPr lang="en-US" baseline="0" dirty="0" smtClean="0"/>
              <a:t>  make it clear that I worked on SNAP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fix this slide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this is meant to keep attention in a longer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clearer here why picked the seed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how increasing read lengths &amp; server memories make hash-based</a:t>
            </a:r>
            <a:r>
              <a:rPr lang="en-US" baseline="0" dirty="0" smtClean="0"/>
              <a:t> aligners more practical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make it clearer why going back to seed-based (fix cons, keep pros)</a:t>
            </a:r>
          </a:p>
          <a:p>
            <a:r>
              <a:rPr lang="en-US" baseline="0" dirty="0" smtClean="0"/>
              <a:t>TS:  seed-based was designed for a different problem (multiple alignment of shorter sequences); we’re attacking a slightly different problem, so it makes sense to use longer seeds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speedup</a:t>
            </a:r>
          </a:p>
          <a:p>
            <a:r>
              <a:rPr lang="en-US" dirty="0" smtClean="0"/>
              <a:t>SS:  how to get error</a:t>
            </a:r>
          </a:p>
          <a:p>
            <a:r>
              <a:rPr lang="en-US" dirty="0" smtClean="0"/>
              <a:t>BT:  how to simulate reads</a:t>
            </a:r>
          </a:p>
          <a:p>
            <a:r>
              <a:rPr lang="en-US" dirty="0" smtClean="0"/>
              <a:t>MZ:  might want to show real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2152853" y="4311447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6" grpId="0" animBg="1"/>
      <p:bldP spid="17" grpId="0" animBg="1"/>
      <p:bldP spid="18" grpId="0" animBg="1"/>
      <p:bldP spid="10" grpId="0" animBg="1"/>
      <p:bldP spid="11" grpId="0" animBg="1"/>
      <p:bldP spid="12" grpId="0" animBg="1"/>
      <p:bldP spid="15" grpId="0"/>
      <p:bldP spid="19" grpId="0"/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4527147" y="1793882"/>
            <a:ext cx="4159653" cy="32339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4526" y="1793882"/>
            <a:ext cx="3482350" cy="33780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Union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4200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14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5248" y="3963036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099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6586" y="3776021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9216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1484228" y="2517448"/>
            <a:ext cx="751876" cy="751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2"/>
          </p:cNvCxnSpPr>
          <p:nvPr/>
        </p:nvCxnSpPr>
        <p:spPr>
          <a:xfrm rot="16200000" flipH="1">
            <a:off x="2017871" y="3242651"/>
            <a:ext cx="534006" cy="1600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rot="5400000">
            <a:off x="5238036" y="2562490"/>
            <a:ext cx="768126" cy="677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9" idx="0"/>
          </p:cNvCxnSpPr>
          <p:nvPr/>
        </p:nvCxnSpPr>
        <p:spPr>
          <a:xfrm rot="16200000" flipH="1">
            <a:off x="6498151" y="2470593"/>
            <a:ext cx="1258845" cy="1352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 rot="16200000" flipH="1">
            <a:off x="6196473" y="2862899"/>
            <a:ext cx="346991" cy="2173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80339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03029" y="509333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ID: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280340" y="5572172"/>
            <a:ext cx="4821317" cy="7841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3249" y="197720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653140" y="325595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47033" y="3269052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034297" y="404841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9937" y="200705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1472" y="3861403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083892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94551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solidFill>
            <a:srgbClr val="F6FF6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36981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815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96666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2147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83254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8735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671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242365" y="1417638"/>
            <a:ext cx="241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Connected Components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65" grpId="0" animBg="1"/>
      <p:bldP spid="66" grpId="0" animBg="1"/>
      <p:bldP spid="67" grpId="0" animBg="1"/>
      <p:bldP spid="68" grpId="0" animBg="1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93832" y="5397194"/>
            <a:ext cx="8270202" cy="1267880"/>
            <a:chOff x="294913" y="5397988"/>
            <a:chExt cx="8270202" cy="1267880"/>
          </a:xfrm>
        </p:grpSpPr>
        <p:sp>
          <p:nvSpPr>
            <p:cNvPr id="32" name="Rectangle 31"/>
            <p:cNvSpPr/>
            <p:nvPr/>
          </p:nvSpPr>
          <p:spPr>
            <a:xfrm>
              <a:off x="1614569" y="5881690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4768" y="5882484"/>
              <a:ext cx="430482" cy="39147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2981" y="6293491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4768" y="6273166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913" y="5397988"/>
              <a:ext cx="12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Cluster ID: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506" y="5881690"/>
              <a:ext cx="7966609" cy="39147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0905" y="1752096"/>
            <a:ext cx="1068424" cy="729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73" y="3210426"/>
            <a:ext cx="559119" cy="216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046639" y="3222203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0, 8,</a:t>
                      </a:r>
                      <a:r>
                        <a:rPr lang="en-US" baseline="0" dirty="0" smtClean="0"/>
                        <a:t> 28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925" y="1747322"/>
            <a:ext cx="72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AAAAACCTAAAAGTGAACCTGTGAACCTAAAA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028" y="3134042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993057" y="3503374"/>
            <a:ext cx="1054373" cy="633229"/>
          </a:xfrm>
          <a:prstGeom prst="curvedConnector3">
            <a:avLst>
              <a:gd name="adj1" fmla="val 10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8933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1158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23687" y="5881690"/>
            <a:ext cx="430482" cy="391476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97074" y="3503374"/>
            <a:ext cx="2185054" cy="369332"/>
            <a:chOff x="5597074" y="3503374"/>
            <a:chExt cx="2185054" cy="369332"/>
          </a:xfrm>
        </p:grpSpPr>
        <p:sp>
          <p:nvSpPr>
            <p:cNvPr id="48" name="Rectangle 47"/>
            <p:cNvSpPr/>
            <p:nvPr/>
          </p:nvSpPr>
          <p:spPr>
            <a:xfrm>
              <a:off x="5937235" y="3590127"/>
              <a:ext cx="1844893" cy="225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074" y="3503374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13478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513478" y="2841094"/>
            <a:ext cx="1104610" cy="369332"/>
            <a:chOff x="6513478" y="2841094"/>
            <a:chExt cx="1104610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6513478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03787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03787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Internal Storage 38"/>
          <p:cNvSpPr/>
          <p:nvPr/>
        </p:nvSpPr>
        <p:spPr>
          <a:xfrm>
            <a:off x="5937235" y="3222203"/>
            <a:ext cx="1844893" cy="1828800"/>
          </a:xfrm>
          <a:prstGeom prst="flowChartInternalStorag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7235" y="5051003"/>
            <a:ext cx="18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Distance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62 -0.20199 L -3.91455E-6 -2.36002E-7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2" grpId="1" animBg="1"/>
      <p:bldP spid="8" grpId="0" animBg="1"/>
      <p:bldP spid="6" grpId="0"/>
      <p:bldP spid="7" grpId="1"/>
      <p:bldP spid="7" grpId="2"/>
      <p:bldP spid="7" grpId="3"/>
      <p:bldP spid="13" grpId="0"/>
      <p:bldP spid="13" grpId="1"/>
      <p:bldP spid="14" grpId="0"/>
      <p:bldP spid="34" grpId="0" animBg="1"/>
      <p:bldP spid="45" grpId="0"/>
      <p:bldP spid="47" grpId="0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/>
          <p:cNvGrpSpPr/>
          <p:nvPr/>
        </p:nvGrpSpPr>
        <p:grpSpPr>
          <a:xfrm>
            <a:off x="6358068" y="2644588"/>
            <a:ext cx="1887682" cy="2529253"/>
            <a:chOff x="6735481" y="2644588"/>
            <a:chExt cx="1887682" cy="2529253"/>
          </a:xfrm>
        </p:grpSpPr>
        <p:sp>
          <p:nvSpPr>
            <p:cNvPr id="32" name="Oval 31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86165" y="4352964"/>
              <a:ext cx="536998" cy="5369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255382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12745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86547" y="3137647"/>
            <a:ext cx="720158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935320" y="3083128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246628" y="3397603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715E-7 1.5887E-6 L 0.18393 -0.02918 " pathEditMode="relative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0.22228 0.01413 " pathEditMode="relative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2356E-6 3.56647E-6 L 0.32778 0.1301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3" grpId="0" animBg="1"/>
      <p:bldP spid="24" grpId="0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0070" y="1546436"/>
            <a:ext cx="190596" cy="325015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11277"/>
              <a:stretch>
                <a:fillRect/>
              </a:stretch>
            </p:blipFill>
          </mc:Choice>
          <mc:Fallback>
            <p:blipFill>
              <a:blip r:embed="rId4"/>
              <a:srcRect t="11277"/>
              <a:stretch>
                <a:fillRect/>
              </a:stretch>
            </p:blipFill>
          </mc:Fallback>
        </mc:AlternateContent>
        <p:spPr>
          <a:xfrm>
            <a:off x="1785584" y="1928497"/>
            <a:ext cx="5660467" cy="5022130"/>
          </a:xfrm>
        </p:spPr>
      </p:pic>
      <p:sp>
        <p:nvSpPr>
          <p:cNvPr id="7" name="TextBox 6"/>
          <p:cNvSpPr txBox="1"/>
          <p:nvPr/>
        </p:nvSpPr>
        <p:spPr>
          <a:xfrm>
            <a:off x="5852213" y="5226410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8647" y="429670"/>
            <a:ext cx="190972" cy="1441781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unched Tape 10"/>
          <p:cNvSpPr/>
          <p:nvPr/>
        </p:nvSpPr>
        <p:spPr>
          <a:xfrm>
            <a:off x="2730915" y="1785519"/>
            <a:ext cx="477046" cy="217399"/>
          </a:xfrm>
          <a:prstGeom prst="flowChartPunched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92187" y="105031"/>
            <a:ext cx="96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39.9M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1942" y="1222915"/>
            <a:ext cx="7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1672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 via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Errors in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1384542" y="4187691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00072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40591" y="1222171"/>
            <a:ext cx="553998" cy="5394765"/>
            <a:chOff x="3740591" y="1222171"/>
            <a:chExt cx="553998" cy="5394765"/>
          </a:xfrm>
        </p:grpSpPr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528266" y="4095798"/>
              <a:ext cx="5040688" cy="1588"/>
            </a:xfrm>
            <a:prstGeom prst="straightConnector1">
              <a:avLst/>
            </a:prstGeom>
            <a:ln w="381000">
              <a:gradFill flip="none" rotWithShape="1">
                <a:gsLst>
                  <a:gs pos="0">
                    <a:srgbClr val="FFFF00"/>
                  </a:gs>
                  <a:gs pos="100000">
                    <a:srgbClr val="CE0202"/>
                  </a:gs>
                </a:gsLst>
                <a:lin ang="0" scaled="1"/>
                <a:tileRect/>
              </a:gra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40591" y="1222171"/>
              <a:ext cx="553998" cy="53947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 err="1" smtClean="0"/>
                <a:t>maxHits</a:t>
              </a:r>
              <a:endParaRPr lang="en-US" sz="2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94590" y="5224209"/>
            <a:ext cx="4899358" cy="1389937"/>
            <a:chOff x="4294590" y="5138277"/>
            <a:chExt cx="4899358" cy="1389937"/>
          </a:xfrm>
        </p:grpSpPr>
        <p:grpSp>
          <p:nvGrpSpPr>
            <p:cNvPr id="4" name="Group 71"/>
            <p:cNvGrpSpPr/>
            <p:nvPr/>
          </p:nvGrpSpPr>
          <p:grpSpPr>
            <a:xfrm>
              <a:off x="4649790" y="5138277"/>
              <a:ext cx="4544158" cy="1389937"/>
              <a:chOff x="4474765" y="1378072"/>
              <a:chExt cx="4544158" cy="13899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4765" y="1378072"/>
                <a:ext cx="45441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Low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ignored (unaligned)</a:t>
                </a:r>
                <a:endParaRPr lang="en-US" sz="22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5559589" y="2136946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765221" y="2083049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65221" y="2083048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5221" y="2065984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109304" y="2083048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53958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34311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40642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825327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59589" y="276800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12" idx="1"/>
            </p:cNvCxnSpPr>
            <p:nvPr/>
          </p:nvCxnSpPr>
          <p:spPr>
            <a:xfrm rot="10800000" flipV="1">
              <a:off x="4294590" y="5353720"/>
              <a:ext cx="3552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294590" y="3552524"/>
            <a:ext cx="4687077" cy="1359607"/>
            <a:chOff x="4294590" y="3466592"/>
            <a:chExt cx="4687077" cy="1359607"/>
          </a:xfrm>
        </p:grpSpPr>
        <p:grpSp>
          <p:nvGrpSpPr>
            <p:cNvPr id="5" name="Group 73"/>
            <p:cNvGrpSpPr/>
            <p:nvPr/>
          </p:nvGrpSpPr>
          <p:grpSpPr>
            <a:xfrm>
              <a:off x="4620865" y="3466592"/>
              <a:ext cx="4360802" cy="1359607"/>
              <a:chOff x="4654030" y="5256536"/>
              <a:chExt cx="4360802" cy="135960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54030" y="5256536"/>
                <a:ext cx="43608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Between: partly tested (error-prone)</a:t>
                </a:r>
                <a:endParaRPr lang="en-US" sz="2200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753932" y="5985080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5959564" y="5931183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959564" y="5931182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959564" y="5914118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03647" y="5931182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48301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28654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034985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019670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753932" y="661614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rot="10800000">
              <a:off x="4294590" y="3717408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294590" y="1896364"/>
            <a:ext cx="4356383" cy="1359075"/>
            <a:chOff x="4294590" y="1810432"/>
            <a:chExt cx="4356383" cy="1359075"/>
          </a:xfrm>
        </p:grpSpPr>
        <p:grpSp>
          <p:nvGrpSpPr>
            <p:cNvPr id="3" name="Group 72"/>
            <p:cNvGrpSpPr/>
            <p:nvPr/>
          </p:nvGrpSpPr>
          <p:grpSpPr>
            <a:xfrm>
              <a:off x="4627678" y="1810432"/>
              <a:ext cx="4023295" cy="1359075"/>
              <a:chOff x="4939567" y="3328656"/>
              <a:chExt cx="4023295" cy="135907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939567" y="3328656"/>
                <a:ext cx="40232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High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tested (costly)</a:t>
                </a:r>
                <a:endParaRPr lang="en-US" sz="22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39381" y="4056668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6245013" y="4002771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6245013" y="4002770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45013" y="3985706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589096" y="4002770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833750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14103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320434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305119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39381" y="468773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rot="10800000">
              <a:off x="4294590" y="2046836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5009686" y="1378072"/>
            <a:ext cx="3883057" cy="1389937"/>
            <a:chOff x="5009686" y="1378072"/>
            <a:chExt cx="3883057" cy="1389937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44571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1139732" y="2208130"/>
          <a:ext cx="6877871" cy="25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00"/>
                <a:gridCol w="1995762"/>
                <a:gridCol w="178840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mrFAST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1116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1.9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2.6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4576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[Lunter10])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performs naïve SNP calling</a:t>
            </a:r>
          </a:p>
          <a:p>
            <a:pPr lvl="1"/>
            <a:r>
              <a:rPr lang="en-US" dirty="0" smtClean="0"/>
              <a:t>Main contribution:  parallelism</a:t>
            </a:r>
          </a:p>
          <a:p>
            <a:r>
              <a:rPr lang="en-US" dirty="0" smtClean="0"/>
              <a:t>Plan to expand prototype to improve SNP calling accuracy</a:t>
            </a:r>
          </a:p>
          <a:p>
            <a:pPr lvl="1"/>
            <a:r>
              <a:rPr lang="en-US" dirty="0" smtClean="0"/>
              <a:t>Utilize cluster information as a signal for where sophisticated SNP calling techniques (e.g., local realignment, targeted assembly) should be employed</a:t>
            </a:r>
          </a:p>
          <a:p>
            <a:pPr lvl="1"/>
            <a:r>
              <a:rPr lang="en-US" dirty="0" smtClean="0"/>
              <a:t>More efficient than deploying advanced 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[Lunter10]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0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</a:t>
            </a:r>
          </a:p>
          <a:p>
            <a:r>
              <a:rPr lang="en-US" dirty="0" smtClean="0"/>
              <a:t>Over 10x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Return to seed-based approach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16640</TotalTime>
  <Words>4387</Words>
  <Application>Microsoft Macintosh PowerPoint</Application>
  <PresentationFormat>On-screen Show (4:3)</PresentationFormat>
  <Paragraphs>662</Paragraphs>
  <Slides>55</Slides>
  <Notes>42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Big Data Analysis Exploiting Genome Similarity</vt:lpstr>
      <vt:lpstr>The Sequencing Revolution</vt:lpstr>
      <vt:lpstr>Big Data Challenge</vt:lpstr>
      <vt:lpstr>Goal</vt:lpstr>
      <vt:lpstr>Outline</vt:lpstr>
      <vt:lpstr>The Alignment Problem</vt:lpstr>
      <vt:lpstr>SNAP</vt:lpstr>
      <vt:lpstr>Current Aligners</vt:lpstr>
      <vt:lpstr>SNAP Insights</vt:lpstr>
      <vt:lpstr>Results</vt:lpstr>
      <vt:lpstr>Outline</vt:lpstr>
      <vt:lpstr>Analyzing SNAP’s Performance</vt:lpstr>
      <vt:lpstr>Analyzing SNAP’s Performance</vt:lpstr>
      <vt:lpstr>Source of Difficulty</vt:lpstr>
      <vt:lpstr>Existing Approaches to Clustering</vt:lpstr>
      <vt:lpstr>Basic Union Find</vt:lpstr>
      <vt:lpstr>Union Find Approach</vt:lpstr>
      <vt:lpstr>Parallel Implementation</vt:lpstr>
      <vt:lpstr>Growing Pains</vt:lpstr>
      <vt:lpstr>Cluster Overview</vt:lpstr>
      <vt:lpstr>Cluster Sizes</vt:lpstr>
      <vt:lpstr>Union Find Approach</vt:lpstr>
      <vt:lpstr>Alignment Errors in Clusters</vt:lpstr>
      <vt:lpstr>Outline</vt:lpstr>
      <vt:lpstr>Recap: maxHits</vt:lpstr>
      <vt:lpstr>Status Quo</vt:lpstr>
      <vt:lpstr>How can we fix this?</vt:lpstr>
      <vt:lpstr>Similarity-Aware SNAP</vt:lpstr>
      <vt:lpstr>Applications of Clusters</vt:lpstr>
      <vt:lpstr>Techniques Involved</vt:lpstr>
      <vt:lpstr>Similarity-aware Index</vt:lpstr>
      <vt:lpstr>Intra-cluster pruning</vt:lpstr>
      <vt:lpstr>Multi-matcher</vt:lpstr>
      <vt:lpstr>Results:  Best-matcher</vt:lpstr>
      <vt:lpstr>Results:  All-matcher</vt:lpstr>
      <vt:lpstr>Ideas for Improvement</vt:lpstr>
      <vt:lpstr>Outline</vt:lpstr>
      <vt:lpstr>Filtering</vt:lpstr>
      <vt:lpstr>Filtering for Pipeline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Variant Calling Overview</vt:lpstr>
      <vt:lpstr>Approach</vt:lpstr>
      <vt:lpstr>Approach</vt:lpstr>
      <vt:lpstr>Approach</vt:lpstr>
      <vt:lpstr>Related Work</vt:lpstr>
      <vt:lpstr>Related Work</vt:lpstr>
      <vt:lpstr>Union Find Approach</vt:lpstr>
      <vt:lpstr>Performance 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615</cp:revision>
  <cp:lastPrinted>2012-12-04T20:07:23Z</cp:lastPrinted>
  <dcterms:created xsi:type="dcterms:W3CDTF">2012-12-11T01:40:07Z</dcterms:created>
  <dcterms:modified xsi:type="dcterms:W3CDTF">2012-12-11T02:55:23Z</dcterms:modified>
</cp:coreProperties>
</file>