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5C807-4740-2540-B567-DF4F9B983464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452E4-B2B0-9E45-9A45-ECFFF3408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Segue:  let’s talk more about what’s involved in the data processing</a:t>
            </a:r>
          </a:p>
          <a:p>
            <a:r>
              <a:rPr lang="en-US" dirty="0" smtClean="0"/>
              <a:t>You have a bunch of reads, want to put them together (puzzle analogy)</a:t>
            </a:r>
          </a:p>
          <a:p>
            <a:r>
              <a:rPr lang="en-US" dirty="0" smtClean="0"/>
              <a:t>You</a:t>
            </a:r>
            <a:r>
              <a:rPr lang="en-US" baseline="0" dirty="0" smtClean="0"/>
              <a:t> use a reference genome (like the picture on the puzzle box)</a:t>
            </a:r>
            <a:endParaRPr lang="en-US" dirty="0" smtClean="0"/>
          </a:p>
          <a:p>
            <a:r>
              <a:rPr lang="en-US" dirty="0" smtClean="0"/>
              <a:t>Variants appear in reads</a:t>
            </a:r>
          </a:p>
          <a:p>
            <a:r>
              <a:rPr lang="en-US" dirty="0" smtClean="0"/>
              <a:t>Align reads</a:t>
            </a:r>
          </a:p>
          <a:p>
            <a:r>
              <a:rPr lang="en-US" dirty="0" smtClean="0"/>
              <a:t>For a particular position, jointly consider reads aligned there</a:t>
            </a:r>
          </a:p>
          <a:p>
            <a:r>
              <a:rPr lang="en-US" dirty="0" smtClean="0"/>
              <a:t>Consensus =&gt; call a variant</a:t>
            </a:r>
          </a:p>
          <a:p>
            <a:r>
              <a:rPr lang="en-US" dirty="0" smtClean="0"/>
              <a:t>Do this for all positions =&gt; reconstructed genome</a:t>
            </a:r>
          </a:p>
          <a:p>
            <a:r>
              <a:rPr lang="en-US" dirty="0" smtClean="0"/>
              <a:t>Remove 0.1%</a:t>
            </a:r>
            <a:r>
              <a:rPr lang="en-US" baseline="0" dirty="0" smtClean="0"/>
              <a:t> figure since it’s just for </a:t>
            </a:r>
            <a:r>
              <a:rPr lang="en-US" baseline="0" dirty="0" err="1" smtClean="0"/>
              <a:t>SNPs</a:t>
            </a:r>
            <a:r>
              <a:rPr lang="en-US" baseline="0" dirty="0" smtClean="0"/>
              <a:t>/small </a:t>
            </a:r>
            <a:r>
              <a:rPr lang="en-US" baseline="0" dirty="0" err="1" smtClean="0"/>
              <a:t>indels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91A11-F846-B944-867A-2BC3F162A9B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3F02-0391-DE43-A969-889E7AD8CA5F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077B-E561-364D-80B0-586EE15F5E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3F02-0391-DE43-A969-889E7AD8CA5F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077B-E561-364D-80B0-586EE15F5E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3F02-0391-DE43-A969-889E7AD8CA5F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077B-E561-364D-80B0-586EE15F5E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3F02-0391-DE43-A969-889E7AD8CA5F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077B-E561-364D-80B0-586EE15F5E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3F02-0391-DE43-A969-889E7AD8CA5F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077B-E561-364D-80B0-586EE15F5E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3F02-0391-DE43-A969-889E7AD8CA5F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077B-E561-364D-80B0-586EE15F5E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3F02-0391-DE43-A969-889E7AD8CA5F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077B-E561-364D-80B0-586EE15F5E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3F02-0391-DE43-A969-889E7AD8CA5F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077B-E561-364D-80B0-586EE15F5E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3F02-0391-DE43-A969-889E7AD8CA5F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077B-E561-364D-80B0-586EE15F5E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3F02-0391-DE43-A969-889E7AD8CA5F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077B-E561-364D-80B0-586EE15F5E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3F02-0391-DE43-A969-889E7AD8CA5F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077B-E561-364D-80B0-586EE15F5E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03F02-0391-DE43-A969-889E7AD8CA5F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077B-E561-364D-80B0-586EE15F5E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Variant Calling Overview</a:t>
            </a:r>
            <a:endParaRPr lang="en-US" dirty="0"/>
          </a:p>
        </p:txBody>
      </p:sp>
      <p:grpSp>
        <p:nvGrpSpPr>
          <p:cNvPr id="3" name="Group 79"/>
          <p:cNvGrpSpPr/>
          <p:nvPr/>
        </p:nvGrpSpPr>
        <p:grpSpPr>
          <a:xfrm>
            <a:off x="1171146" y="2293337"/>
            <a:ext cx="6772728" cy="893021"/>
            <a:chOff x="1171146" y="2255237"/>
            <a:chExt cx="6772728" cy="89302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57640" y="27393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670450" y="2584129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57107" y="2419553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2566" y="2741162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60660" y="2779262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936376" y="2317953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613061" y="2609529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501619" y="2255237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92933" y="2939900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71146" y="24195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224321" y="3082491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767531" y="2520530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70000" y="3148258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098804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66590" y="3097458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27403" y="3119562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237253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66417" y="29889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1160448" y="4305300"/>
            <a:ext cx="6783426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12"/>
          <p:cNvGrpSpPr/>
          <p:nvPr/>
        </p:nvGrpSpPr>
        <p:grpSpPr>
          <a:xfrm>
            <a:off x="1409023" y="2324884"/>
            <a:ext cx="6532524" cy="860278"/>
            <a:chOff x="1409023" y="2286784"/>
            <a:chExt cx="6532524" cy="860278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409023" y="314706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040543" y="2739304"/>
              <a:ext cx="109728" cy="1858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724401" y="2779262"/>
              <a:ext cx="101599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63500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66675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143160" y="2419553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5695734" y="260952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6375400" y="228678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76159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8318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3"/>
          <p:cNvGrpSpPr/>
          <p:nvPr/>
        </p:nvGrpSpPr>
        <p:grpSpPr>
          <a:xfrm>
            <a:off x="5584806" y="4502479"/>
            <a:ext cx="649592" cy="0"/>
            <a:chOff x="1160448" y="4276004"/>
            <a:chExt cx="649592" cy="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160448" y="42760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518751" y="42760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9"/>
          <p:cNvGrpSpPr/>
          <p:nvPr/>
        </p:nvGrpSpPr>
        <p:grpSpPr>
          <a:xfrm>
            <a:off x="5340056" y="4683180"/>
            <a:ext cx="798146" cy="0"/>
            <a:chOff x="2425700" y="4999904"/>
            <a:chExt cx="798146" cy="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2425700" y="4999904"/>
              <a:ext cx="79814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030590" y="49999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28"/>
          <p:cNvGrpSpPr/>
          <p:nvPr/>
        </p:nvGrpSpPr>
        <p:grpSpPr>
          <a:xfrm>
            <a:off x="5746456" y="4863881"/>
            <a:ext cx="630466" cy="0"/>
            <a:chOff x="2832100" y="5177704"/>
            <a:chExt cx="630466" cy="0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2832100" y="51777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036156" y="51777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27"/>
          <p:cNvGrpSpPr/>
          <p:nvPr/>
        </p:nvGrpSpPr>
        <p:grpSpPr>
          <a:xfrm>
            <a:off x="5898856" y="5044581"/>
            <a:ext cx="630466" cy="0"/>
            <a:chOff x="2984500" y="5330104"/>
            <a:chExt cx="630466" cy="0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2984500" y="53301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3035175" y="5330104"/>
              <a:ext cx="109728" cy="0"/>
            </a:xfrm>
            <a:prstGeom prst="line">
              <a:avLst/>
            </a:prstGeom>
            <a:ln w="1016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32"/>
          <p:cNvGrpSpPr/>
          <p:nvPr/>
        </p:nvGrpSpPr>
        <p:grpSpPr>
          <a:xfrm>
            <a:off x="5268974" y="4384288"/>
            <a:ext cx="1473931" cy="1195421"/>
            <a:chOff x="2354618" y="4691213"/>
            <a:chExt cx="1473931" cy="1195421"/>
          </a:xfrm>
        </p:grpSpPr>
        <p:sp>
          <p:nvSpPr>
            <p:cNvPr id="131" name="Rounded Rectangle 130"/>
            <p:cNvSpPr/>
            <p:nvPr/>
          </p:nvSpPr>
          <p:spPr>
            <a:xfrm>
              <a:off x="2983794" y="4691213"/>
              <a:ext cx="201168" cy="798754"/>
            </a:xfrm>
            <a:prstGeom prst="roundRect">
              <a:avLst>
                <a:gd name="adj" fmla="val 2865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54618" y="5424969"/>
              <a:ext cx="147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consensus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066402" y="4452789"/>
            <a:ext cx="2467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reference genome</a:t>
            </a:r>
            <a:endParaRPr lang="en-US" sz="2400" dirty="0">
              <a:latin typeface="+mj-lt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946776" y="4305269"/>
            <a:ext cx="109728" cy="0"/>
          </a:xfrm>
          <a:prstGeom prst="line">
            <a:avLst/>
          </a:prstGeom>
          <a:ln w="1016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36376" y="3787276"/>
            <a:ext cx="213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variant</a:t>
            </a:r>
            <a:endParaRPr lang="en-US" sz="2400" dirty="0"/>
          </a:p>
        </p:txBody>
      </p:sp>
      <p:grpSp>
        <p:nvGrpSpPr>
          <p:cNvPr id="19" name="Group 70"/>
          <p:cNvGrpSpPr/>
          <p:nvPr/>
        </p:nvGrpSpPr>
        <p:grpSpPr>
          <a:xfrm>
            <a:off x="2252368" y="4305269"/>
            <a:ext cx="5304115" cy="31"/>
            <a:chOff x="2252368" y="4305269"/>
            <a:chExt cx="5304115" cy="31"/>
          </a:xfrm>
        </p:grpSpPr>
        <p:grpSp>
          <p:nvGrpSpPr>
            <p:cNvPr id="23" name="Group 61"/>
            <p:cNvGrpSpPr/>
            <p:nvPr/>
          </p:nvGrpSpPr>
          <p:grpSpPr>
            <a:xfrm>
              <a:off x="2252368" y="4305269"/>
              <a:ext cx="5304115" cy="31"/>
              <a:chOff x="2252368" y="4305269"/>
              <a:chExt cx="5304115" cy="31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252368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143160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614673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446755" y="4305300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3812960" y="430526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A595-B40C-1149-ACDE-5A783AE27D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947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4" grpId="1"/>
      <p:bldP spid="63" grpId="0"/>
      <p:bldP spid="63" grpId="1"/>
      <p:bldP spid="63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Macintosh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Variant Calling Overview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Variant Calling Overview</dc:title>
  <dc:creator>Kristal Curtis</dc:creator>
  <cp:lastModifiedBy>Kristal Curtis</cp:lastModifiedBy>
  <cp:revision>2</cp:revision>
  <dcterms:created xsi:type="dcterms:W3CDTF">2012-11-30T02:27:32Z</dcterms:created>
  <dcterms:modified xsi:type="dcterms:W3CDTF">2012-11-30T02:27:45Z</dcterms:modified>
</cp:coreProperties>
</file>