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49.xml" ContentType="application/vnd.openxmlformats-officedocument.presentationml.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Default Extension="pdf" ContentType="application/pdf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60" r:id="rId5"/>
    <p:sldId id="304" r:id="rId6"/>
    <p:sldId id="264" r:id="rId7"/>
    <p:sldId id="266" r:id="rId8"/>
    <p:sldId id="267" r:id="rId9"/>
    <p:sldId id="268" r:id="rId10"/>
    <p:sldId id="272" r:id="rId11"/>
    <p:sldId id="305" r:id="rId12"/>
    <p:sldId id="317" r:id="rId13"/>
    <p:sldId id="274" r:id="rId14"/>
    <p:sldId id="318" r:id="rId15"/>
    <p:sldId id="330" r:id="rId16"/>
    <p:sldId id="278" r:id="rId17"/>
    <p:sldId id="283" r:id="rId18"/>
    <p:sldId id="279" r:id="rId19"/>
    <p:sldId id="296" r:id="rId20"/>
    <p:sldId id="285" r:id="rId21"/>
    <p:sldId id="286" r:id="rId22"/>
    <p:sldId id="306" r:id="rId23"/>
    <p:sldId id="307" r:id="rId24"/>
    <p:sldId id="308" r:id="rId25"/>
    <p:sldId id="287" r:id="rId26"/>
    <p:sldId id="288" r:id="rId27"/>
    <p:sldId id="290" r:id="rId28"/>
    <p:sldId id="300" r:id="rId29"/>
    <p:sldId id="298" r:id="rId30"/>
    <p:sldId id="299" r:id="rId31"/>
    <p:sldId id="320" r:id="rId32"/>
    <p:sldId id="291" r:id="rId33"/>
    <p:sldId id="297" r:id="rId34"/>
    <p:sldId id="312" r:id="rId35"/>
    <p:sldId id="315" r:id="rId36"/>
    <p:sldId id="322" r:id="rId37"/>
    <p:sldId id="295" r:id="rId38"/>
    <p:sldId id="293" r:id="rId39"/>
    <p:sldId id="323" r:id="rId40"/>
    <p:sldId id="314" r:id="rId41"/>
    <p:sldId id="302" r:id="rId42"/>
    <p:sldId id="303" r:id="rId43"/>
    <p:sldId id="316" r:id="rId44"/>
    <p:sldId id="310" r:id="rId45"/>
    <p:sldId id="324" r:id="rId46"/>
    <p:sldId id="325" r:id="rId47"/>
    <p:sldId id="326" r:id="rId48"/>
    <p:sldId id="327" r:id="rId49"/>
    <p:sldId id="328" r:id="rId50"/>
    <p:sldId id="329" r:id="rId51"/>
    <p:sldId id="32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747" autoAdjust="0"/>
  </p:normalViewPr>
  <p:slideViewPr>
    <p:cSldViewPr snapToGrid="0" snapToObjects="1">
      <p:cViewPr varScale="1">
        <p:scale>
          <a:sx n="52" d="100"/>
          <a:sy n="52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391744296"/>
        <c:axId val="391315448"/>
      </c:scatterChart>
      <c:valAx>
        <c:axId val="391744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391315448"/>
        <c:crosses val="autoZero"/>
        <c:crossBetween val="midCat"/>
      </c:valAx>
      <c:valAx>
        <c:axId val="3913154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391744296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391928584"/>
        <c:axId val="391944024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480873384"/>
        <c:axId val="557903848"/>
      </c:scatterChart>
      <c:valAx>
        <c:axId val="391928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391944024"/>
        <c:crosses val="autoZero"/>
        <c:crossBetween val="midCat"/>
      </c:valAx>
      <c:valAx>
        <c:axId val="3919440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391928584"/>
        <c:crosses val="autoZero"/>
        <c:crossBetween val="midCat"/>
      </c:valAx>
      <c:valAx>
        <c:axId val="557903848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480873384"/>
        <c:crosses val="max"/>
        <c:crossBetween val="midCat"/>
      </c:valAx>
      <c:valAx>
        <c:axId val="480873384"/>
        <c:scaling>
          <c:orientation val="minMax"/>
        </c:scaling>
        <c:delete val="1"/>
        <c:axPos val="b"/>
        <c:numFmt formatCode="General" sourceLinked="1"/>
        <c:tickLblPos val="nextTo"/>
        <c:crossAx val="557903848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77.68800497203229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277.0083102493073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925.9259259259258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481260504"/>
        <c:axId val="555515048"/>
      </c:scatterChart>
      <c:valAx>
        <c:axId val="481260504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555515048"/>
        <c:crosses val="autoZero"/>
        <c:crossBetween val="midCat"/>
      </c:valAx>
      <c:valAx>
        <c:axId val="5555150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4812605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77.68800497203229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277.0083102493073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925.9259259259258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555183400"/>
        <c:axId val="481053416"/>
      </c:scatterChart>
      <c:valAx>
        <c:axId val="55518340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481053416"/>
        <c:crosses val="autoZero"/>
        <c:crossBetween val="midCat"/>
      </c:valAx>
      <c:valAx>
        <c:axId val="4810534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55518340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18.46892603195118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69.12283127116872</c:v>
                </c:pt>
                <c:pt idx="13">
                  <c:v>81.47967082212973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925.9259259259252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574940008"/>
        <c:axId val="480842232"/>
      </c:scatterChart>
      <c:valAx>
        <c:axId val="574940008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480842232"/>
        <c:crosses val="autoZero"/>
        <c:crossBetween val="midCat"/>
      </c:valAx>
      <c:valAx>
        <c:axId val="4808422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57494000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18.46892603195118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69.12283127116872</c:v>
                </c:pt>
                <c:pt idx="13">
                  <c:v>81.47967082212973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925.9259259259252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554863432"/>
        <c:axId val="558778632"/>
      </c:scatterChart>
      <c:valAx>
        <c:axId val="554863432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558778632"/>
        <c:crosses val="autoZero"/>
        <c:crossBetween val="midCat"/>
      </c:valAx>
      <c:valAx>
        <c:axId val="5587786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554863432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Comes out of nowhere </a:t>
            </a:r>
            <a:r>
              <a:rPr lang="en-US" dirty="0" err="1" smtClean="0"/>
              <a:t>b/c</a:t>
            </a:r>
            <a:r>
              <a:rPr lang="en-US" dirty="0" smtClean="0"/>
              <a:t> I haven’t talked about clusters yet</a:t>
            </a:r>
          </a:p>
          <a:p>
            <a:r>
              <a:rPr lang="en-US" dirty="0" smtClean="0"/>
              <a:t>Could say similar regions instead</a:t>
            </a:r>
            <a:r>
              <a:rPr lang="en-US" baseline="0" dirty="0" smtClean="0"/>
              <a:t> of clusters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Validation that we’re getting clusters the right way,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they explain our alignment errors</a:t>
            </a:r>
          </a:p>
          <a:p>
            <a:r>
              <a:rPr lang="en-US" baseline="0" dirty="0" smtClean="0"/>
              <a:t>So, maybe this should come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SS:  this slide feels out of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will clusters go away with longer reads?  Maybe there will be fewer clusters, but it won’t go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ugly (brackets, </a:t>
            </a:r>
            <a:r>
              <a:rPr lang="en-US" dirty="0" err="1" smtClean="0"/>
              <a:t>parens</a:t>
            </a:r>
            <a:r>
              <a:rPr lang="en-US" dirty="0" smtClean="0"/>
              <a:t>,</a:t>
            </a:r>
            <a:r>
              <a:rPr lang="en-US" baseline="0" dirty="0" smtClean="0"/>
              <a:t> arrow)</a:t>
            </a:r>
            <a:endParaRPr lang="en-US" dirty="0" smtClean="0"/>
          </a:p>
          <a:p>
            <a:r>
              <a:rPr lang="en-US" dirty="0" smtClean="0"/>
              <a:t>More specific on what the output is like</a:t>
            </a:r>
          </a:p>
          <a:p>
            <a:endParaRPr lang="en-US" dirty="0" smtClean="0"/>
          </a:p>
          <a:p>
            <a:r>
              <a:rPr lang="en-US" dirty="0" smtClean="0"/>
              <a:t>MZ:  not comprehensive,</a:t>
            </a:r>
            <a:r>
              <a:rPr lang="en-US" baseline="0" dirty="0" smtClean="0"/>
              <a:t> no guarantee about output</a:t>
            </a:r>
          </a:p>
          <a:p>
            <a:r>
              <a:rPr lang="en-US" baseline="0" dirty="0" smtClean="0"/>
              <a:t>Ours guarantees that if things are sufficiently similar, they’ll end up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 this with a definition of what clusters are</a:t>
            </a:r>
          </a:p>
          <a:p>
            <a:r>
              <a:rPr lang="en-US" dirty="0" smtClean="0"/>
              <a:t>Could say that we’re finding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make it more clear what the extrinsic</a:t>
            </a:r>
            <a:r>
              <a:rPr lang="en-US" baseline="0" dirty="0" smtClean="0"/>
              <a:t> criteria are</a:t>
            </a:r>
          </a:p>
          <a:p>
            <a:r>
              <a:rPr lang="en-US" baseline="0" dirty="0" smtClean="0"/>
              <a:t>Makes it sound like I don’t have an idea for how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not clear what blue/green/red/purple mean (color</a:t>
            </a:r>
            <a:r>
              <a:rPr lang="en-US" baseline="0" dirty="0" smtClean="0"/>
              <a:t> the rest of the partitions too)</a:t>
            </a:r>
          </a:p>
          <a:p>
            <a:r>
              <a:rPr lang="en-US" baseline="0" dirty="0" smtClean="0"/>
              <a:t>SS/TS:  explain what N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clear what the matrix is</a:t>
            </a:r>
          </a:p>
          <a:p>
            <a:r>
              <a:rPr lang="en-US" baseline="0" dirty="0" smtClean="0"/>
              <a:t>Could write something like “Goal:  compute the edit distance”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Naïve:  do all-to-all comparison</a:t>
            </a:r>
          </a:p>
          <a:p>
            <a:r>
              <a:rPr lang="en-US" baseline="0" dirty="0" smtClean="0"/>
              <a:t>However, we do partitioning</a:t>
            </a:r>
          </a:p>
          <a:p>
            <a:r>
              <a:rPr lang="en-US" baseline="0" dirty="0" smtClean="0"/>
              <a:t>To make it more efficient, we use an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 suggests picture to show how indexing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mention size of chr22</a:t>
            </a:r>
          </a:p>
          <a:p>
            <a:r>
              <a:rPr lang="en-US" dirty="0" smtClean="0"/>
              <a:t>MZ:</a:t>
            </a:r>
            <a:r>
              <a:rPr lang="en-US" baseline="0" dirty="0" smtClean="0"/>
              <a:t>  mention that time is </a:t>
            </a:r>
            <a:r>
              <a:rPr lang="en-US" baseline="0" dirty="0" err="1" smtClean="0"/>
              <a:t>superlinear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this is one of the big challenges, and we solved it</a:t>
            </a:r>
          </a:p>
          <a:p>
            <a:r>
              <a:rPr lang="en-US" baseline="0" dirty="0" smtClean="0"/>
              <a:t>Could make this 2 slides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JT/BT:  either leave out the details, or talk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#</a:t>
            </a:r>
            <a:r>
              <a:rPr lang="en-US" baseline="0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of first bar:  39,990,220</a:t>
            </a:r>
          </a:p>
          <a:p>
            <a:r>
              <a:rPr lang="en-US" dirty="0" smtClean="0"/>
              <a:t>Height of second bar:  </a:t>
            </a:r>
            <a:r>
              <a:rPr lang="en-US" dirty="0" smtClean="0"/>
              <a:t>1672</a:t>
            </a:r>
          </a:p>
          <a:p>
            <a:endParaRPr lang="en-US" dirty="0" smtClean="0"/>
          </a:p>
          <a:p>
            <a:r>
              <a:rPr lang="en-US" dirty="0" smtClean="0"/>
              <a:t>BT: </a:t>
            </a:r>
            <a:r>
              <a:rPr lang="en-US" baseline="0" dirty="0" smtClean="0"/>
              <a:t> build</a:t>
            </a:r>
          </a:p>
          <a:p>
            <a:r>
              <a:rPr lang="en-US" baseline="0" dirty="0" smtClean="0"/>
              <a:t>RX:  make graph not looked chopped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TS, SS:  this graph is interesting</a:t>
            </a:r>
          </a:p>
          <a:p>
            <a:r>
              <a:rPr lang="en-US" baseline="0" dirty="0" smtClean="0"/>
              <a:t>MZ:  add a graph showing # locations by cluster size (CDF)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look at what those positions are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in genome browser)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arrows make this confusing</a:t>
            </a:r>
          </a:p>
          <a:p>
            <a:r>
              <a:rPr lang="en-US" dirty="0" smtClean="0"/>
              <a:t>Make it more obvious that the three </a:t>
            </a:r>
            <a:r>
              <a:rPr lang="en-US" dirty="0" err="1" smtClean="0"/>
              <a:t>pics</a:t>
            </a:r>
            <a:r>
              <a:rPr lang="en-US" dirty="0" smtClean="0"/>
              <a:t> on side are different (like maybe bold)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</a:t>
            </a:r>
            <a:r>
              <a:rPr lang="en-US" baseline="0" dirty="0" smtClean="0"/>
              <a:t>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MS:  data processing already dominates cost (has reviews)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bring </a:t>
            </a:r>
            <a:r>
              <a:rPr lang="en-US" dirty="0" err="1" smtClean="0"/>
              <a:t>pic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</a:t>
            </a:r>
            <a:r>
              <a:rPr lang="en-US" baseline="0" dirty="0" smtClean="0"/>
              <a:t>  </a:t>
            </a:r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best-matcher, all-matcher, multi-matcher too confusing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look at one graph at a time</a:t>
            </a:r>
          </a:p>
          <a:p>
            <a:r>
              <a:rPr lang="en-US" baseline="0" dirty="0" smtClean="0"/>
              <a:t>Look at one dataset at a time</a:t>
            </a:r>
          </a:p>
          <a:p>
            <a:r>
              <a:rPr lang="en-US" baseline="0" dirty="0" smtClean="0"/>
              <a:t>JT:  Add “better” 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confusing that good is down on left, but good is up on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RX:  didn’t see BWA, </a:t>
            </a:r>
            <a:r>
              <a:rPr lang="en-US" baseline="0" dirty="0" err="1" smtClean="0"/>
              <a:t>Novoalign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to </a:t>
            </a:r>
            <a:r>
              <a:rPr lang="en-US" dirty="0" err="1" smtClean="0"/>
              <a:t>mr</a:t>
            </a:r>
            <a:r>
              <a:rPr lang="en-US" dirty="0" smtClean="0"/>
              <a:t> fast, </a:t>
            </a:r>
            <a:r>
              <a:rPr lang="en-US" dirty="0" err="1" smtClean="0"/>
              <a:t>mrs</a:t>
            </a:r>
            <a:r>
              <a:rPr lang="en-US" dirty="0" smtClean="0"/>
              <a:t> fast (others?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BT:  “algorithm” column busy</a:t>
            </a:r>
          </a:p>
          <a:p>
            <a:endParaRPr lang="en-US" dirty="0" smtClean="0"/>
          </a:p>
          <a:p>
            <a:r>
              <a:rPr lang="en-US" dirty="0" smtClean="0"/>
              <a:t>MZ:</a:t>
            </a:r>
            <a:r>
              <a:rPr lang="en-US" baseline="0" dirty="0" smtClean="0"/>
              <a:t>  drop middle row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caption looks like row of 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</a:t>
            </a:r>
            <a:r>
              <a:rPr lang="en-US" baseline="0" dirty="0" smtClean="0"/>
              <a:t>cache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show profiling results</a:t>
            </a:r>
          </a:p>
          <a:p>
            <a:r>
              <a:rPr lang="en-US" baseline="0" dirty="0" smtClean="0"/>
              <a:t>BT:  don’t say “we” on slide</a:t>
            </a:r>
          </a:p>
          <a:p>
            <a:r>
              <a:rPr lang="en-US" baseline="0" dirty="0" smtClean="0"/>
              <a:t>JT:  just trim beginning of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  shorten filtering part</a:t>
            </a:r>
          </a:p>
          <a:p>
            <a:pPr marL="228600" indent="-228600">
              <a:buAutoNum type="arabicParenBoth"/>
            </a:pPr>
            <a:r>
              <a:rPr lang="en-US" dirty="0" smtClean="0"/>
              <a:t>Genomes in db may have a lot of similarity =&gt; much</a:t>
            </a:r>
            <a:r>
              <a:rPr lang="en-US" baseline="0" dirty="0" smtClean="0"/>
              <a:t> higher fraction in clusters</a:t>
            </a:r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You just need any match (not best match) =&gt; Just comparing against consensus lets you</a:t>
            </a:r>
            <a:r>
              <a:rPr lang="en-US" baseline="0" dirty="0" smtClean="0"/>
              <a:t> know if it’s close enough</a:t>
            </a:r>
          </a:p>
          <a:p>
            <a:pPr marL="228600" indent="-228600">
              <a:buNone/>
            </a:pPr>
            <a:r>
              <a:rPr lang="en-US" baseline="0" dirty="0" smtClean="0"/>
              <a:t>Less detail (just give one application)</a:t>
            </a:r>
          </a:p>
          <a:p>
            <a:pPr marL="228600" indent="-228600">
              <a:buNone/>
            </a:pPr>
            <a:r>
              <a:rPr lang="en-US" baseline="0" dirty="0" smtClean="0"/>
              <a:t>For removing contamination:  looking against db of many similar bacterial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variant calling has to be accurate</a:t>
            </a:r>
          </a:p>
          <a:p>
            <a:r>
              <a:rPr lang="en-US" dirty="0" smtClean="0"/>
              <a:t>MZ:  emphasize accuracy</a:t>
            </a:r>
          </a:p>
          <a:p>
            <a:r>
              <a:rPr lang="en-US" dirty="0" smtClean="0"/>
              <a:t>MS:</a:t>
            </a:r>
            <a:r>
              <a:rPr lang="en-US" baseline="0" dirty="0" smtClean="0"/>
              <a:t>  show how you could miss a SNP</a:t>
            </a:r>
          </a:p>
          <a:p>
            <a:r>
              <a:rPr lang="en-US" baseline="0" dirty="0" smtClean="0"/>
              <a:t>AF:  show that clusters are going into “proposed pipeline”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downplaying interesting thing that I’ll be doing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targeted assembly</a:t>
            </a:r>
            <a:r>
              <a:rPr lang="en-US" baseline="0" dirty="0" smtClean="0"/>
              <a:t> is for </a:t>
            </a:r>
            <a:r>
              <a:rPr lang="en-US" baseline="0" dirty="0" err="1" smtClean="0"/>
              <a:t>SVs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SNPs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more concrete info on Biggie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plural on positions</a:t>
            </a:r>
          </a:p>
          <a:p>
            <a:r>
              <a:rPr lang="en-US" dirty="0" smtClean="0"/>
              <a:t>RX:  edit</a:t>
            </a:r>
            <a:r>
              <a:rPr lang="en-US" baseline="0" dirty="0" smtClean="0"/>
              <a:t> distance is only a proxy for correct location</a:t>
            </a:r>
          </a:p>
          <a:p>
            <a:r>
              <a:rPr lang="en-US" baseline="0" dirty="0" smtClean="0"/>
              <a:t>TS:  makes sense to do alignment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we expect reads to be similar to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</a:t>
            </a:r>
            <a:r>
              <a:rPr lang="en-US" baseline="0" dirty="0" smtClean="0"/>
              <a:t>  make it clear that I worked on SNAP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fix this slide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this is meant to keep attention in a longer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clearer here why picked the seed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how increasing read lengths &amp; server memories make hash-based</a:t>
            </a:r>
            <a:r>
              <a:rPr lang="en-US" baseline="0" dirty="0" smtClean="0"/>
              <a:t> aligners more </a:t>
            </a:r>
            <a:r>
              <a:rPr lang="en-US" baseline="0" dirty="0" smtClean="0"/>
              <a:t>practical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make it clearer why going back to seed-based (fix cons, keep pros)</a:t>
            </a:r>
          </a:p>
          <a:p>
            <a:r>
              <a:rPr lang="en-US" baseline="0" dirty="0" smtClean="0"/>
              <a:t>TS:  seed-based was designed for a different problem (multiple alignment of shorter sequences); we’re attacking a slightly different problem, so it makes sense to use longer seeds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</a:t>
            </a:r>
            <a:r>
              <a:rPr lang="en-US" dirty="0" smtClean="0"/>
              <a:t>speedup</a:t>
            </a:r>
          </a:p>
          <a:p>
            <a:r>
              <a:rPr lang="en-US" dirty="0" smtClean="0"/>
              <a:t>SS:  how to get error</a:t>
            </a:r>
          </a:p>
          <a:p>
            <a:r>
              <a:rPr lang="en-US" dirty="0" smtClean="0"/>
              <a:t>BT:  how to simulate reads</a:t>
            </a:r>
          </a:p>
          <a:p>
            <a:r>
              <a:rPr lang="en-US" dirty="0" smtClean="0"/>
              <a:t>MZ:  might want to show real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</a:t>
            </a:r>
            <a:r>
              <a:rPr lang="en-US" baseline="0" dirty="0" smtClean="0"/>
              <a:t>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explanation of </a:t>
            </a:r>
            <a:r>
              <a:rPr lang="en-US" baseline="0" dirty="0" err="1" smtClean="0"/>
              <a:t>maxHits</a:t>
            </a:r>
            <a:r>
              <a:rPr lang="en-US" baseline="0" dirty="0" smtClean="0"/>
              <a:t> (BT agrees)</a:t>
            </a:r>
          </a:p>
          <a:p>
            <a:r>
              <a:rPr lang="en-US" baseline="0" dirty="0" smtClean="0"/>
              <a:t>Say that the main cause of slowdown &amp; inaccuracy is similarity</a:t>
            </a:r>
          </a:p>
          <a:p>
            <a:r>
              <a:rPr lang="en-US" baseline="0" dirty="0" smtClean="0"/>
              <a:t>Might want to put more after this about the similar regions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graphs are hard to parse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7588" y="29501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 via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1620" t="3541" r="6458"/>
              <a:stretch>
                <a:fillRect/>
              </a:stretch>
            </p:blipFill>
          </mc:Choice>
          <mc:Fallback>
            <p:blipFill>
              <a:blip r:embed="rId4"/>
              <a:srcRect l="1620" t="3541" r="6458"/>
              <a:stretch>
                <a:fillRect/>
              </a:stretch>
            </p:blipFill>
          </mc:Fallback>
        </mc:AlternateContent>
        <p:spPr>
          <a:xfrm>
            <a:off x="1987295" y="1408879"/>
            <a:ext cx="4975813" cy="5221396"/>
          </a:xfrm>
        </p:spPr>
      </p:pic>
      <p:sp>
        <p:nvSpPr>
          <p:cNvPr id="4" name="TextBox 3"/>
          <p:cNvSpPr txBox="1"/>
          <p:nvPr/>
        </p:nvSpPr>
        <p:spPr>
          <a:xfrm>
            <a:off x="623221" y="1576191"/>
            <a:ext cx="17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</a:t>
            </a:r>
            <a:r>
              <a:rPr lang="en-US" baseline="-25000" dirty="0" smtClean="0"/>
              <a:t>1</a:t>
            </a:r>
            <a:r>
              <a:rPr lang="en-US" dirty="0" smtClean="0"/>
              <a:t>:  39.9M</a:t>
            </a:r>
          </a:p>
          <a:p>
            <a:r>
              <a:rPr lang="en-US" dirty="0" smtClean="0"/>
              <a:t>Counts</a:t>
            </a:r>
            <a:r>
              <a:rPr lang="en-US" baseline="-25000" dirty="0" smtClean="0"/>
              <a:t>2</a:t>
            </a:r>
            <a:r>
              <a:rPr lang="en-US" dirty="0" smtClean="0"/>
              <a:t>:  1672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3702" y="3145852"/>
            <a:ext cx="443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>
              <a:buFont typeface="Arial"/>
              <a:buChar char="•"/>
            </a:pPr>
            <a:r>
              <a:rPr lang="en-US" dirty="0" smtClean="0"/>
              <a:t>  Most clusters are small</a:t>
            </a:r>
          </a:p>
          <a:p>
            <a:pPr>
              <a:buFont typeface="Arial"/>
              <a:buChar char="•"/>
            </a:pPr>
            <a:r>
              <a:rPr lang="en-US" dirty="0" smtClean="0"/>
              <a:t>  Small # of huge clusters dominate runtime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5370" y="4997258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44571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2000770"/>
          <a:ext cx="8115602" cy="3270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524"/>
                <a:gridCol w="1597539"/>
                <a:gridCol w="159753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2358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1.4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37327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[Lunter10])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performs naïve SNP calling</a:t>
            </a:r>
          </a:p>
          <a:p>
            <a:pPr lvl="1"/>
            <a:r>
              <a:rPr lang="en-US" dirty="0" smtClean="0"/>
              <a:t>Main contribution:  parallelism</a:t>
            </a:r>
          </a:p>
          <a:p>
            <a:r>
              <a:rPr lang="en-US" dirty="0" smtClean="0"/>
              <a:t>Plan to expand prototype to improve SNP calling accuracy</a:t>
            </a:r>
          </a:p>
          <a:p>
            <a:pPr lvl="1"/>
            <a:r>
              <a:rPr lang="en-US" dirty="0" smtClean="0"/>
              <a:t>Utilize cluster information as a signal for where sophisticated SNP calling techniques (e.g., local realignment, targeted assembly) should be employed</a:t>
            </a:r>
          </a:p>
          <a:p>
            <a:pPr lvl="1"/>
            <a:r>
              <a:rPr lang="en-US" dirty="0" smtClean="0"/>
              <a:t>More efficient than deploying advanced 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[Lunter10]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5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</a:t>
            </a:r>
          </a:p>
          <a:p>
            <a:r>
              <a:rPr lang="en-US" dirty="0" smtClean="0"/>
              <a:t>Over 10x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Return to seed-based approach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10695</TotalTime>
  <Words>4170</Words>
  <Application>Microsoft Macintosh PowerPoint</Application>
  <PresentationFormat>On-screen Show (4:3)</PresentationFormat>
  <Paragraphs>610</Paragraphs>
  <Slides>51</Slides>
  <Notes>38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Big Data Analysis Exploiting Genome Similarity</vt:lpstr>
      <vt:lpstr>The Sequencing Revolution</vt:lpstr>
      <vt:lpstr>Big Data Challenge</vt:lpstr>
      <vt:lpstr>Goal</vt:lpstr>
      <vt:lpstr>Outline</vt:lpstr>
      <vt:lpstr>The Alignment Problem</vt:lpstr>
      <vt:lpstr>SNAP</vt:lpstr>
      <vt:lpstr>Current Aligners</vt:lpstr>
      <vt:lpstr>SNAP Insights</vt:lpstr>
      <vt:lpstr>Results</vt:lpstr>
      <vt:lpstr>Outline</vt:lpstr>
      <vt:lpstr>Analyzing SNAP’s Performance</vt:lpstr>
      <vt:lpstr>Source of Difficulty</vt:lpstr>
      <vt:lpstr>Source of Difficulty</vt:lpstr>
      <vt:lpstr>Existing Approaches to Clustering</vt:lpstr>
      <vt:lpstr>Union Find Approach</vt:lpstr>
      <vt:lpstr>Union Find Approach</vt:lpstr>
      <vt:lpstr>Implementation</vt:lpstr>
      <vt:lpstr>Growing Pains</vt:lpstr>
      <vt:lpstr>Cluster Overview</vt:lpstr>
      <vt:lpstr>Cluster Sizes</vt:lpstr>
      <vt:lpstr>Outline</vt:lpstr>
      <vt:lpstr>Status Quo</vt:lpstr>
      <vt:lpstr>How can we fix this?</vt:lpstr>
      <vt:lpstr>Similarity-Aware SNAP</vt:lpstr>
      <vt:lpstr>Applications of Clusters</vt:lpstr>
      <vt:lpstr>Techniques Involved</vt:lpstr>
      <vt:lpstr>Similarity-aware Index</vt:lpstr>
      <vt:lpstr>Intra-cluster pruning</vt:lpstr>
      <vt:lpstr>Multi-matcher</vt:lpstr>
      <vt:lpstr>Results:  Best-matcher</vt:lpstr>
      <vt:lpstr>Results:  All-matcher</vt:lpstr>
      <vt:lpstr>Ideas for Improvement</vt:lpstr>
      <vt:lpstr>Outline</vt:lpstr>
      <vt:lpstr>Filtering</vt:lpstr>
      <vt:lpstr>Filtering for Pipeline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Variant Calling Overview</vt:lpstr>
      <vt:lpstr>Approach</vt:lpstr>
      <vt:lpstr>Approach</vt:lpstr>
      <vt:lpstr>Approach</vt:lpstr>
      <vt:lpstr>Related Work</vt:lpstr>
      <vt:lpstr>Related Work</vt:lpstr>
      <vt:lpstr>Performance 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497</cp:revision>
  <cp:lastPrinted>2012-12-04T20:07:23Z</cp:lastPrinted>
  <dcterms:created xsi:type="dcterms:W3CDTF">2012-12-06T19:05:12Z</dcterms:created>
  <dcterms:modified xsi:type="dcterms:W3CDTF">2012-12-06T23:49:14Z</dcterms:modified>
</cp:coreProperties>
</file>