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Default Extension="xlsx" ContentType="application/vnd.openxmlformats-officedocument.spreadsheetml.shee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Override PartName="/ppt/slides/slide64.xml" ContentType="application/vnd.openxmlformats-officedocument.presentationml.slide+xml"/>
  <Override PartName="/ppt/notesSlides/notesSlide40.xml" ContentType="application/vnd.openxmlformats-officedocument.presentationml.notesSlide+xml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0" r:id="rId3"/>
    <p:sldId id="260" r:id="rId4"/>
    <p:sldId id="358" r:id="rId5"/>
    <p:sldId id="357" r:id="rId6"/>
    <p:sldId id="304" r:id="rId7"/>
    <p:sldId id="264" r:id="rId8"/>
    <p:sldId id="268" r:id="rId9"/>
    <p:sldId id="267" r:id="rId10"/>
    <p:sldId id="343" r:id="rId11"/>
    <p:sldId id="348" r:id="rId12"/>
    <p:sldId id="345" r:id="rId13"/>
    <p:sldId id="272" r:id="rId14"/>
    <p:sldId id="362" r:id="rId15"/>
    <p:sldId id="317" r:id="rId16"/>
    <p:sldId id="331" r:id="rId17"/>
    <p:sldId id="274" r:id="rId18"/>
    <p:sldId id="353" r:id="rId19"/>
    <p:sldId id="352" r:id="rId20"/>
    <p:sldId id="338" r:id="rId21"/>
    <p:sldId id="365" r:id="rId22"/>
    <p:sldId id="335" r:id="rId23"/>
    <p:sldId id="350" r:id="rId24"/>
    <p:sldId id="296" r:id="rId25"/>
    <p:sldId id="285" r:id="rId26"/>
    <p:sldId id="286" r:id="rId27"/>
    <p:sldId id="332" r:id="rId28"/>
    <p:sldId id="333" r:id="rId29"/>
    <p:sldId id="363" r:id="rId30"/>
    <p:sldId id="334" r:id="rId31"/>
    <p:sldId id="307" r:id="rId32"/>
    <p:sldId id="308" r:id="rId33"/>
    <p:sldId id="287" r:id="rId34"/>
    <p:sldId id="355" r:id="rId35"/>
    <p:sldId id="320" r:id="rId36"/>
    <p:sldId id="291" r:id="rId37"/>
    <p:sldId id="297" r:id="rId38"/>
    <p:sldId id="364" r:id="rId39"/>
    <p:sldId id="315" r:id="rId40"/>
    <p:sldId id="295" r:id="rId41"/>
    <p:sldId id="293" r:id="rId42"/>
    <p:sldId id="323" r:id="rId43"/>
    <p:sldId id="314" r:id="rId44"/>
    <p:sldId id="302" r:id="rId45"/>
    <p:sldId id="303" r:id="rId46"/>
    <p:sldId id="316" r:id="rId47"/>
    <p:sldId id="310" r:id="rId48"/>
    <p:sldId id="361" r:id="rId49"/>
    <p:sldId id="359" r:id="rId50"/>
    <p:sldId id="324" r:id="rId51"/>
    <p:sldId id="346" r:id="rId52"/>
    <p:sldId id="347" r:id="rId53"/>
    <p:sldId id="349" r:id="rId54"/>
    <p:sldId id="328" r:id="rId55"/>
    <p:sldId id="354" r:id="rId56"/>
    <p:sldId id="329" r:id="rId57"/>
    <p:sldId id="337" r:id="rId58"/>
    <p:sldId id="351" r:id="rId59"/>
    <p:sldId id="356" r:id="rId60"/>
    <p:sldId id="339" r:id="rId61"/>
    <p:sldId id="340" r:id="rId62"/>
    <p:sldId id="341" r:id="rId63"/>
    <p:sldId id="342" r:id="rId64"/>
    <p:sldId id="321" r:id="rId65"/>
    <p:sldId id="366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  <p:clrMru>
    <a:srgbClr val="FFFF66"/>
    <a:srgbClr val="6195C9"/>
    <a:srgbClr val="6899CB"/>
    <a:srgbClr val="FF8000"/>
    <a:srgbClr val="010000"/>
    <a:srgbClr val="F6FF67"/>
    <a:srgbClr val="57FDFF"/>
    <a:srgbClr val="FF7E79"/>
    <a:srgbClr val="CE0202"/>
    <a:srgbClr val="B902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5620"/>
    <p:restoredTop sz="77496" autoAdjust="0"/>
  </p:normalViewPr>
  <p:slideViewPr>
    <p:cSldViewPr snapToGrid="0" snapToObjects="1">
      <p:cViewPr varScale="1">
        <p:scale>
          <a:sx n="98" d="100"/>
          <a:sy n="98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633366632"/>
        <c:axId val="617490184"/>
      </c:scatterChart>
      <c:valAx>
        <c:axId val="633366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7490184"/>
        <c:crosses val="autoZero"/>
        <c:crossBetween val="midCat"/>
      </c:valAx>
      <c:valAx>
        <c:axId val="6174901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63336663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633421016"/>
        <c:axId val="633407432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633392664"/>
        <c:axId val="633413560"/>
      </c:scatterChart>
      <c:valAx>
        <c:axId val="633421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33407432"/>
        <c:crosses val="autoZero"/>
        <c:crossBetween val="midCat"/>
      </c:valAx>
      <c:valAx>
        <c:axId val="6334074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633421016"/>
        <c:crosses val="autoZero"/>
        <c:crossBetween val="midCat"/>
      </c:valAx>
      <c:valAx>
        <c:axId val="63341356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633392664"/>
        <c:crosses val="max"/>
        <c:crossBetween val="midCat"/>
      </c:valAx>
      <c:valAx>
        <c:axId val="633392664"/>
        <c:scaling>
          <c:orientation val="minMax"/>
        </c:scaling>
        <c:delete val="1"/>
        <c:axPos val="b"/>
        <c:numFmt formatCode="General" sourceLinked="1"/>
        <c:tickLblPos val="nextTo"/>
        <c:crossAx val="633413560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633628392"/>
        <c:axId val="633637624"/>
      </c:scatterChart>
      <c:valAx>
        <c:axId val="633628392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37624"/>
        <c:crosses val="autoZero"/>
        <c:crossBetween val="midCat"/>
      </c:valAx>
      <c:valAx>
        <c:axId val="6336376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633628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633657880"/>
        <c:axId val="633679160"/>
      </c:scatterChart>
      <c:valAx>
        <c:axId val="633657880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79160"/>
        <c:crosses val="autoZero"/>
        <c:crossBetween val="midCat"/>
      </c:valAx>
      <c:valAx>
        <c:axId val="6336791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63365788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633817064"/>
        <c:axId val="633744600"/>
      </c:scatterChart>
      <c:valAx>
        <c:axId val="633817064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744600"/>
        <c:crosses val="autoZero"/>
        <c:crossBetween val="midCat"/>
      </c:valAx>
      <c:valAx>
        <c:axId val="633744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633817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633718520"/>
        <c:axId val="633652264"/>
      </c:scatterChart>
      <c:valAx>
        <c:axId val="633718520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652264"/>
        <c:crosses val="autoZero"/>
        <c:crossBetween val="midCat"/>
      </c:valAx>
      <c:valAx>
        <c:axId val="6336522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633718520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</a:t>
            </a:r>
            <a:r>
              <a:rPr lang="en-US" dirty="0" err="1" smtClean="0"/>
              <a:t>Yun</a:t>
            </a:r>
            <a:r>
              <a:rPr lang="en-US" dirty="0" smtClean="0"/>
              <a:t> asks for column with speedup</a:t>
            </a:r>
          </a:p>
          <a:p>
            <a:r>
              <a:rPr lang="en-US" dirty="0" smtClean="0"/>
              <a:t>SS:  how to get error</a:t>
            </a:r>
          </a:p>
          <a:p>
            <a:r>
              <a:rPr lang="en-US" dirty="0" smtClean="0"/>
              <a:t>BT:  how to simulate reads</a:t>
            </a:r>
          </a:p>
          <a:p>
            <a:r>
              <a:rPr lang="en-US" dirty="0" smtClean="0"/>
              <a:t>MZ:  might want to show real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Bring out the point that you’re losing info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you’re ignoring some spots</a:t>
            </a:r>
          </a:p>
          <a:p>
            <a:r>
              <a:rPr lang="en-US" baseline="0" dirty="0" smtClean="0"/>
              <a:t>Sampling of locations rather than checking all of them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</a:p>
          <a:p>
            <a:r>
              <a:rPr lang="en-US" baseline="0" dirty="0" smtClean="0"/>
              <a:t>Say that the main cause of slowdown &amp; inaccuracy is similarity</a:t>
            </a:r>
          </a:p>
          <a:p>
            <a:r>
              <a:rPr lang="en-US" baseline="0" dirty="0" smtClean="0"/>
              <a:t>Talk through the graphs (explain the axes, etc.</a:t>
            </a:r>
            <a:r>
              <a:rPr lang="en-US" baseline="0" dirty="0" smtClean="0"/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Their goal:  interpretability, understand evolution</a:t>
            </a:r>
          </a:p>
          <a:p>
            <a:r>
              <a:rPr lang="en-US" dirty="0" smtClean="0"/>
              <a:t>Bring out the point of</a:t>
            </a:r>
            <a:r>
              <a:rPr lang="en-US" baseline="0" dirty="0" smtClean="0"/>
              <a:t> our work is to work with short reads, so it’s not so easy to use these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what follows, I’ll talk about how we find the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</a:t>
            </a:r>
            <a:r>
              <a:rPr lang="en-US" baseline="0" dirty="0" smtClean="0"/>
              <a:t>ere’s a reminder of how the basic UF works.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Init:  put each node in its own cluster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need a list of edges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Once we have a list of edges, we just traverse them, merging whenever we find that two connected nodes are not currently in the same component.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We’re done when we’ve traversed the list of edges (so no need to have a separate stopping criterion).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comes out are the connected components of the graph. </a:t>
            </a:r>
          </a:p>
          <a:p>
            <a:endParaRPr lang="en-US" dirty="0" smtClean="0"/>
          </a:p>
          <a:p>
            <a:r>
              <a:rPr lang="en-US" dirty="0" smtClean="0"/>
              <a:t>Complexity:  O( (|V| + |E|) alpha( |V| ) 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Optimizations:  path compression (make trees</a:t>
            </a:r>
            <a:r>
              <a:rPr lang="en-US" baseline="0" dirty="0" smtClean="0"/>
              <a:t> short &amp; fat rather than deep; done during find), union by rank (make the smaller tree a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of the larger one when you do union)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Nodes in the graph are substrings in the genome</a:t>
            </a:r>
          </a:p>
          <a:p>
            <a:r>
              <a:rPr lang="en-US" baseline="0" dirty="0" smtClean="0"/>
              <a:t>Edges connect any substrings that are sufficiently similar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Bring out that it’s a 1-pass </a:t>
            </a:r>
            <a:r>
              <a:rPr lang="en-US" baseline="0" dirty="0" err="1" smtClean="0"/>
              <a:t>alg</a:t>
            </a:r>
            <a:r>
              <a:rPr lang="en-US" baseline="0" dirty="0" smtClean="0"/>
              <a:t> (identify edges &amp; do the merge in one pass, rather than first identifying the edges – which requires storing them! – and then traversing the edges)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Specify threshold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transition to this slide:  ok, so how does this apply in our situation?  Well here’s a toy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case, rather than </a:t>
            </a:r>
            <a:r>
              <a:rPr lang="en-US" baseline="0" dirty="0" err="1" smtClean="0"/>
              <a:t>precomputing</a:t>
            </a:r>
            <a:r>
              <a:rPr lang="en-US" baseline="0" dirty="0" smtClean="0"/>
              <a:t> a list of edges and then traversing it (this is expensive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memory &amp; time!!), we just traverse the edges and do the merging all in one pass.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it a “mini genome”</a:t>
            </a:r>
          </a:p>
          <a:p>
            <a:endParaRPr lang="en-US" dirty="0" smtClean="0"/>
          </a:p>
          <a:p>
            <a:r>
              <a:rPr lang="en-US" dirty="0" smtClean="0"/>
              <a:t>TODO:  Practice explaining this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Goal is to fill out edit distance matrix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Naïve:  do all-to-all comparison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make it more efficient, we use an index</a:t>
            </a:r>
          </a:p>
          <a:p>
            <a:endParaRPr lang="en-US" dirty="0" smtClean="0"/>
          </a:p>
          <a:p>
            <a:r>
              <a:rPr lang="en-US" dirty="0" smtClean="0"/>
              <a:t>Could also say</a:t>
            </a:r>
            <a:r>
              <a:rPr lang="en-US" baseline="0" dirty="0" smtClean="0"/>
              <a:t> we’re showing it here with only one seed, but we actually do multiple seeds</a:t>
            </a:r>
          </a:p>
          <a:p>
            <a:r>
              <a:rPr lang="en-US" baseline="0" dirty="0" smtClean="0"/>
              <a:t>That lets you rule out whatever you’re not considering,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any remaining positions that didn’t match one of your seeds is too far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parallel?  Development, but also want flexibility</a:t>
            </a:r>
            <a:r>
              <a:rPr lang="en-US" baseline="0" dirty="0" smtClean="0"/>
              <a:t> to run with different parameters (read lengths, for DNA fragment length,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MZ</a:t>
            </a:r>
            <a:r>
              <a:rPr lang="en-US" baseline="0" dirty="0" smtClean="0"/>
              <a:t>:  add a graph showing # locations by cluster size (CDF)</a:t>
            </a:r>
          </a:p>
          <a:p>
            <a:r>
              <a:rPr lang="en-US" baseline="0" dirty="0" smtClean="0"/>
              <a:t>MZ:  look at what those positions are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in genome browser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** Might also want to have the consensus string of the biggest cluster queued up</a:t>
            </a:r>
          </a:p>
          <a:p>
            <a:r>
              <a:rPr lang="en-US" baseline="0" dirty="0" smtClean="0"/>
              <a:t>** Might also want a slide giving a “zoomed in” view of the first few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Label it as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arrows make this confusing</a:t>
            </a:r>
          </a:p>
          <a:p>
            <a:r>
              <a:rPr lang="en-US" dirty="0" smtClean="0"/>
              <a:t>Make it more obvious that the three </a:t>
            </a:r>
            <a:r>
              <a:rPr lang="en-US" dirty="0" err="1" smtClean="0"/>
              <a:t>pics</a:t>
            </a:r>
            <a:r>
              <a:rPr lang="en-US" dirty="0" smtClean="0"/>
              <a:t> on side are different (like maybe bold)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Regarding all-matcher, could say:</a:t>
            </a:r>
          </a:p>
          <a:p>
            <a:pPr lvl="0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0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say that right now, we’re slower than the regular SNAP, but the error rate is much better.  We do have a reduction in % aligned, because we end up considering more locations so we can identify that sometimes a read is ambiguous.  So, how to fix?  We’re working on making it faster.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best-matcher, all-matcher, multi-matcher too confusing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look at one graph at a time</a:t>
            </a:r>
          </a:p>
          <a:p>
            <a:r>
              <a:rPr lang="en-US" baseline="0" dirty="0" smtClean="0"/>
              <a:t>Look at one dataset at a time</a:t>
            </a:r>
          </a:p>
          <a:p>
            <a:r>
              <a:rPr lang="en-US" baseline="0" dirty="0" smtClean="0"/>
              <a:t>JT:  Add “better” arrows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confusing that good is down on left, but good is up on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RX:  didn’t see BWA, </a:t>
            </a:r>
            <a:r>
              <a:rPr lang="en-US" baseline="0" dirty="0" err="1" smtClean="0"/>
              <a:t>Novoalign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an example where our genome has two similar regions (genome &amp; similar regions come in)</a:t>
            </a:r>
          </a:p>
          <a:p>
            <a:r>
              <a:rPr lang="en-US" baseline="0" dirty="0" smtClean="0"/>
              <a:t>They’re alike, but not identical (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 come in)</a:t>
            </a:r>
          </a:p>
          <a:p>
            <a:r>
              <a:rPr lang="en-US" baseline="0" dirty="0" smtClean="0"/>
              <a:t>You get a bunch of reads from these regions, and they align (reads come in)</a:t>
            </a:r>
          </a:p>
          <a:p>
            <a:r>
              <a:rPr lang="en-US" baseline="0" dirty="0" smtClean="0"/>
              <a:t>However, some of them are misaligned (misaligned reads turn red)</a:t>
            </a:r>
          </a:p>
          <a:p>
            <a:r>
              <a:rPr lang="en-US" baseline="0" dirty="0" smtClean="0"/>
              <a:t>So, this makes SNP calling more difficult – we don’t know if it’s heterozygous, if it’s just sequencing errors, etc.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  shorten filtering part</a:t>
            </a:r>
          </a:p>
          <a:p>
            <a:pPr marL="228600" indent="-228600">
              <a:buAutoNum type="arabicParenBoth"/>
            </a:pPr>
            <a:r>
              <a:rPr lang="en-US" dirty="0" smtClean="0"/>
              <a:t>Genomes in db may have a lot of similarity =&gt; much</a:t>
            </a:r>
            <a:r>
              <a:rPr lang="en-US" baseline="0" dirty="0" smtClean="0"/>
              <a:t> higher fraction in clusters</a:t>
            </a:r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You just need any match (not best match) =&gt; Just comparing against consensus lets you</a:t>
            </a:r>
            <a:r>
              <a:rPr lang="en-US" baseline="0" dirty="0" smtClean="0"/>
              <a:t> know if it’s close enough</a:t>
            </a:r>
          </a:p>
          <a:p>
            <a:pPr marL="228600" indent="-228600">
              <a:buNone/>
            </a:pPr>
            <a:r>
              <a:rPr lang="en-US" baseline="0" dirty="0" smtClean="0"/>
              <a:t>Less detail (just give one application)</a:t>
            </a:r>
          </a:p>
          <a:p>
            <a:pPr marL="228600" indent="-228600">
              <a:buNone/>
            </a:pPr>
            <a:r>
              <a:rPr lang="en-US" baseline="0" dirty="0" smtClean="0"/>
              <a:t>For removing contamination:  looking against db of many similar bacterial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Venter reads (more realistic)</a:t>
            </a:r>
          </a:p>
          <a:p>
            <a:r>
              <a:rPr lang="en-US" dirty="0" smtClean="0"/>
              <a:t>Align reads &amp; do SNP calling</a:t>
            </a:r>
          </a:p>
          <a:p>
            <a:r>
              <a:rPr lang="en-US" dirty="0" smtClean="0"/>
              <a:t>Oracle alignment =&gt; make fake</a:t>
            </a:r>
            <a:r>
              <a:rPr lang="en-US" baseline="0" dirty="0" smtClean="0"/>
              <a:t> SAM that puts reads in “correct” location</a:t>
            </a:r>
          </a:p>
          <a:p>
            <a:r>
              <a:rPr lang="en-US" dirty="0" smtClean="0"/>
              <a:t>Do</a:t>
            </a:r>
            <a:r>
              <a:rPr lang="en-US" baseline="0" dirty="0" smtClean="0"/>
              <a:t> SNP calling &amp; get accuracy =&gt; upper bound on how much improvement you get from perfect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Say:  Data processing dominates the cost</a:t>
            </a:r>
          </a:p>
          <a:p>
            <a:r>
              <a:rPr lang="en-US" baseline="0" dirty="0" smtClean="0"/>
              <a:t>TODO:  look this up in the paper from 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this is an</a:t>
            </a:r>
            <a:r>
              <a:rPr lang="en-US" baseline="0" dirty="0" smtClean="0"/>
              <a:t> interesting big data problem that requires lots of computer science innovation, since not only is there a ton of this data beginning to accumulate, but also it’s hard to work with even one patient’s 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MS:  data processing already dominates cost (has reviews)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Say,</a:t>
            </a:r>
            <a:r>
              <a:rPr lang="en-US" baseline="0" dirty="0" smtClean="0"/>
              <a:t> so we’re going to modify the pipeline</a:t>
            </a:r>
          </a:p>
          <a:p>
            <a:r>
              <a:rPr lang="en-US" baseline="0" dirty="0" smtClean="0"/>
              <a:t>This involves a </a:t>
            </a:r>
            <a:r>
              <a:rPr lang="en-US" baseline="0" dirty="0" err="1" smtClean="0"/>
              <a:t>precomputation</a:t>
            </a:r>
            <a:r>
              <a:rPr lang="en-US" baseline="0" dirty="0" smtClean="0"/>
              <a:t> step in which we detect the similar regions in the genome</a:t>
            </a:r>
          </a:p>
          <a:p>
            <a:r>
              <a:rPr lang="en-US" baseline="0" dirty="0" smtClean="0"/>
              <a:t>Then, we’ll use the similar regions in each stage of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</a:t>
            </a:r>
            <a:r>
              <a:rPr lang="en-US" baseline="0" dirty="0" smtClean="0"/>
              <a:t>  make it clear that I worked on SNAP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fix this slide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this is meant to keep attention in a longer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Cut animation on seed-based</a:t>
            </a:r>
            <a:r>
              <a:rPr lang="en-US" baseline="0" dirty="0" smtClean="0"/>
              <a:t> – just have it come in all at once</a:t>
            </a:r>
          </a:p>
          <a:p>
            <a:r>
              <a:rPr lang="en-US" baseline="0" dirty="0" smtClean="0"/>
              <a:t>Just say there are two major classes, and we’re in the first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ugly (brackets, </a:t>
            </a:r>
            <a:r>
              <a:rPr lang="en-US" dirty="0" err="1" smtClean="0"/>
              <a:t>parens</a:t>
            </a:r>
            <a:r>
              <a:rPr lang="en-US" dirty="0" smtClean="0"/>
              <a:t>,</a:t>
            </a:r>
            <a:r>
              <a:rPr lang="en-US" baseline="0" dirty="0" smtClean="0"/>
              <a:t> arrow)</a:t>
            </a:r>
            <a:endParaRPr lang="en-US" dirty="0" smtClean="0"/>
          </a:p>
          <a:p>
            <a:r>
              <a:rPr lang="en-US" dirty="0" smtClean="0"/>
              <a:t>More specific on what the output is like</a:t>
            </a:r>
          </a:p>
          <a:p>
            <a:endParaRPr lang="en-US" dirty="0" smtClean="0"/>
          </a:p>
          <a:p>
            <a:r>
              <a:rPr lang="en-US" dirty="0" smtClean="0"/>
              <a:t>MZ:  not comprehensive,</a:t>
            </a:r>
            <a:r>
              <a:rPr lang="en-US" baseline="0" dirty="0" smtClean="0"/>
              <a:t> no guarantee about output</a:t>
            </a:r>
          </a:p>
          <a:p>
            <a:r>
              <a:rPr lang="en-US" baseline="0" dirty="0" smtClean="0"/>
              <a:t>Ours guarantees that if things are sufficiently similar, they’ll end up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 this with a definition of what clusters are</a:t>
            </a:r>
          </a:p>
          <a:p>
            <a:r>
              <a:rPr lang="en-US" dirty="0" smtClean="0"/>
              <a:t>Could say that we’re finding connected components</a:t>
            </a:r>
          </a:p>
          <a:p>
            <a:endParaRPr lang="en-US" dirty="0" smtClean="0"/>
          </a:p>
          <a:p>
            <a:r>
              <a:rPr lang="en-US" dirty="0" smtClean="0"/>
              <a:t>MS</a:t>
            </a:r>
            <a:r>
              <a:rPr lang="en-US" baseline="0" dirty="0" smtClean="0"/>
              <a:t> says to spend a bit more time here so that audience will understand it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clear how the merge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bring </a:t>
            </a:r>
            <a:r>
              <a:rPr lang="en-US" dirty="0" err="1" smtClean="0"/>
              <a:t>pic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plural on positions</a:t>
            </a:r>
          </a:p>
          <a:p>
            <a:r>
              <a:rPr lang="en-US" dirty="0" smtClean="0"/>
              <a:t>RX:  edit</a:t>
            </a:r>
            <a:r>
              <a:rPr lang="en-US" baseline="0" dirty="0" smtClean="0"/>
              <a:t> distance is only a proxy for correct location</a:t>
            </a:r>
          </a:p>
          <a:p>
            <a:r>
              <a:rPr lang="en-US" baseline="0" dirty="0" smtClean="0"/>
              <a:t>TS:  makes sense to do alignment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we expect reads to be similar to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</a:t>
            </a:r>
            <a:r>
              <a:rPr lang="en-US" baseline="0" dirty="0" smtClean="0"/>
              <a:t>  </a:t>
            </a:r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Just say there are two major classes, and we’re in the first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path faster</a:t>
            </a:r>
          </a:p>
          <a:p>
            <a:endParaRPr lang="en-US" dirty="0" smtClean="0"/>
          </a:p>
          <a:p>
            <a:r>
              <a:rPr lang="en-US" dirty="0" smtClean="0"/>
              <a:t>Animate in</a:t>
            </a:r>
            <a:r>
              <a:rPr lang="en-US" baseline="0" dirty="0" smtClean="0"/>
              <a:t> indexes with the </a:t>
            </a:r>
            <a:r>
              <a:rPr lang="en-US" baseline="0" dirty="0" err="1" smtClean="0"/>
              <a:t>x</a:t>
            </a:r>
            <a:r>
              <a:rPr lang="en-US" baseline="0" dirty="0" smtClean="0"/>
              <a:t> &amp;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0FB0-6128-1E45-9FA9-ABDA7EA77B9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7EE-F530-CA48-B7DA-87E40546CC8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29A-2737-7E4A-9706-6FD1E33BCB7C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4C0E-76B1-D84B-BE78-A90D5FDA0EE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779B-F499-FA4E-BD59-6F7F65E2906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A208-A4A4-DF48-B085-E2FB50AFBE4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4613-C41F-C04B-971A-16AF0051031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32A1-CF81-D242-9D6D-0A6B3E342F01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130-14BA-354A-8C2D-CC3DECC2149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BD-8658-D748-AC68-FF6602B4805B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1AB-02DC-6D4D-B99E-106076FACEC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1E0D-E593-0247-976C-92756E0605C8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</a:p>
          <a:p>
            <a:r>
              <a:rPr lang="en-US" dirty="0" smtClean="0"/>
              <a:t>Dec. 13,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 smtClean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endParaRPr lang="en-US" sz="1200" dirty="0" smtClean="0"/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</a:t>
            </a:r>
            <a:r>
              <a:rPr lang="en-US" sz="3000" dirty="0" smtClean="0"/>
              <a:t>memory (39 GB), but can try fewer seeds</a:t>
            </a:r>
            <a:endParaRPr lang="en-US" sz="3000" dirty="0" smtClean="0"/>
          </a:p>
          <a:p>
            <a:pPr marL="740664" lvl="1"/>
            <a:r>
              <a:rPr lang="en-US" dirty="0" smtClean="0"/>
              <a:t>Seed lookups </a:t>
            </a:r>
            <a:r>
              <a:rPr lang="en-US" dirty="0" smtClean="0"/>
              <a:t>usually</a:t>
            </a:r>
            <a:r>
              <a:rPr lang="en-US" dirty="0" smtClean="0"/>
              <a:t> </a:t>
            </a:r>
            <a:r>
              <a:rPr lang="en-US" dirty="0" smtClean="0"/>
              <a:t>result in a </a:t>
            </a:r>
            <a:r>
              <a:rPr lang="en-US" dirty="0" smtClean="0"/>
              <a:t>cache </a:t>
            </a:r>
            <a:r>
              <a:rPr lang="en-US" dirty="0" smtClean="0"/>
              <a:t>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875120" y="4707349"/>
            <a:ext cx="5203824" cy="292100"/>
            <a:chOff x="1875120" y="4981293"/>
            <a:chExt cx="5203824" cy="2921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875120" y="5117818"/>
              <a:ext cx="520382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443201" y="4981293"/>
              <a:ext cx="4062972" cy="292100"/>
              <a:chOff x="5232400" y="1997075"/>
              <a:chExt cx="2231574" cy="2921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232400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604329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976258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48187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720116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92045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63974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Straight Connector 29"/>
          <p:cNvCxnSpPr/>
          <p:nvPr/>
        </p:nvCxnSpPr>
        <p:spPr>
          <a:xfrm>
            <a:off x="1872775" y="4242997"/>
            <a:ext cx="1086222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33762" y="4242997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529614" y="5600665"/>
          <a:ext cx="1207393" cy="105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580"/>
                <a:gridCol w="735813"/>
              </a:tblGrid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Seed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Positions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AAAA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0, 8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ACCT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4, 16, </a:t>
                      </a:r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GTGA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12, </a:t>
                      </a:r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5326163" y="5600665"/>
          <a:ext cx="1207393" cy="105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580"/>
                <a:gridCol w="735813"/>
              </a:tblGrid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Seed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Positions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AAAA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0, 8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ACCT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4, 16, </a:t>
                      </a:r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GTGA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12, </a:t>
                      </a:r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405104" y="5217434"/>
            <a:ext cx="15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Disjoint Seeds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38222" y="5217434"/>
            <a:ext cx="15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Seeds</a:t>
            </a:r>
            <a:endParaRPr lang="en-US" dirty="0"/>
          </a:p>
        </p:txBody>
      </p:sp>
      <p:sp>
        <p:nvSpPr>
          <p:cNvPr id="41" name="Multiply 40"/>
          <p:cNvSpPr/>
          <p:nvPr/>
        </p:nvSpPr>
        <p:spPr>
          <a:xfrm>
            <a:off x="2585254" y="5600665"/>
            <a:ext cx="1121230" cy="105099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-Shape 41"/>
          <p:cNvSpPr/>
          <p:nvPr/>
        </p:nvSpPr>
        <p:spPr>
          <a:xfrm rot="18664677">
            <a:off x="5489964" y="5678029"/>
            <a:ext cx="883956" cy="539397"/>
          </a:xfrm>
          <a:prstGeom prst="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0862E-7 -6.47848E-8 L 0.0271 0.089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  <p:bldP spid="40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Alignment with SNAP</a:t>
            </a:r>
          </a:p>
          <a:p>
            <a:pPr>
              <a:buNone/>
            </a:pPr>
            <a:r>
              <a:rPr lang="en-US" dirty="0" smtClean="0"/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2152853" y="4311447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0" grpId="1" animBg="1"/>
      <p:bldP spid="16" grpId="0" animBg="1"/>
      <p:bldP spid="17" grpId="0" animBg="1"/>
      <p:bldP spid="18" grpId="0" animBg="1"/>
      <p:bldP spid="10" grpId="0" animBg="1"/>
      <p:bldP spid="11" grpId="0" animBg="1"/>
      <p:bldP spid="12" grpId="0" animBg="1"/>
      <p:bldP spid="15" grpId="0"/>
      <p:bldP spid="19" grpId="0"/>
      <p:bldP spid="44" grpId="0" animBg="1"/>
      <p:bldP spid="4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9526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</a:t>
            </a:r>
            <a:r>
              <a:rPr lang="en-US" dirty="0" smtClean="0"/>
              <a:t> 20 </a:t>
            </a:r>
            <a:r>
              <a:rPr lang="en-US" dirty="0" err="1" smtClean="0"/>
              <a:t>bp</a:t>
            </a:r>
            <a:r>
              <a:rPr lang="en-US" dirty="0" smtClean="0"/>
              <a:t> string,</a:t>
            </a:r>
            <a:r>
              <a:rPr lang="en-US" dirty="0" smtClean="0"/>
              <a:t> only </a:t>
            </a:r>
            <a:r>
              <a:rPr lang="en-US" dirty="0" smtClean="0"/>
              <a:t>0.004 false hits</a:t>
            </a:r>
          </a:p>
          <a:p>
            <a:r>
              <a:rPr lang="en-US" dirty="0" smtClean="0"/>
              <a:t>Most of the challenge in alignment comes from the genome’s </a:t>
            </a:r>
            <a:r>
              <a:rPr lang="en-US" dirty="0" smtClean="0"/>
              <a:t>redundancy</a:t>
            </a:r>
          </a:p>
          <a:p>
            <a:r>
              <a:rPr lang="en-US" dirty="0" smtClean="0"/>
              <a:t>Goal:  Identify the </a:t>
            </a:r>
            <a:r>
              <a:rPr lang="en-US" b="1" dirty="0" smtClean="0"/>
              <a:t>similar regions</a:t>
            </a:r>
            <a:r>
              <a:rPr lang="en-US" dirty="0" smtClean="0"/>
              <a:t> in advance, and use that information during processing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46307" y="5186710"/>
            <a:ext cx="1824796" cy="935338"/>
            <a:chOff x="946307" y="5186710"/>
            <a:chExt cx="1824796" cy="935338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46307" y="5186710"/>
              <a:ext cx="1644150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46307" y="5513754"/>
              <a:ext cx="1824796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46307" y="5752716"/>
              <a:ext cx="182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long repeats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11799" y="5183534"/>
            <a:ext cx="1824796" cy="938514"/>
            <a:chOff x="3311799" y="5183534"/>
            <a:chExt cx="1824796" cy="93851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660713" y="5183534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276798" y="5185122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60713" y="5508990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11799" y="5752716"/>
              <a:ext cx="182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Discontinuities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48367" y="5181946"/>
            <a:ext cx="1860883" cy="1217101"/>
            <a:chOff x="5448367" y="5181946"/>
            <a:chExt cx="1860883" cy="121710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862936" y="5181946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862936" y="5504226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48367" y="5752716"/>
              <a:ext cx="186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Different lengths within a cluster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09250" y="5180358"/>
            <a:ext cx="1196498" cy="1218689"/>
            <a:chOff x="7309250" y="5180358"/>
            <a:chExt cx="1196498" cy="121868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802305" y="5180358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02305" y="5502638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09250" y="5752716"/>
              <a:ext cx="1196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Very short repeats</a:t>
              </a:r>
              <a:endParaRPr lang="en-US" dirty="0"/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364581" y="1574236"/>
            <a:ext cx="84897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Repeat Pattern Toolkit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[Agarwal94]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3200" dirty="0" err="1" smtClean="0"/>
              <a:t>REPuter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F7F7F"/>
                </a:solidFill>
              </a:rPr>
              <a:t>[Kurtz99]</a:t>
            </a:r>
            <a:r>
              <a:rPr lang="en-US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F7F7F"/>
                </a:solidFill>
              </a:rPr>
              <a:t>[Volfovsky01</a:t>
            </a:r>
            <a:r>
              <a:rPr lang="en-US" sz="3200" dirty="0" smtClean="0">
                <a:solidFill>
                  <a:srgbClr val="7F7F7F"/>
                </a:solidFill>
              </a:rPr>
              <a:t>]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[Bao02]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RepeatScout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[Price05]</a:t>
            </a:r>
            <a:r>
              <a:rPr lang="en-US" sz="3200" dirty="0" smtClean="0"/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46307" y="3386975"/>
            <a:ext cx="7308974" cy="602982"/>
            <a:chOff x="946307" y="3386975"/>
            <a:chExt cx="7308974" cy="60298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46307" y="3985195"/>
              <a:ext cx="730897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68701" y="3983607"/>
              <a:ext cx="1644150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53200" y="3988369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49057" y="3983607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60713" y="398202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76798" y="3983609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9250" y="398678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58757" y="3386975"/>
              <a:ext cx="729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Genome Repeat Content:</a:t>
              </a:r>
              <a:endParaRPr lang="en-US" sz="2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8758" y="4519461"/>
            <a:ext cx="729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Characteristics: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46306" y="1780652"/>
            <a:ext cx="7308974" cy="602982"/>
            <a:chOff x="946307" y="3386975"/>
            <a:chExt cx="7308974" cy="60298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46307" y="3985195"/>
              <a:ext cx="730897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8701" y="3983607"/>
              <a:ext cx="1644150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3200" y="3988369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49057" y="3983607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60713" y="398202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76798" y="3983609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309250" y="398678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58757" y="3386975"/>
              <a:ext cx="729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Genome Repeat Content: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58756" y="2826630"/>
            <a:ext cx="7308974" cy="568030"/>
            <a:chOff x="958756" y="2826630"/>
            <a:chExt cx="7308974" cy="5680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58756" y="3391486"/>
              <a:ext cx="730897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4247" y="3389898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75233" y="3391485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660712" y="3393072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36654" y="3391484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85235" y="3391488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58756" y="2826630"/>
              <a:ext cx="3165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Our Focus: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58758" y="3859218"/>
            <a:ext cx="7296523" cy="2667562"/>
            <a:chOff x="958758" y="3859218"/>
            <a:chExt cx="7296523" cy="2667562"/>
          </a:xfrm>
        </p:grpSpPr>
        <p:grpSp>
          <p:nvGrpSpPr>
            <p:cNvPr id="39" name="Group 38"/>
            <p:cNvGrpSpPr/>
            <p:nvPr/>
          </p:nvGrpSpPr>
          <p:grpSpPr>
            <a:xfrm>
              <a:off x="1776089" y="4470307"/>
              <a:ext cx="5765002" cy="958813"/>
              <a:chOff x="1776089" y="4470307"/>
              <a:chExt cx="5765002" cy="95881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776089" y="4470307"/>
                <a:ext cx="463685" cy="1588"/>
              </a:xfrm>
              <a:prstGeom prst="line">
                <a:avLst/>
              </a:prstGeom>
              <a:ln w="101600" cmpd="sng">
                <a:solidFill>
                  <a:srgbClr val="FF7E7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76089" y="4792474"/>
                <a:ext cx="463685" cy="1588"/>
              </a:xfrm>
              <a:prstGeom prst="line">
                <a:avLst/>
              </a:prstGeom>
              <a:ln w="101600" cmpd="sng">
                <a:solidFill>
                  <a:srgbClr val="FF7E7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776089" y="5103777"/>
                <a:ext cx="463685" cy="1588"/>
              </a:xfrm>
              <a:prstGeom prst="line">
                <a:avLst/>
              </a:prstGeom>
              <a:ln w="101600" cmpd="sng">
                <a:solidFill>
                  <a:srgbClr val="FF7E7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60712" y="4471895"/>
                <a:ext cx="463685" cy="1588"/>
              </a:xfrm>
              <a:prstGeom prst="line">
                <a:avLst/>
              </a:prstGeom>
              <a:ln w="101600" cmpd="sng">
                <a:solidFill>
                  <a:srgbClr val="57FD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660712" y="4794062"/>
                <a:ext cx="463685" cy="1588"/>
              </a:xfrm>
              <a:prstGeom prst="line">
                <a:avLst/>
              </a:prstGeom>
              <a:ln w="101600" cmpd="sng">
                <a:solidFill>
                  <a:srgbClr val="57FD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349359" y="4473483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349359" y="4795650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349359" y="5106953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349359" y="5427532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077406" y="4470307"/>
                <a:ext cx="463685" cy="1588"/>
              </a:xfrm>
              <a:prstGeom prst="line">
                <a:avLst/>
              </a:prstGeom>
              <a:ln w="1016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077406" y="4792474"/>
                <a:ext cx="463685" cy="1588"/>
              </a:xfrm>
              <a:prstGeom prst="line">
                <a:avLst/>
              </a:prstGeom>
              <a:ln w="1016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77406" y="5103777"/>
                <a:ext cx="463685" cy="1588"/>
              </a:xfrm>
              <a:prstGeom prst="line">
                <a:avLst/>
              </a:prstGeom>
              <a:ln w="1016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958758" y="3859218"/>
              <a:ext cx="729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Cluster Characteristics: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8758" y="5603450"/>
              <a:ext cx="7296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dirty="0" smtClean="0"/>
                <a:t>  Cluster members are all the same length </a:t>
              </a:r>
            </a:p>
            <a:p>
              <a:pPr>
                <a:buFont typeface="Arial"/>
                <a:buChar char="•"/>
              </a:pPr>
              <a:r>
                <a:rPr lang="en-US" dirty="0" smtClean="0"/>
                <a:t>  No discontinuities tolerated</a:t>
              </a:r>
            </a:p>
            <a:p>
              <a:pPr>
                <a:buFont typeface="Arial"/>
                <a:buChar char="•"/>
              </a:pPr>
              <a:r>
                <a:rPr lang="en-US" dirty="0" smtClean="0"/>
                <a:t>  Length is given by the short reads themselves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24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Dream of personalized medicine</a:t>
            </a:r>
          </a:p>
          <a:p>
            <a:pPr lvl="0">
              <a:defRPr/>
            </a:pPr>
            <a:r>
              <a:rPr lang="en-US" dirty="0" smtClean="0"/>
              <a:t>Sequencing costs rapidly decreasing</a:t>
            </a:r>
            <a:endParaRPr lang="en-US" dirty="0" smtClean="0"/>
          </a:p>
          <a:p>
            <a:pPr lvl="0">
              <a:defRPr/>
            </a:pPr>
            <a:r>
              <a:rPr lang="en-US" dirty="0" smtClean="0"/>
              <a:t>Demand </a:t>
            </a:r>
            <a:r>
              <a:rPr lang="en-US" dirty="0" smtClean="0"/>
              <a:t>for high accuracy in data processing</a:t>
            </a:r>
            <a:endParaRPr lang="en-US" dirty="0" smtClean="0"/>
          </a:p>
          <a:p>
            <a:pPr lvl="0"/>
            <a:r>
              <a:rPr lang="en-US" dirty="0" smtClean="0"/>
              <a:t>Current pipelines are slow (days), expensive ($1000s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Content Placeholder 7" descr="SequencingCost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11" b="-2225"/>
          <a:stretch>
            <a:fillRect/>
          </a:stretch>
        </p:blipFill>
        <p:spPr>
          <a:xfrm>
            <a:off x="4196123" y="1830459"/>
            <a:ext cx="4774077" cy="4084293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4527147" y="1793882"/>
            <a:ext cx="4159653" cy="323398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4526" y="1793882"/>
            <a:ext cx="3482350" cy="33780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Union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4200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214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5248" y="3963036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099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6586" y="3776021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9216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1484228" y="2517448"/>
            <a:ext cx="751876" cy="751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2"/>
          </p:cNvCxnSpPr>
          <p:nvPr/>
        </p:nvCxnSpPr>
        <p:spPr>
          <a:xfrm rot="16200000" flipH="1">
            <a:off x="2017871" y="3242651"/>
            <a:ext cx="534006" cy="1600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8" idx="7"/>
          </p:cNvCxnSpPr>
          <p:nvPr/>
        </p:nvCxnSpPr>
        <p:spPr>
          <a:xfrm rot="5400000">
            <a:off x="5238036" y="2562490"/>
            <a:ext cx="768126" cy="677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9" idx="0"/>
          </p:cNvCxnSpPr>
          <p:nvPr/>
        </p:nvCxnSpPr>
        <p:spPr>
          <a:xfrm rot="16200000" flipH="1">
            <a:off x="6498151" y="2470593"/>
            <a:ext cx="1258845" cy="1352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 rot="16200000" flipH="1">
            <a:off x="6196473" y="2862899"/>
            <a:ext cx="346991" cy="2173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80339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03029" y="509333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ID: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280340" y="5572172"/>
            <a:ext cx="4821317" cy="7841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3249" y="197720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653140" y="325595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47033" y="3269052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034297" y="404841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9937" y="200705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411472" y="3861403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083892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94551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solidFill>
            <a:srgbClr val="F6FF6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36981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94815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96666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92147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83254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78735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671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242365" y="1417638"/>
            <a:ext cx="241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Connected Components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65" grpId="0" animBg="1"/>
      <p:bldP spid="66" grpId="0" animBg="1"/>
      <p:bldP spid="67" grpId="0" animBg="1"/>
      <p:bldP spid="68" grpId="0" animBg="1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Union Find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9195" y="29658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5FFF00"/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9793" y="1755506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80905" y="1752096"/>
            <a:ext cx="1068424" cy="729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773" y="3210426"/>
            <a:ext cx="559119" cy="216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046639" y="3222203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0, 8,</a:t>
                      </a:r>
                      <a:r>
                        <a:rPr lang="en-US" baseline="0" dirty="0" smtClean="0"/>
                        <a:t> 28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925" y="1747322"/>
            <a:ext cx="72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AAAAACCTAAAAGTGAACCTGTGAACCTAAAA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028" y="3134042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993057" y="3503374"/>
            <a:ext cx="1054373" cy="633229"/>
          </a:xfrm>
          <a:prstGeom prst="curvedConnector3">
            <a:avLst>
              <a:gd name="adj1" fmla="val 10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8933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1158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597074" y="3503374"/>
            <a:ext cx="2185054" cy="369332"/>
            <a:chOff x="5597074" y="3503374"/>
            <a:chExt cx="2185054" cy="369332"/>
          </a:xfrm>
        </p:grpSpPr>
        <p:sp>
          <p:nvSpPr>
            <p:cNvPr id="48" name="Rectangle 47"/>
            <p:cNvSpPr/>
            <p:nvPr/>
          </p:nvSpPr>
          <p:spPr>
            <a:xfrm>
              <a:off x="5937235" y="3590127"/>
              <a:ext cx="1844893" cy="225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074" y="3503374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43068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03787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Internal Storage 38"/>
          <p:cNvSpPr/>
          <p:nvPr/>
        </p:nvSpPr>
        <p:spPr>
          <a:xfrm>
            <a:off x="5937235" y="3222203"/>
            <a:ext cx="1844893" cy="1828800"/>
          </a:xfrm>
          <a:prstGeom prst="flowChartInternalStorag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7235" y="5051003"/>
            <a:ext cx="18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47244" y="1404680"/>
            <a:ext cx="6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345804" y="5373824"/>
            <a:ext cx="8270202" cy="1267880"/>
            <a:chOff x="293832" y="5397194"/>
            <a:chExt cx="8270202" cy="1267880"/>
          </a:xfrm>
        </p:grpSpPr>
        <p:sp>
          <p:nvSpPr>
            <p:cNvPr id="32" name="Rectangle 31"/>
            <p:cNvSpPr/>
            <p:nvPr/>
          </p:nvSpPr>
          <p:spPr>
            <a:xfrm>
              <a:off x="1613488" y="5880896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3687" y="5881690"/>
              <a:ext cx="430482" cy="39147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1900" y="6292697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3687" y="6272372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832" y="5397194"/>
              <a:ext cx="12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Cluster ID: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7425" y="5880896"/>
              <a:ext cx="7966609" cy="39147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06221" y="5880896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05240" y="6292697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16175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425" y="1404680"/>
            <a:ext cx="6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44798" y="1404680"/>
            <a:ext cx="6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969793" y="1755506"/>
            <a:ext cx="1068424" cy="729116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80905" y="1742548"/>
            <a:ext cx="1068424" cy="729116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165614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269286" y="2841094"/>
            <a:ext cx="1348802" cy="381109"/>
            <a:chOff x="6269286" y="2841094"/>
            <a:chExt cx="1348802" cy="381109"/>
          </a:xfrm>
        </p:grpSpPr>
        <p:sp>
          <p:nvSpPr>
            <p:cNvPr id="44" name="TextBox 43"/>
            <p:cNvSpPr txBox="1"/>
            <p:nvPr/>
          </p:nvSpPr>
          <p:spPr>
            <a:xfrm>
              <a:off x="6630109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03787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69286" y="2852871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6679915" y="5857526"/>
            <a:ext cx="430482" cy="39147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62 -0.20199 L -3.91455E-6 -2.36002E-7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23" grpId="0" animBg="1"/>
      <p:bldP spid="22" grpId="0" animBg="1"/>
      <p:bldP spid="22" grpId="1" animBg="1"/>
      <p:bldP spid="8" grpId="0" animBg="1"/>
      <p:bldP spid="6" grpId="0"/>
      <p:bldP spid="7" grpId="1"/>
      <p:bldP spid="7" grpId="2"/>
      <p:bldP spid="7" grpId="3"/>
      <p:bldP spid="13" grpId="0"/>
      <p:bldP spid="13" grpId="1"/>
      <p:bldP spid="14" grpId="0"/>
      <p:bldP spid="45" grpId="0"/>
      <p:bldP spid="47" grpId="0"/>
      <p:bldP spid="39" grpId="0" animBg="1"/>
      <p:bldP spid="40" grpId="0"/>
      <p:bldP spid="41" grpId="0"/>
      <p:bldP spid="53" grpId="0"/>
      <p:bldP spid="53" grpId="1"/>
      <p:bldP spid="54" grpId="0"/>
      <p:bldP spid="55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314821" y="2464479"/>
            <a:ext cx="2779059" cy="27948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1111880">
            <a:off x="8073437" y="34070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1111880">
            <a:off x="7624890" y="399762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968127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925490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2706706" y="3141336"/>
            <a:ext cx="703370" cy="647291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692758" y="2628919"/>
            <a:ext cx="819539" cy="8195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183681" y="3434820"/>
            <a:ext cx="536534" cy="53653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 rot="1728789">
            <a:off x="7155219" y="324677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728789">
            <a:off x="7155217" y="457618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728789">
            <a:off x="8296117" y="435137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4735033" y="1781530"/>
            <a:ext cx="1168420" cy="1712867"/>
            <a:chOff x="4735033" y="1781530"/>
            <a:chExt cx="1168420" cy="1712867"/>
          </a:xfrm>
        </p:grpSpPr>
        <p:sp>
          <p:nvSpPr>
            <p:cNvPr id="43" name="TextBox 42"/>
            <p:cNvSpPr txBox="1"/>
            <p:nvPr/>
          </p:nvSpPr>
          <p:spPr>
            <a:xfrm>
              <a:off x="4735033" y="192473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0833" y="178153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02932" y="2359097"/>
            <a:ext cx="932620" cy="1569660"/>
            <a:chOff x="8000087" y="2352484"/>
            <a:chExt cx="932620" cy="1569660"/>
          </a:xfrm>
        </p:grpSpPr>
        <p:sp>
          <p:nvSpPr>
            <p:cNvPr id="41" name="Oval 40"/>
            <p:cNvSpPr/>
            <p:nvPr/>
          </p:nvSpPr>
          <p:spPr>
            <a:xfrm rot="1728789">
              <a:off x="8072900" y="339760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00087" y="2352484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554189" y="2938695"/>
            <a:ext cx="932620" cy="1569660"/>
            <a:chOff x="7553653" y="2934507"/>
            <a:chExt cx="932620" cy="1569660"/>
          </a:xfrm>
        </p:grpSpPr>
        <p:sp>
          <p:nvSpPr>
            <p:cNvPr id="39" name="Oval 38"/>
            <p:cNvSpPr/>
            <p:nvPr/>
          </p:nvSpPr>
          <p:spPr>
            <a:xfrm rot="1728789">
              <a:off x="7626467" y="398724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53653" y="293450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619626" y="2628777"/>
            <a:ext cx="1210695" cy="1712867"/>
            <a:chOff x="5958216" y="4360960"/>
            <a:chExt cx="1210695" cy="1712867"/>
          </a:xfrm>
        </p:grpSpPr>
        <p:sp>
          <p:nvSpPr>
            <p:cNvPr id="48" name="Oval 47"/>
            <p:cNvSpPr/>
            <p:nvPr/>
          </p:nvSpPr>
          <p:spPr>
            <a:xfrm rot="1728789">
              <a:off x="5958216" y="5208349"/>
              <a:ext cx="819539" cy="8195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00491" y="450416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291" y="436096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sp>
        <p:nvSpPr>
          <p:cNvPr id="58" name="Oval 57"/>
          <p:cNvSpPr/>
          <p:nvPr/>
        </p:nvSpPr>
        <p:spPr>
          <a:xfrm rot="1728789">
            <a:off x="6767649" y="39098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728789">
            <a:off x="6767647" y="523929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728789">
            <a:off x="7908547" y="5014491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1111880">
            <a:off x="8589787" y="376402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1111880">
            <a:off x="7957123" y="2785457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728789">
            <a:off x="6770248" y="4092071"/>
            <a:ext cx="676709" cy="676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728789">
            <a:off x="7881504" y="4434935"/>
            <a:ext cx="767686" cy="767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11111880">
            <a:off x="6622711" y="3365404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728789">
            <a:off x="6571564" y="3925512"/>
            <a:ext cx="1049579" cy="1049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410076" y="2493078"/>
            <a:ext cx="686794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327663" y="3144058"/>
            <a:ext cx="658885" cy="663377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27663" y="4515729"/>
            <a:ext cx="657296" cy="720158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54E-6 -3.16057E-6 L 0.01355 -0.06478 " pathEditMode="relative" ptsTypes="AA"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747E-7 5.32161E-7 L -0.02675 0.02799 " pathEditMode="relative" ptsTypes="AA">
                                      <p:cBhvr>
                                        <p:cTn id="8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6681E-6 1.37436E-6 L 0.02328 0.05252 " pathEditMode="relative" ptsTypes="AA">
                                      <p:cBhvr>
                                        <p:cTn id="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48E-6 6.87182E-6 L -0.01789 -0.04326 " pathEditMode="relative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316E-6 6.63582E-6 L 0.02033 -0.04372 " pathEditMode="relative" ptsTypes="AA">
                                      <p:cBhvr>
                                        <p:cTn id="10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9526E-6 1.84637E-6 L -0.02137 0.06339 " pathEditMode="relative" ptsTypes="AA">
                                      <p:cBhvr>
                                        <p:cTn id="10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355E-7 -4.882E-6 L 0.04065 0.13466 " pathEditMode="relative" ptsTypes="AA">
                                      <p:cBhvr>
                                        <p:cTn id="11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1" grpId="0" animBg="1"/>
      <p:bldP spid="71" grpId="1" animBg="1"/>
      <p:bldP spid="70" grpId="0" animBg="1"/>
      <p:bldP spid="70" grpId="1" animBg="1"/>
      <p:bldP spid="12" grpId="0" animBg="1"/>
      <p:bldP spid="13" grpId="0"/>
      <p:bldP spid="23" grpId="0" animBg="1"/>
      <p:bldP spid="24" grpId="0"/>
      <p:bldP spid="25" grpId="0" animBg="1"/>
      <p:bldP spid="25" grpId="1" animBg="1"/>
      <p:bldP spid="27" grpId="0" animBg="1"/>
      <p:bldP spid="28" grpId="0" animBg="1"/>
      <p:bldP spid="29" grpId="0" animBg="1"/>
      <p:bldP spid="30" grpId="0" animBg="1"/>
      <p:bldP spid="38" grpId="0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5" grpId="1" animBg="1"/>
      <p:bldP spid="66" grpId="0" animBg="1"/>
      <p:bldP spid="64" grpId="0" animBg="1"/>
      <p:bldP spid="64" grpId="1" animBg="1"/>
      <p:bldP spid="67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0070" y="1546436"/>
            <a:ext cx="190596" cy="325015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t="11277"/>
              <a:stretch>
                <a:fillRect/>
              </a:stretch>
            </p:blipFill>
          </mc:Choice>
          <mc:Fallback>
            <p:blipFill>
              <a:blip r:embed="rId4"/>
              <a:srcRect t="11277"/>
              <a:stretch>
                <a:fillRect/>
              </a:stretch>
            </p:blipFill>
          </mc:Fallback>
        </mc:AlternateContent>
        <p:spPr>
          <a:xfrm>
            <a:off x="1785584" y="1928497"/>
            <a:ext cx="5660467" cy="5022130"/>
          </a:xfrm>
        </p:spPr>
      </p:pic>
      <p:sp>
        <p:nvSpPr>
          <p:cNvPr id="7" name="TextBox 6"/>
          <p:cNvSpPr txBox="1"/>
          <p:nvPr/>
        </p:nvSpPr>
        <p:spPr>
          <a:xfrm>
            <a:off x="5852213" y="5226410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8647" y="429670"/>
            <a:ext cx="190972" cy="1441781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unched Tape 10"/>
          <p:cNvSpPr/>
          <p:nvPr/>
        </p:nvSpPr>
        <p:spPr>
          <a:xfrm>
            <a:off x="2730915" y="1785519"/>
            <a:ext cx="477046" cy="217399"/>
          </a:xfrm>
          <a:prstGeom prst="flowChartPunchedTa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92187" y="105031"/>
            <a:ext cx="96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39.9M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1942" y="1222915"/>
            <a:ext cx="7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1672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  <a:endParaRPr lang="en-US" dirty="0" smtClean="0"/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 smtClean="0"/>
              <a:t>through use of partitioning via Spark [Zaharia12]</a:t>
            </a:r>
          </a:p>
          <a:p>
            <a:pPr lvl="1"/>
            <a:r>
              <a:rPr lang="en-US" dirty="0" smtClean="0"/>
              <a:t>Simple to </a:t>
            </a:r>
            <a:r>
              <a:rPr lang="en-US" dirty="0" smtClean="0"/>
              <a:t>tune</a:t>
            </a:r>
            <a:r>
              <a:rPr lang="en-US" dirty="0" smtClean="0"/>
              <a:t>:  </a:t>
            </a:r>
            <a:r>
              <a:rPr lang="en-US" dirty="0" smtClean="0"/>
              <a:t>only 1 parameter (merge distance)</a:t>
            </a:r>
          </a:p>
          <a:p>
            <a:r>
              <a:rPr lang="en-US" dirty="0" smtClean="0"/>
              <a:t>Disadvantages</a:t>
            </a:r>
            <a:endParaRPr lang="en-US" dirty="0" smtClean="0"/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Errors in Clusters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078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Alignment with SNAP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36909" y="4577175"/>
            <a:ext cx="29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Structural Variant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36909" y="3282997"/>
            <a:ext cx="294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SNP Calling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1384542" y="4187691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00072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740591" y="1222171"/>
            <a:ext cx="553998" cy="5394765"/>
            <a:chOff x="3740591" y="1222171"/>
            <a:chExt cx="553998" cy="5394765"/>
          </a:xfrm>
        </p:grpSpPr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1528266" y="4095798"/>
              <a:ext cx="5040688" cy="1588"/>
            </a:xfrm>
            <a:prstGeom prst="straightConnector1">
              <a:avLst/>
            </a:prstGeom>
            <a:ln w="381000">
              <a:gradFill flip="none" rotWithShape="1">
                <a:gsLst>
                  <a:gs pos="0">
                    <a:srgbClr val="FFFF00"/>
                  </a:gs>
                  <a:gs pos="100000">
                    <a:srgbClr val="CE0202"/>
                  </a:gs>
                </a:gsLst>
                <a:lin ang="0" scaled="1"/>
                <a:tileRect/>
              </a:gra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740591" y="1222171"/>
              <a:ext cx="553998" cy="53947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dirty="0" err="1" smtClean="0"/>
                <a:t>maxHits</a:t>
              </a:r>
              <a:endParaRPr lang="en-US" sz="2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94590" y="5224209"/>
            <a:ext cx="4899358" cy="1389937"/>
            <a:chOff x="4294590" y="5138277"/>
            <a:chExt cx="4899358" cy="1389937"/>
          </a:xfrm>
        </p:grpSpPr>
        <p:grpSp>
          <p:nvGrpSpPr>
            <p:cNvPr id="4" name="Group 71"/>
            <p:cNvGrpSpPr/>
            <p:nvPr/>
          </p:nvGrpSpPr>
          <p:grpSpPr>
            <a:xfrm>
              <a:off x="4649790" y="5138277"/>
              <a:ext cx="4544158" cy="1389937"/>
              <a:chOff x="4474765" y="1378072"/>
              <a:chExt cx="4544158" cy="13899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74765" y="1378072"/>
                <a:ext cx="45441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Low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ignored (unaligned)</a:t>
                </a:r>
                <a:endParaRPr lang="en-US" sz="22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5559589" y="2136946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765221" y="2083049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65221" y="2083048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5221" y="2065984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109304" y="2083048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53958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34311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40642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825327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59589" y="276800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12" idx="1"/>
            </p:cNvCxnSpPr>
            <p:nvPr/>
          </p:nvCxnSpPr>
          <p:spPr>
            <a:xfrm rot="10800000" flipV="1">
              <a:off x="4294590" y="5353720"/>
              <a:ext cx="3552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294590" y="3552524"/>
            <a:ext cx="4687077" cy="1359607"/>
            <a:chOff x="4294590" y="3466592"/>
            <a:chExt cx="4687077" cy="1359607"/>
          </a:xfrm>
        </p:grpSpPr>
        <p:grpSp>
          <p:nvGrpSpPr>
            <p:cNvPr id="5" name="Group 73"/>
            <p:cNvGrpSpPr/>
            <p:nvPr/>
          </p:nvGrpSpPr>
          <p:grpSpPr>
            <a:xfrm>
              <a:off x="4620865" y="3466592"/>
              <a:ext cx="4360802" cy="1359607"/>
              <a:chOff x="4654030" y="5256536"/>
              <a:chExt cx="4360802" cy="135960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54030" y="5256536"/>
                <a:ext cx="43608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Between: partly tested (error-prone)</a:t>
                </a:r>
                <a:endParaRPr lang="en-US" sz="2200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5753932" y="5985080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5959564" y="5931183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5959564" y="5931182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959564" y="5914118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303647" y="5931182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548301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28654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034985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019670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753932" y="661614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rot="10800000">
              <a:off x="4294590" y="3717408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294590" y="1896364"/>
            <a:ext cx="4356383" cy="1359075"/>
            <a:chOff x="4294590" y="1810432"/>
            <a:chExt cx="4356383" cy="1359075"/>
          </a:xfrm>
        </p:grpSpPr>
        <p:grpSp>
          <p:nvGrpSpPr>
            <p:cNvPr id="3" name="Group 72"/>
            <p:cNvGrpSpPr/>
            <p:nvPr/>
          </p:nvGrpSpPr>
          <p:grpSpPr>
            <a:xfrm>
              <a:off x="4627678" y="1810432"/>
              <a:ext cx="4023295" cy="1359075"/>
              <a:chOff x="4939567" y="3328656"/>
              <a:chExt cx="4023295" cy="135907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939567" y="3328656"/>
                <a:ext cx="40232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High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tested (costly)</a:t>
                </a:r>
                <a:endParaRPr lang="en-US" sz="22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39381" y="4056668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6245013" y="4002771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6245013" y="4002770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45013" y="3985706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589096" y="4002770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833750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14103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320434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305119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39381" y="468773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 rot="10800000">
              <a:off x="4294590" y="2046836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5009686" y="1378072"/>
            <a:ext cx="3883057" cy="1389937"/>
            <a:chOff x="5009686" y="1378072"/>
            <a:chExt cx="3883057" cy="1389937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116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Best-matcher:  find single location to which read best aligns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58756" y="2962014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8756" y="5155174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76089" y="2960426"/>
            <a:ext cx="5476595" cy="3177"/>
            <a:chOff x="1776089" y="2960426"/>
            <a:chExt cx="5476595" cy="31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776089" y="2960427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01247" y="2962013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40148" y="2960426"/>
              <a:ext cx="463685" cy="158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66944" y="2960428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88999" y="2962015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958756" y="3424330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776089" y="5153584"/>
            <a:ext cx="5476595" cy="4765"/>
            <a:chOff x="1776089" y="5153584"/>
            <a:chExt cx="5476595" cy="47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776089" y="5153585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01247" y="515517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33798" y="5153584"/>
              <a:ext cx="463685" cy="158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66944" y="515676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88999" y="5155173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958756" y="5713931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58756" y="5715519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8756" y="5717107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756" y="5718695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8756" y="5712343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" y="3822793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All-matcher:  find all locations within a certain distance to which read aligns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0.21875 -0.067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2239E-6 3.28552E-6 L 0.08998 -0.081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4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2.29061E-6 L 0.21869 -0.0816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-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9.16242E-7 L 0.3467 -0.0819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-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-4.58121E-7 L 0.46899 -0.0821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4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-1.83248E-6 L 0.63679 -0.0823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38345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1139732" y="2208130"/>
          <a:ext cx="6877871" cy="251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00"/>
                <a:gridCol w="1995762"/>
                <a:gridCol w="178840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mrFAST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1116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1.9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2.6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4576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 indicates </a:t>
            </a:r>
            <a:r>
              <a:rPr lang="en-US" dirty="0" smtClean="0"/>
              <a:t>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Alignment with SNAP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/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Application:  given a set of reads, identify the species to which the read belongs</a:t>
            </a:r>
            <a:endParaRPr lang="en-US" dirty="0" smtClean="0"/>
          </a:p>
          <a:p>
            <a:pPr lvl="1"/>
            <a:r>
              <a:rPr lang="en-US" dirty="0" smtClean="0"/>
              <a:t>Recognize </a:t>
            </a:r>
            <a:r>
              <a:rPr lang="en-US" dirty="0" smtClean="0"/>
              <a:t>contamination when sequencing a patient’s </a:t>
            </a:r>
            <a:r>
              <a:rPr lang="en-US" dirty="0" smtClean="0"/>
              <a:t>sample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similarity helps:</a:t>
            </a:r>
          </a:p>
          <a:p>
            <a:pPr lvl="1"/>
            <a:r>
              <a:rPr lang="en-US" dirty="0" smtClean="0"/>
              <a:t>Genomes in </a:t>
            </a:r>
            <a:r>
              <a:rPr lang="en-US" dirty="0" smtClean="0"/>
              <a:t>database may have a lot of similarity =&gt; higher fraction in clusters</a:t>
            </a:r>
          </a:p>
          <a:p>
            <a:pPr lvl="1"/>
            <a:r>
              <a:rPr lang="en-US" dirty="0" smtClean="0"/>
              <a:t>You just need any match (not best) =&gt; just comparing against consensus indicates if sufficiently close match exists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392445" y="3162836"/>
            <a:ext cx="355741" cy="1332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147655" y="3162836"/>
            <a:ext cx="355741" cy="1332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46306" y="3355703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18944" y="3354116"/>
            <a:ext cx="1727763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97423" y="3357290"/>
            <a:ext cx="1727763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9485" y="37285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57069" y="3353917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1550" y="3354116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61100" y="3355703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71344" y="38809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18316" y="40317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4631" y="41857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41718" y="37269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68003" y="43365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5290" y="4187330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7459" y="4034930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35472" y="3884118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57069" y="3880943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57069" y="43379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826" y="37283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5343" y="38823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61100" y="37283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61100" y="40347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89824" y="41871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53778" y="2714559"/>
            <a:ext cx="230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Heterozygous?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8468" y="2714559"/>
            <a:ext cx="230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Missed SNP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3052330" y="3541429"/>
            <a:ext cx="371051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5429762" y="3618719"/>
            <a:ext cx="521271" cy="159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6231599" y="3773898"/>
            <a:ext cx="83004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 animBg="1"/>
      <p:bldP spid="45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is incorrect (MAQ [H.Li08], </a:t>
            </a:r>
            <a:r>
              <a:rPr lang="en-US" dirty="0" err="1" smtClean="0"/>
              <a:t>Stampy</a:t>
            </a:r>
            <a:r>
              <a:rPr lang="en-US" dirty="0" smtClean="0"/>
              <a:t> [Lunter10])</a:t>
            </a:r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Goal:  can we make reliable MAPQ values that require less recalibration?</a:t>
            </a:r>
          </a:p>
          <a:p>
            <a:pPr lvl="1"/>
            <a:r>
              <a:rPr lang="en-US" dirty="0" smtClean="0"/>
              <a:t>Use cluster information to get more information about alternative hits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Investigate how alignment errors are impacting pipeline as a whole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fraction of spurious SNP calls are related to alignment errors?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alignment errors near similar regions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Experiment:  </a:t>
            </a:r>
          </a:p>
          <a:p>
            <a:pPr lvl="1"/>
            <a:r>
              <a:rPr lang="en-US" dirty="0" smtClean="0"/>
              <a:t>Align reads &amp; a</a:t>
            </a:r>
            <a:r>
              <a:rPr lang="en-US" dirty="0" smtClean="0"/>
              <a:t>ssess SNP calling accuracy</a:t>
            </a:r>
          </a:p>
          <a:p>
            <a:pPr lvl="1"/>
            <a:r>
              <a:rPr lang="en-US" dirty="0" smtClean="0"/>
              <a:t>Compare to SNP calling accuracy based on “oracle” alignment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7654"/>
          </a:xfrm>
        </p:spPr>
        <p:txBody>
          <a:bodyPr>
            <a:normAutofit/>
          </a:bodyPr>
          <a:lstStyle/>
          <a:p>
            <a:r>
              <a:rPr lang="en-US" dirty="0" smtClean="0"/>
              <a:t>Existing prototype </a:t>
            </a:r>
            <a:r>
              <a:rPr lang="en-US" dirty="0" smtClean="0"/>
              <a:t>performs naïve SNP calling</a:t>
            </a:r>
            <a:endParaRPr lang="en-US" dirty="0" smtClean="0"/>
          </a:p>
          <a:p>
            <a:r>
              <a:rPr lang="en-US" dirty="0" smtClean="0"/>
              <a:t>Plan </a:t>
            </a:r>
            <a:r>
              <a:rPr lang="en-US" dirty="0" smtClean="0"/>
              <a:t>to expand prototype to improve SNP calling accuracy</a:t>
            </a:r>
          </a:p>
          <a:p>
            <a:pPr lvl="1"/>
            <a:r>
              <a:rPr lang="en-US" dirty="0" smtClean="0"/>
              <a:t>Utilize cluster information as a signal for </a:t>
            </a:r>
            <a:r>
              <a:rPr lang="en-US" dirty="0" smtClean="0"/>
              <a:t>where to employ </a:t>
            </a:r>
            <a:r>
              <a:rPr lang="en-US" dirty="0" smtClean="0"/>
              <a:t>sophisticated </a:t>
            </a:r>
            <a:r>
              <a:rPr lang="en-US" dirty="0" smtClean="0"/>
              <a:t>SNP/SV </a:t>
            </a:r>
            <a:r>
              <a:rPr lang="en-US" dirty="0" smtClean="0"/>
              <a:t>calling techniques (e.g., local realignment, targeted 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Jointly consider cluster members; might want to reshuffle reads among similar regions</a:t>
            </a:r>
            <a:endParaRPr lang="en-US" dirty="0" smtClean="0"/>
          </a:p>
          <a:p>
            <a:pPr lvl="1"/>
            <a:r>
              <a:rPr lang="en-US" dirty="0" smtClean="0"/>
              <a:t>More efficient than deploying </a:t>
            </a:r>
            <a:r>
              <a:rPr lang="en-US" dirty="0" smtClean="0"/>
              <a:t>advanced/expensive </a:t>
            </a:r>
            <a:r>
              <a:rPr lang="en-US" dirty="0" smtClean="0"/>
              <a:t>techniques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similarity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</a:t>
            </a:r>
          </a:p>
          <a:p>
            <a:r>
              <a:rPr lang="en-US" dirty="0" smtClean="0"/>
              <a:t>These gains will improve subsequent variant calling, leading to better</a:t>
            </a:r>
            <a:r>
              <a:rPr lang="en-US" dirty="0" smtClean="0"/>
              <a:t> clinical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[Altschul90]  S. </a:t>
            </a:r>
            <a:r>
              <a:rPr lang="en-US" sz="1400" dirty="0" err="1" smtClean="0"/>
              <a:t>Altschul</a:t>
            </a:r>
            <a:r>
              <a:rPr lang="en-US" sz="1400" dirty="0" smtClean="0"/>
              <a:t> et al.  Basic local alignment search tool.  </a:t>
            </a:r>
            <a:r>
              <a:rPr lang="en-US" sz="1400" i="1" dirty="0" smtClean="0"/>
              <a:t>Journal of Molecular Biology</a:t>
            </a:r>
            <a:r>
              <a:rPr lang="en-US" sz="1400" dirty="0" smtClean="0"/>
              <a:t>, 215(3), 403-410.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[Lunter10]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62" b="1862"/>
          <a:stretch>
            <a:fillRect/>
          </a:stretch>
        </p:blipFill>
        <p:spPr>
          <a:xfrm>
            <a:off x="2112617" y="2597226"/>
            <a:ext cx="4515289" cy="2483235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0493" y="1600200"/>
            <a:ext cx="8951055" cy="4876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Dream of personalized medicine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Sequencing costs rapidly decreasing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Demand for high accuracy in data processing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pipelines are slow (days),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expensive ($1000s)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Difficult algorithmic, systems, and ML problems to accurately put together DNA short read data</a:t>
            </a:r>
          </a:p>
          <a:p>
            <a:r>
              <a:rPr lang="en-US" dirty="0" smtClean="0"/>
              <a:t>Current pipelines are slow (days) &amp;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5135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20640" y="5776710"/>
            <a:ext cx="1524000" cy="923330"/>
            <a:chOff x="7438939" y="4683351"/>
            <a:chExt cx="1524000" cy="92333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736909" y="543652"/>
            <a:ext cx="2949891" cy="5812570"/>
            <a:chOff x="5736909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5736909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36909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36909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927449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6927449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36909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36909" y="3282997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36909" y="4577175"/>
              <a:ext cx="2949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6927449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6927449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36909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6909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55443" y="3155692"/>
            <a:ext cx="2949891" cy="633932"/>
            <a:chOff x="655443" y="3155692"/>
            <a:chExt cx="2949891" cy="633932"/>
          </a:xfrm>
        </p:grpSpPr>
        <p:sp>
          <p:nvSpPr>
            <p:cNvPr id="31" name="Rounded Rectangle 30"/>
            <p:cNvSpPr/>
            <p:nvPr/>
          </p:nvSpPr>
          <p:spPr>
            <a:xfrm>
              <a:off x="655443" y="3155692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443" y="328799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Similar Region Detection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5443" y="2005800"/>
            <a:ext cx="2949891" cy="1083742"/>
            <a:chOff x="655443" y="2005800"/>
            <a:chExt cx="2949891" cy="1083742"/>
          </a:xfrm>
        </p:grpSpPr>
        <p:sp>
          <p:nvSpPr>
            <p:cNvPr id="33" name="Down Arrow 32"/>
            <p:cNvSpPr/>
            <p:nvPr/>
          </p:nvSpPr>
          <p:spPr>
            <a:xfrm>
              <a:off x="1845983" y="2454512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5443" y="200580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Reference Genome</a:t>
              </a:r>
              <a:endParaRPr lang="en-US" dirty="0"/>
            </a:p>
          </p:txBody>
        </p:sp>
      </p:grpSp>
      <p:sp>
        <p:nvSpPr>
          <p:cNvPr id="39" name="Can 38"/>
          <p:cNvSpPr/>
          <p:nvPr/>
        </p:nvSpPr>
        <p:spPr>
          <a:xfrm>
            <a:off x="1935962" y="4893140"/>
            <a:ext cx="429641" cy="40140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1935962" y="4893140"/>
            <a:ext cx="429641" cy="40140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1935962" y="4893140"/>
            <a:ext cx="429641" cy="40140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55443" y="3901230"/>
            <a:ext cx="2949891" cy="1393314"/>
            <a:chOff x="655443" y="3901230"/>
            <a:chExt cx="2949891" cy="1393314"/>
          </a:xfrm>
        </p:grpSpPr>
        <p:sp>
          <p:nvSpPr>
            <p:cNvPr id="36" name="Down Arrow 35"/>
            <p:cNvSpPr/>
            <p:nvPr/>
          </p:nvSpPr>
          <p:spPr>
            <a:xfrm>
              <a:off x="1845983" y="3901230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443" y="4523808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Similar Regions</a:t>
              </a:r>
              <a:endParaRPr lang="en-US" dirty="0"/>
            </a:p>
          </p:txBody>
        </p:sp>
        <p:sp>
          <p:nvSpPr>
            <p:cNvPr id="42" name="Can 41"/>
            <p:cNvSpPr/>
            <p:nvPr/>
          </p:nvSpPr>
          <p:spPr>
            <a:xfrm>
              <a:off x="1935962" y="4893140"/>
              <a:ext cx="429641" cy="401404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17E-6 1.04118E-6 L 0.42296 -0.448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-2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17E-6 1.04118E-6 L 0.42313 -0.223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11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17E-6 1.04118E-6 L 0.42279 -0.023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</a:t>
            </a:r>
          </a:p>
          <a:p>
            <a:r>
              <a:rPr lang="en-US" dirty="0" smtClean="0"/>
              <a:t>Over 10x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Repeat Pattern Toolkit [Agarwal94], RECON [Bao02], </a:t>
            </a:r>
            <a:r>
              <a:rPr lang="en-US" sz="3200" dirty="0" err="1" smtClean="0"/>
              <a:t>REPuter</a:t>
            </a:r>
            <a:r>
              <a:rPr lang="en-US" sz="3200" dirty="0" smtClean="0"/>
              <a:t> [Kurtz99], </a:t>
            </a:r>
            <a:r>
              <a:rPr lang="en-US" sz="3200" dirty="0" err="1" smtClean="0"/>
              <a:t>RepeatScout</a:t>
            </a:r>
            <a:r>
              <a:rPr lang="en-US" sz="3200" dirty="0" smtClean="0"/>
              <a:t> [Price05],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[Volfovsky01]</a:t>
            </a:r>
          </a:p>
          <a:p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r>
              <a:rPr lang="en-US" dirty="0" smtClean="0"/>
              <a:t>Relies on intrinsic evaluation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9195" y="29658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5FFF00"/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>
          <a:xfrm>
            <a:off x="6358068" y="2644588"/>
            <a:ext cx="1887682" cy="2529253"/>
            <a:chOff x="6735481" y="2644588"/>
            <a:chExt cx="1887682" cy="2529253"/>
          </a:xfrm>
        </p:grpSpPr>
        <p:sp>
          <p:nvSpPr>
            <p:cNvPr id="32" name="Oval 31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86165" y="4352964"/>
              <a:ext cx="536998" cy="5369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255382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12745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986547" y="3137647"/>
            <a:ext cx="720158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935320" y="3083128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246628" y="3397603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715E-7 1.5887E-6 L 0.18393 -0.02918 " pathEditMode="relative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0.22228 0.01413 " pathEditMode="relative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2356E-6 3.56647E-6 L 0.32778 0.1301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3" grpId="0" animBg="1"/>
      <p:bldP spid="24" grpId="0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/>
              <a:t>Alignment with SNAP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0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Resource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edit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Rich error model:  find </a:t>
            </a:r>
            <a:r>
              <a:rPr lang="en-US" dirty="0" smtClean="0"/>
              <a:t>matches within </a:t>
            </a:r>
            <a:r>
              <a:rPr lang="en-US" dirty="0" err="1" smtClean="0"/>
              <a:t>k</a:t>
            </a:r>
            <a:r>
              <a:rPr lang="en-US" dirty="0" smtClean="0"/>
              <a:t>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</a:t>
                      </a: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4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26229" y="2473325"/>
            <a:ext cx="1104226" cy="301625"/>
            <a:chOff x="6172698" y="2289175"/>
            <a:chExt cx="1104226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72698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200724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704103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21795" y="3483122"/>
            <a:ext cx="32871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0000"/>
              <a:buFont typeface="Lucida Grande"/>
              <a:buChar char="-"/>
            </a:pPr>
            <a:r>
              <a:rPr lang="en-US" sz="2600" dirty="0" smtClean="0">
                <a:solidFill>
                  <a:srgbClr val="3366FF"/>
                </a:solidFill>
              </a:rPr>
              <a:t> SNAP belongs to this</a:t>
            </a:r>
            <a:br>
              <a:rPr lang="en-US" sz="2600" dirty="0" smtClean="0">
                <a:solidFill>
                  <a:srgbClr val="3366FF"/>
                </a:solidFill>
              </a:rPr>
            </a:br>
            <a:r>
              <a:rPr lang="en-US" sz="2600" dirty="0" smtClean="0">
                <a:solidFill>
                  <a:srgbClr val="3366FF"/>
                </a:solidFill>
              </a:rPr>
              <a:t>    category</a:t>
            </a:r>
            <a:endParaRPr lang="en-US" sz="26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19318</TotalTime>
  <Words>5034</Words>
  <Application>Microsoft Macintosh PowerPoint</Application>
  <PresentationFormat>On-screen Show (4:3)</PresentationFormat>
  <Paragraphs>822</Paragraphs>
  <Slides>65</Slides>
  <Notes>52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Big Data Analysis Exploiting Genome Similarity</vt:lpstr>
      <vt:lpstr>Big Data Challenge</vt:lpstr>
      <vt:lpstr>Goal</vt:lpstr>
      <vt:lpstr>The Problem of Similarity</vt:lpstr>
      <vt:lpstr>Goal</vt:lpstr>
      <vt:lpstr>Outline</vt:lpstr>
      <vt:lpstr>The Alignment Problem</vt:lpstr>
      <vt:lpstr>SNAP Insights</vt:lpstr>
      <vt:lpstr>Current Aligners</vt:lpstr>
      <vt:lpstr>Approach</vt:lpstr>
      <vt:lpstr>Approach</vt:lpstr>
      <vt:lpstr>Approach</vt:lpstr>
      <vt:lpstr>Results</vt:lpstr>
      <vt:lpstr>Outline</vt:lpstr>
      <vt:lpstr>Analyzing SNAP’s Performance</vt:lpstr>
      <vt:lpstr>Analyzing SNAP’s Performance</vt:lpstr>
      <vt:lpstr>Source of Difficulty</vt:lpstr>
      <vt:lpstr>Existing Approaches to Clustering</vt:lpstr>
      <vt:lpstr>Our Approach</vt:lpstr>
      <vt:lpstr>Basic Union Find</vt:lpstr>
      <vt:lpstr>Applying Union Find</vt:lpstr>
      <vt:lpstr>Union Find Approach</vt:lpstr>
      <vt:lpstr>Parallel Implementation</vt:lpstr>
      <vt:lpstr>Growing Pains</vt:lpstr>
      <vt:lpstr>Cluster Overview</vt:lpstr>
      <vt:lpstr>Cluster Sizes</vt:lpstr>
      <vt:lpstr>Summary</vt:lpstr>
      <vt:lpstr>Alignment Errors in Clusters</vt:lpstr>
      <vt:lpstr>Outline</vt:lpstr>
      <vt:lpstr>Recap: maxHits</vt:lpstr>
      <vt:lpstr>Status Quo</vt:lpstr>
      <vt:lpstr>How can we fix this?</vt:lpstr>
      <vt:lpstr>Similarity-Aware SNAP</vt:lpstr>
      <vt:lpstr>Applications of Clusters</vt:lpstr>
      <vt:lpstr>Results:  Best-matcher</vt:lpstr>
      <vt:lpstr>Results:  All-matcher</vt:lpstr>
      <vt:lpstr>Ideas for Improvement</vt:lpstr>
      <vt:lpstr>Outline</vt:lpstr>
      <vt:lpstr>Filtering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Big Data Challenge</vt:lpstr>
      <vt:lpstr>Big Data Challenge</vt:lpstr>
      <vt:lpstr>Variant Calling Overview</vt:lpstr>
      <vt:lpstr>SNAP</vt:lpstr>
      <vt:lpstr>Current Aligners</vt:lpstr>
      <vt:lpstr>Approach</vt:lpstr>
      <vt:lpstr>Related Work</vt:lpstr>
      <vt:lpstr>Existing Approaches to Clustering</vt:lpstr>
      <vt:lpstr>Related Work</vt:lpstr>
      <vt:lpstr>Union Find Approach</vt:lpstr>
      <vt:lpstr>Parallel Implementation</vt:lpstr>
      <vt:lpstr>Applications of Clusters</vt:lpstr>
      <vt:lpstr>Techniques Involved</vt:lpstr>
      <vt:lpstr>Similarity-aware Index</vt:lpstr>
      <vt:lpstr>Intra-cluster pruning</vt:lpstr>
      <vt:lpstr>Multi-matcher</vt:lpstr>
      <vt:lpstr>Performance Goal</vt:lpstr>
      <vt:lpstr>Filtering for Pipeline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811</cp:revision>
  <cp:lastPrinted>2012-12-04T20:07:23Z</cp:lastPrinted>
  <dcterms:created xsi:type="dcterms:W3CDTF">2012-12-11T01:40:07Z</dcterms:created>
  <dcterms:modified xsi:type="dcterms:W3CDTF">2012-12-12T23:33:45Z</dcterms:modified>
</cp:coreProperties>
</file>