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49.xml" ContentType="application/vnd.openxmlformats-officedocument.presentationml.slide+xml"/>
  <Override PartName="/ppt/charts/chart7.xml" ContentType="application/vnd.openxmlformats-officedocument.drawingml.chart+xml"/>
  <Override PartName="/ppt/notesSlides/notesSlide30.xml" ContentType="application/vnd.openxmlformats-officedocument.presentationml.notesSlide+xml"/>
  <Default Extension="bin" ContentType="application/vnd.openxmlformats-officedocument.presentationml.printerSettings"/>
  <Override PartName="/ppt/notesSlides/notesSlide1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8.xml" ContentType="application/vnd.openxmlformats-officedocument.presentationml.slide+xml"/>
  <Override PartName="/ppt/slides/slide37.xml" ContentType="application/vnd.openxmlformats-officedocument.presentationml.slide+xml"/>
  <Override PartName="/ppt/slides/slide3.xml" ContentType="application/vnd.openxmlformats-officedocument.presentationml.slide+xml"/>
  <Override PartName="/ppt/notesSlides/notesSlide3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s/slide23.xml" ContentType="application/vnd.openxmlformats-officedocument.presentationml.slide+xml"/>
  <Override PartName="/ppt/slides/slide42.xml" ContentType="application/vnd.openxmlformats-officedocument.presentationml.slide+xml"/>
  <Override PartName="/ppt/theme/theme1.xml" ContentType="application/vnd.openxmlformats-officedocument.theme+xml"/>
  <Override PartName="/ppt/slideLayouts/slideLayout10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charts/chart4.xml" ContentType="application/vnd.openxmlformats-officedocument.drawingml.chart+xml"/>
  <Override PartName="/ppt/slides/slide11.xml" ContentType="application/vnd.openxmlformats-officedocument.presentationml.slide+xml"/>
  <Override PartName="/ppt/slides/slide46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26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15.xml" ContentType="application/vnd.openxmlformats-officedocument.presentationml.slide+xml"/>
  <Override PartName="/ppt/charts/chart8.xml" ContentType="application/vnd.openxmlformats-officedocument.drawingml.chart+xml"/>
  <Override PartName="/ppt/notesSlides/notesSlide31.xml" ContentType="application/vnd.openxmlformats-officedocument.presentationml.notes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9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notesSlides/notesSlide35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24.xml" ContentType="application/vnd.openxmlformats-officedocument.presentationml.slide+xml"/>
  <Override PartName="/ppt/slides/slide43.xml" ContentType="application/vnd.openxmlformats-officedocument.presentationml.slide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slideLayouts/slideLayout11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Default Extension="jpeg" ContentType="image/jpeg"/>
  <Override PartName="/ppt/notesSlides/notesSlide23.xml" ContentType="application/vnd.openxmlformats-officedocument.presentationml.notes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8.xml" ContentType="application/vnd.openxmlformats-officedocument.presentationml.slide+xml"/>
  <Override PartName="/ppt/charts/chart5.xml" ContentType="application/vnd.openxmlformats-officedocument.drawingml.chart+xml"/>
  <Override PartName="/ppt/slides/slide50.xml" ContentType="application/vnd.openxmlformats-officedocument.presentationml.slide+xml"/>
  <Override PartName="/ppt/slides/slide47.xml" ContentType="application/vnd.openxmlformats-officedocument.presentationml.slide+xml"/>
  <Override PartName="/ppt/slides/slide31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Default Extension="rels" ContentType="application/vnd.openxmlformats-package.relationships+xml"/>
  <Override PartName="/ppt/notesSlides/notesSlide27.xml" ContentType="application/vnd.openxmlformats-officedocument.presentationml.notesSlide+xml"/>
  <Override PartName="/ppt/slides/slide16.xml" ContentType="application/vnd.openxmlformats-officedocument.presentationml.slide+xml"/>
  <Override PartName="/ppt/slides/slide35.xml" ContentType="application/vnd.openxmlformats-officedocument.presentationml.slide+xml"/>
  <Override PartName="/ppt/slides/slide1.xml" ContentType="application/vnd.openxmlformats-officedocument.presentationml.slide+xml"/>
  <Override PartName="/ppt/notesSlides/notesSlide32.xml" ContentType="application/vnd.openxmlformats-officedocument.presentationml.notesSlide+xml"/>
  <Default Extension="xlsx" ContentType="application/vnd.openxmlformats-officedocument.spreadsheetml.sheet"/>
  <Override PartName="/ppt/slides/slide21.xml" ContentType="application/vnd.openxmlformats-officedocument.presentationml.slide+xml"/>
  <Override PartName="/ppt/slides/slide40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39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25.xml" ContentType="application/vnd.openxmlformats-officedocument.presentationml.slide+xml"/>
  <Override PartName="/ppt/slides/slide44.xml" ContentType="application/vnd.openxmlformats-officedocument.presentationml.slide+xml"/>
  <Override PartName="/ppt/charts/chart2.xml" ContentType="application/vnd.openxmlformats-officedocument.drawingml.chart+xml"/>
  <Override PartName="/ppt/theme/theme3.xml" ContentType="application/vnd.openxmlformats-officedocument.theme+xml"/>
  <Override PartName="/ppt/notesSlides/notesSlide1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4.xml" ContentType="application/vnd.openxmlformats-officedocument.presentationml.notes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slides/slide51.xml" ContentType="application/vnd.openxmlformats-officedocument.presentationml.slide+xml"/>
  <Override PartName="/ppt/slides/slide48.xml" ContentType="application/vnd.openxmlformats-officedocument.presentationml.slide+xml"/>
  <Override PartName="/ppt/notesSlides/notesSlide10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viewProps.xml" ContentType="application/vnd.openxmlformats-officedocument.presentationml.viewProps+xml"/>
  <Override PartName="/ppt/slides/slide29.xml" ContentType="application/vnd.openxmlformats-officedocument.presentationml.slide+xml"/>
  <Override PartName="/ppt/charts/chart6.xml" ContentType="application/vnd.openxmlformats-officedocument.drawingml.chart+xml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Override PartName="/ppt/notesSlides/notesSlide1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36.xml" ContentType="application/vnd.openxmlformats-officedocument.presentationml.slide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22.xml" ContentType="application/vnd.openxmlformats-officedocument.presentationml.slide+xml"/>
  <Override PartName="/ppt/slides/slide41.xml" ContentType="application/vnd.openxmlformats-officedocument.presentationml.slide+xml"/>
  <Override PartName="/ppt/notesSlides/notesSlide1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0.xml" ContentType="application/vnd.openxmlformats-officedocument.presentationml.slide+xml"/>
  <Override PartName="/ppt/slides/slide26.xml" ContentType="application/vnd.openxmlformats-officedocument.presentationml.slide+xml"/>
  <Override PartName="/ppt/slides/slide45.xml" ContentType="application/vnd.openxmlformats-officedocument.presentationml.slide+xml"/>
  <Override PartName="/ppt/charts/chart3.xml" ContentType="application/vnd.openxmlformats-officedocument.drawingml.chart+xml"/>
  <Default Extension="pdf" ContentType="application/pdf"/>
  <Default Extension="png" ContentType="image/png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firstSlideNum="0" showSpecialPlsOnTitleSld="0" saveSubsetFonts="1" autoCompressPictures="0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6" r:id="rId2"/>
    <p:sldId id="257" r:id="rId3"/>
    <p:sldId id="258" r:id="rId4"/>
    <p:sldId id="260" r:id="rId5"/>
    <p:sldId id="304" r:id="rId6"/>
    <p:sldId id="264" r:id="rId7"/>
    <p:sldId id="266" r:id="rId8"/>
    <p:sldId id="267" r:id="rId9"/>
    <p:sldId id="268" r:id="rId10"/>
    <p:sldId id="272" r:id="rId11"/>
    <p:sldId id="305" r:id="rId12"/>
    <p:sldId id="317" r:id="rId13"/>
    <p:sldId id="274" r:id="rId14"/>
    <p:sldId id="318" r:id="rId15"/>
    <p:sldId id="330" r:id="rId16"/>
    <p:sldId id="278" r:id="rId17"/>
    <p:sldId id="283" r:id="rId18"/>
    <p:sldId id="279" r:id="rId19"/>
    <p:sldId id="296" r:id="rId20"/>
    <p:sldId id="285" r:id="rId21"/>
    <p:sldId id="286" r:id="rId22"/>
    <p:sldId id="306" r:id="rId23"/>
    <p:sldId id="307" r:id="rId24"/>
    <p:sldId id="308" r:id="rId25"/>
    <p:sldId id="287" r:id="rId26"/>
    <p:sldId id="288" r:id="rId27"/>
    <p:sldId id="290" r:id="rId28"/>
    <p:sldId id="300" r:id="rId29"/>
    <p:sldId id="298" r:id="rId30"/>
    <p:sldId id="299" r:id="rId31"/>
    <p:sldId id="320" r:id="rId32"/>
    <p:sldId id="291" r:id="rId33"/>
    <p:sldId id="297" r:id="rId34"/>
    <p:sldId id="312" r:id="rId35"/>
    <p:sldId id="315" r:id="rId36"/>
    <p:sldId id="322" r:id="rId37"/>
    <p:sldId id="295" r:id="rId38"/>
    <p:sldId id="293" r:id="rId39"/>
    <p:sldId id="323" r:id="rId40"/>
    <p:sldId id="314" r:id="rId41"/>
    <p:sldId id="302" r:id="rId42"/>
    <p:sldId id="303" r:id="rId43"/>
    <p:sldId id="316" r:id="rId44"/>
    <p:sldId id="310" r:id="rId45"/>
    <p:sldId id="324" r:id="rId46"/>
    <p:sldId id="325" r:id="rId47"/>
    <p:sldId id="326" r:id="rId48"/>
    <p:sldId id="327" r:id="rId49"/>
    <p:sldId id="328" r:id="rId50"/>
    <p:sldId id="329" r:id="rId51"/>
    <p:sldId id="321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3" frameSlides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85747" autoAdjust="0"/>
  </p:normalViewPr>
  <p:slideViewPr>
    <p:cSldViewPr snapToGrid="0" snapToObjects="1">
      <p:cViewPr varScale="1">
        <p:scale>
          <a:sx n="52" d="100"/>
          <a:sy n="52" d="100"/>
        </p:scale>
        <p:origin x="-1112" y="-96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handoutMaster" Target="handoutMasters/handoutMaster1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curtis:Desktop:perf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curtis:Desktop:perf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curtis:Desktop:Sim-aware%20vs.%20Regular%20SNAP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curtis:Desktop:Sim-aware%20vs.%20Regular%20SNAP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curtis:workspace:SNAP:docs:paper1:experiments:max-hits-tradeoff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curtis:workspace:SNAP:docs:paper1:experiments:max-hits-tradeoff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autoTitleDeleted val="1"/>
    <c:plotArea>
      <c:layout/>
      <c:scatterChart>
        <c:scatterStyle val="smoothMarker"/>
        <c:ser>
          <c:idx val="1"/>
          <c:order val="0"/>
          <c:tx>
            <c:strRef>
              <c:f>'perf.xls'!$K$1</c:f>
              <c:strCache>
                <c:ptCount val="1"/>
                <c:pt idx="0">
                  <c:v>Reads/s</c:v>
                </c:pt>
              </c:strCache>
            </c:strRef>
          </c:tx>
          <c:spPr>
            <a:ln>
              <a:solidFill>
                <a:srgbClr val="3366FF"/>
              </a:solidFill>
            </a:ln>
          </c:spPr>
          <c:marker>
            <c:spPr>
              <a:solidFill>
                <a:srgbClr val="3366FF"/>
              </a:solidFill>
              <a:ln>
                <a:solidFill>
                  <a:srgbClr val="3366FF"/>
                </a:solidFill>
              </a:ln>
            </c:spPr>
          </c:marker>
          <c:xVal>
            <c:numRef>
              <c:f>'perf.xls'!$B$2:$B$14</c:f>
              <c:numCache>
                <c:formatCode>General</c:formatCode>
                <c:ptCount val="13"/>
                <c:pt idx="0">
                  <c:v>50.0</c:v>
                </c:pt>
                <c:pt idx="1">
                  <c:v>100.0</c:v>
                </c:pt>
                <c:pt idx="2">
                  <c:v>150.0</c:v>
                </c:pt>
                <c:pt idx="3">
                  <c:v>200.0</c:v>
                </c:pt>
                <c:pt idx="4">
                  <c:v>250.0</c:v>
                </c:pt>
                <c:pt idx="5">
                  <c:v>300.0</c:v>
                </c:pt>
                <c:pt idx="6">
                  <c:v>350.0</c:v>
                </c:pt>
                <c:pt idx="7">
                  <c:v>400.0</c:v>
                </c:pt>
                <c:pt idx="8">
                  <c:v>450.0</c:v>
                </c:pt>
                <c:pt idx="9">
                  <c:v>500.0</c:v>
                </c:pt>
                <c:pt idx="10">
                  <c:v>600.0</c:v>
                </c:pt>
                <c:pt idx="11">
                  <c:v>700.0</c:v>
                </c:pt>
                <c:pt idx="12">
                  <c:v>800.0</c:v>
                </c:pt>
              </c:numCache>
            </c:numRef>
          </c:xVal>
          <c:yVal>
            <c:numRef>
              <c:f>'perf.xls'!$K$2:$K$14</c:f>
              <c:numCache>
                <c:formatCode>General</c:formatCode>
                <c:ptCount val="13"/>
                <c:pt idx="0">
                  <c:v>64760.0</c:v>
                </c:pt>
                <c:pt idx="1">
                  <c:v>46015.0</c:v>
                </c:pt>
                <c:pt idx="2">
                  <c:v>37478.0</c:v>
                </c:pt>
                <c:pt idx="3">
                  <c:v>31672.0</c:v>
                </c:pt>
                <c:pt idx="4">
                  <c:v>27017.0</c:v>
                </c:pt>
                <c:pt idx="5">
                  <c:v>24713.0</c:v>
                </c:pt>
                <c:pt idx="6">
                  <c:v>21676.0</c:v>
                </c:pt>
                <c:pt idx="7">
                  <c:v>20779.0</c:v>
                </c:pt>
                <c:pt idx="8">
                  <c:v>19233.0</c:v>
                </c:pt>
                <c:pt idx="9">
                  <c:v>18111.0</c:v>
                </c:pt>
                <c:pt idx="10">
                  <c:v>16354.0</c:v>
                </c:pt>
                <c:pt idx="11">
                  <c:v>14879.0</c:v>
                </c:pt>
                <c:pt idx="12">
                  <c:v>13652.0</c:v>
                </c:pt>
              </c:numCache>
            </c:numRef>
          </c:yVal>
          <c:smooth val="1"/>
        </c:ser>
        <c:axId val="391744296"/>
        <c:axId val="391315448"/>
      </c:scatterChart>
      <c:valAx>
        <c:axId val="39174429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Max Hits per Seed</a:t>
                </a:r>
              </a:p>
            </c:rich>
          </c:tx>
          <c:layout/>
        </c:title>
        <c:numFmt formatCode="General" sourceLinked="1"/>
        <c:tickLblPos val="nextTo"/>
        <c:crossAx val="391315448"/>
        <c:crosses val="autoZero"/>
        <c:crossBetween val="midCat"/>
      </c:valAx>
      <c:valAx>
        <c:axId val="391315448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Speed (Reads/s)</a:t>
                </a:r>
              </a:p>
            </c:rich>
          </c:tx>
          <c:layout/>
        </c:title>
        <c:numFmt formatCode="General" sourceLinked="1"/>
        <c:tickLblPos val="nextTo"/>
        <c:crossAx val="391744296"/>
        <c:crosses val="autoZero"/>
        <c:crossBetween val="midCat"/>
      </c:valAx>
    </c:plotArea>
    <c:plotVisOnly val="1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plotArea>
      <c:layout/>
      <c:scatterChart>
        <c:scatterStyle val="smoothMarker"/>
        <c:ser>
          <c:idx val="1"/>
          <c:order val="1"/>
          <c:tx>
            <c:strRef>
              <c:f>'perf.xls'!$J$1</c:f>
              <c:strCache>
                <c:ptCount val="1"/>
                <c:pt idx="0">
                  <c:v>%Error</c:v>
                </c:pt>
              </c:strCache>
            </c:strRef>
          </c:tx>
          <c:xVal>
            <c:numRef>
              <c:f>'perf.xls'!$B$2:$B$14</c:f>
              <c:numCache>
                <c:formatCode>General</c:formatCode>
                <c:ptCount val="13"/>
                <c:pt idx="0">
                  <c:v>50.0</c:v>
                </c:pt>
                <c:pt idx="1">
                  <c:v>100.0</c:v>
                </c:pt>
                <c:pt idx="2">
                  <c:v>150.0</c:v>
                </c:pt>
                <c:pt idx="3">
                  <c:v>200.0</c:v>
                </c:pt>
                <c:pt idx="4">
                  <c:v>250.0</c:v>
                </c:pt>
                <c:pt idx="5">
                  <c:v>300.0</c:v>
                </c:pt>
                <c:pt idx="6">
                  <c:v>350.0</c:v>
                </c:pt>
                <c:pt idx="7">
                  <c:v>400.0</c:v>
                </c:pt>
                <c:pt idx="8">
                  <c:v>450.0</c:v>
                </c:pt>
                <c:pt idx="9">
                  <c:v>500.0</c:v>
                </c:pt>
                <c:pt idx="10">
                  <c:v>600.0</c:v>
                </c:pt>
                <c:pt idx="11">
                  <c:v>700.0</c:v>
                </c:pt>
                <c:pt idx="12">
                  <c:v>800.0</c:v>
                </c:pt>
              </c:numCache>
            </c:numRef>
          </c:xVal>
          <c:yVal>
            <c:numRef>
              <c:f>'perf.xls'!$J$2:$J$14</c:f>
              <c:numCache>
                <c:formatCode>0.00%</c:formatCode>
                <c:ptCount val="13"/>
                <c:pt idx="0">
                  <c:v>0.00074</c:v>
                </c:pt>
                <c:pt idx="1">
                  <c:v>0.00039</c:v>
                </c:pt>
                <c:pt idx="2">
                  <c:v>0.00028</c:v>
                </c:pt>
                <c:pt idx="3">
                  <c:v>0.00019</c:v>
                </c:pt>
                <c:pt idx="4">
                  <c:v>0.00017</c:v>
                </c:pt>
                <c:pt idx="5">
                  <c:v>0.00014</c:v>
                </c:pt>
                <c:pt idx="6">
                  <c:v>0.00013</c:v>
                </c:pt>
                <c:pt idx="7">
                  <c:v>0.00013</c:v>
                </c:pt>
                <c:pt idx="8">
                  <c:v>0.00013</c:v>
                </c:pt>
                <c:pt idx="9">
                  <c:v>0.0001</c:v>
                </c:pt>
                <c:pt idx="10">
                  <c:v>8.0E-5</c:v>
                </c:pt>
                <c:pt idx="11">
                  <c:v>8.0E-5</c:v>
                </c:pt>
                <c:pt idx="12">
                  <c:v>7.0E-5</c:v>
                </c:pt>
              </c:numCache>
            </c:numRef>
          </c:yVal>
          <c:smooth val="1"/>
        </c:ser>
        <c:axId val="391928584"/>
        <c:axId val="391944024"/>
      </c:scatterChart>
      <c:scatterChart>
        <c:scatterStyle val="smoothMarker"/>
        <c:ser>
          <c:idx val="0"/>
          <c:order val="0"/>
          <c:tx>
            <c:strRef>
              <c:f>'perf.xls'!$G$1</c:f>
              <c:strCache>
                <c:ptCount val="1"/>
                <c:pt idx="0">
                  <c:v>%Unique</c:v>
                </c:pt>
              </c:strCache>
            </c:strRef>
          </c:tx>
          <c:spPr>
            <a:ln>
              <a:solidFill>
                <a:srgbClr val="008000"/>
              </a:solidFill>
            </a:ln>
          </c:spPr>
          <c:marker>
            <c:spPr>
              <a:solidFill>
                <a:srgbClr val="008000"/>
              </a:solidFill>
              <a:ln>
                <a:solidFill>
                  <a:srgbClr val="008000"/>
                </a:solidFill>
              </a:ln>
            </c:spPr>
          </c:marker>
          <c:xVal>
            <c:numRef>
              <c:f>'perf.xls'!$B$2:$B$14</c:f>
              <c:numCache>
                <c:formatCode>General</c:formatCode>
                <c:ptCount val="13"/>
                <c:pt idx="0">
                  <c:v>50.0</c:v>
                </c:pt>
                <c:pt idx="1">
                  <c:v>100.0</c:v>
                </c:pt>
                <c:pt idx="2">
                  <c:v>150.0</c:v>
                </c:pt>
                <c:pt idx="3">
                  <c:v>200.0</c:v>
                </c:pt>
                <c:pt idx="4">
                  <c:v>250.0</c:v>
                </c:pt>
                <c:pt idx="5">
                  <c:v>300.0</c:v>
                </c:pt>
                <c:pt idx="6">
                  <c:v>350.0</c:v>
                </c:pt>
                <c:pt idx="7">
                  <c:v>400.0</c:v>
                </c:pt>
                <c:pt idx="8">
                  <c:v>450.0</c:v>
                </c:pt>
                <c:pt idx="9">
                  <c:v>500.0</c:v>
                </c:pt>
                <c:pt idx="10">
                  <c:v>600.0</c:v>
                </c:pt>
                <c:pt idx="11">
                  <c:v>700.0</c:v>
                </c:pt>
                <c:pt idx="12">
                  <c:v>800.0</c:v>
                </c:pt>
              </c:numCache>
            </c:numRef>
          </c:xVal>
          <c:yVal>
            <c:numRef>
              <c:f>'perf.xls'!$G$2:$G$14</c:f>
              <c:numCache>
                <c:formatCode>0.00%</c:formatCode>
                <c:ptCount val="13"/>
                <c:pt idx="0">
                  <c:v>0.9148</c:v>
                </c:pt>
                <c:pt idx="1">
                  <c:v>0.9171</c:v>
                </c:pt>
                <c:pt idx="2">
                  <c:v>0.9182</c:v>
                </c:pt>
                <c:pt idx="3">
                  <c:v>0.9188</c:v>
                </c:pt>
                <c:pt idx="4">
                  <c:v>0.9194</c:v>
                </c:pt>
                <c:pt idx="5">
                  <c:v>0.9196</c:v>
                </c:pt>
                <c:pt idx="6">
                  <c:v>0.9198</c:v>
                </c:pt>
                <c:pt idx="7">
                  <c:v>0.9202</c:v>
                </c:pt>
                <c:pt idx="8">
                  <c:v>0.9204</c:v>
                </c:pt>
                <c:pt idx="9">
                  <c:v>0.9204</c:v>
                </c:pt>
                <c:pt idx="10">
                  <c:v>0.9207</c:v>
                </c:pt>
                <c:pt idx="11">
                  <c:v>0.9209</c:v>
                </c:pt>
                <c:pt idx="12">
                  <c:v>0.9212</c:v>
                </c:pt>
              </c:numCache>
            </c:numRef>
          </c:yVal>
          <c:smooth val="1"/>
        </c:ser>
        <c:axId val="480873384"/>
        <c:axId val="557903848"/>
      </c:scatterChart>
      <c:valAx>
        <c:axId val="39192858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Max Hits per Seed</a:t>
                </a:r>
              </a:p>
            </c:rich>
          </c:tx>
          <c:layout/>
        </c:title>
        <c:numFmt formatCode="General" sourceLinked="1"/>
        <c:tickLblPos val="nextTo"/>
        <c:crossAx val="391944024"/>
        <c:crosses val="autoZero"/>
        <c:crossBetween val="midCat"/>
      </c:valAx>
      <c:valAx>
        <c:axId val="391944024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Error Rate</a:t>
                </a:r>
              </a:p>
            </c:rich>
          </c:tx>
          <c:layout/>
        </c:title>
        <c:numFmt formatCode="0.00%" sourceLinked="1"/>
        <c:tickLblPos val="nextTo"/>
        <c:crossAx val="391928584"/>
        <c:crosses val="autoZero"/>
        <c:crossBetween val="midCat"/>
      </c:valAx>
      <c:valAx>
        <c:axId val="557903848"/>
        <c:scaling>
          <c:orientation val="minMax"/>
        </c:scaling>
        <c:axPos val="r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Reads Aligned</a:t>
                </a:r>
              </a:p>
            </c:rich>
          </c:tx>
          <c:layout/>
        </c:title>
        <c:numFmt formatCode="0.00%" sourceLinked="1"/>
        <c:tickLblPos val="nextTo"/>
        <c:crossAx val="480873384"/>
        <c:crosses val="max"/>
        <c:crossBetween val="midCat"/>
      </c:valAx>
      <c:valAx>
        <c:axId val="480873384"/>
        <c:scaling>
          <c:orientation val="minMax"/>
        </c:scaling>
        <c:delete val="1"/>
        <c:axPos val="b"/>
        <c:numFmt formatCode="General" sourceLinked="1"/>
        <c:tickLblPos val="nextTo"/>
        <c:crossAx val="557903848"/>
        <c:crosses val="autoZero"/>
        <c:crossBetween val="midCat"/>
      </c:valAx>
    </c:plotArea>
    <c:legend>
      <c:legendPos val="b"/>
      <c:layout/>
    </c:legend>
    <c:plotVisOnly val="1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title>
      <c:layout/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Genome Content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Positions in clusters</c:v>
                </c:pt>
                <c:pt idx="1">
                  <c:v>Positions not in clusters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2.63230347E8</c:v>
                </c:pt>
                <c:pt idx="1">
                  <c:v>3.13369460714286E9</c:v>
                </c:pt>
              </c:numCache>
            </c:numRef>
          </c:val>
        </c:ser>
        <c:firstSliceAng val="0"/>
      </c:pie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title>
      <c:layout/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Alignment Errors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Errors in clusters</c:v>
                </c:pt>
                <c:pt idx="1">
                  <c:v>Errors not in clusters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195.0</c:v>
                </c:pt>
                <c:pt idx="1">
                  <c:v>32.0</c:v>
                </c:pt>
              </c:numCache>
            </c:numRef>
          </c:val>
        </c:ser>
        <c:firstSliceAng val="0"/>
      </c:pieChart>
    </c:plotArea>
    <c:legend>
      <c:legendPos val="r"/>
      <c:layout>
        <c:manualLayout>
          <c:xMode val="edge"/>
          <c:yMode val="edge"/>
          <c:x val="0.668985539543406"/>
          <c:y val="0.290739910798173"/>
          <c:w val="0.312146535928292"/>
          <c:h val="0.531394507500081"/>
        </c:manualLayout>
      </c:layout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tx>
        <c:rich>
          <a:bodyPr/>
          <a:lstStyle/>
          <a:p>
            <a:pPr>
              <a:defRPr/>
            </a:pPr>
            <a:r>
              <a:rPr lang="en-US"/>
              <a:t>% Error vs. Time</a:t>
            </a:r>
          </a:p>
        </c:rich>
      </c:tx>
      <c:layout>
        <c:manualLayout>
          <c:xMode val="edge"/>
          <c:yMode val="edge"/>
          <c:x val="0.280265822746374"/>
          <c:y val="0.0168361959653669"/>
        </c:manualLayout>
      </c:layout>
    </c:title>
    <c:plotArea>
      <c:layout/>
      <c:scatterChart>
        <c:scatterStyle val="smoothMarker"/>
        <c:ser>
          <c:idx val="0"/>
          <c:order val="0"/>
          <c:tx>
            <c:v>SNAP</c:v>
          </c:tx>
          <c:xVal>
            <c:numRef>
              <c:f>Sheet1!$D$5:$D$16</c:f>
              <c:numCache>
                <c:formatCode>General</c:formatCode>
                <c:ptCount val="12"/>
                <c:pt idx="0">
                  <c:v>53.82131324004305</c:v>
                </c:pt>
                <c:pt idx="1">
                  <c:v>60.29908345393149</c:v>
                </c:pt>
                <c:pt idx="2">
                  <c:v>66.40988179041041</c:v>
                </c:pt>
                <c:pt idx="3">
                  <c:v>84.61668641056015</c:v>
                </c:pt>
                <c:pt idx="4">
                  <c:v>77.68800497203229</c:v>
                </c:pt>
                <c:pt idx="5">
                  <c:v>83.08408109006314</c:v>
                </c:pt>
                <c:pt idx="6">
                  <c:v>88.23788934968675</c:v>
                </c:pt>
                <c:pt idx="7">
                  <c:v>94.76876421531463</c:v>
                </c:pt>
                <c:pt idx="8">
                  <c:v>102.1033285685113</c:v>
                </c:pt>
                <c:pt idx="9">
                  <c:v>107.2501072501072</c:v>
                </c:pt>
                <c:pt idx="10">
                  <c:v>111.9068934646374</c:v>
                </c:pt>
                <c:pt idx="11">
                  <c:v>116.918040453642</c:v>
                </c:pt>
              </c:numCache>
            </c:numRef>
          </c:xVal>
          <c:yVal>
            <c:numRef>
              <c:f>Sheet1!$B$5:$B$16</c:f>
              <c:numCache>
                <c:formatCode>General</c:formatCode>
                <c:ptCount val="12"/>
                <c:pt idx="0">
                  <c:v>0.02231</c:v>
                </c:pt>
                <c:pt idx="1">
                  <c:v>0.01958</c:v>
                </c:pt>
                <c:pt idx="2">
                  <c:v>0.01664</c:v>
                </c:pt>
                <c:pt idx="3">
                  <c:v>0.0137</c:v>
                </c:pt>
                <c:pt idx="4">
                  <c:v>0.01229</c:v>
                </c:pt>
                <c:pt idx="5">
                  <c:v>0.01066</c:v>
                </c:pt>
                <c:pt idx="6">
                  <c:v>0.01055</c:v>
                </c:pt>
                <c:pt idx="7">
                  <c:v>0.00946</c:v>
                </c:pt>
                <c:pt idx="8">
                  <c:v>0.00891</c:v>
                </c:pt>
                <c:pt idx="9">
                  <c:v>0.00783</c:v>
                </c:pt>
                <c:pt idx="10">
                  <c:v>0.00761</c:v>
                </c:pt>
                <c:pt idx="11">
                  <c:v>0.00696</c:v>
                </c:pt>
              </c:numCache>
            </c:numRef>
          </c:yVal>
          <c:smooth val="1"/>
        </c:ser>
        <c:ser>
          <c:idx val="1"/>
          <c:order val="1"/>
          <c:tx>
            <c:v>Sim-aware SNAP</c:v>
          </c:tx>
          <c:xVal>
            <c:numRef>
              <c:f>Sheet1!$I$5:$I$16</c:f>
              <c:numCache>
                <c:formatCode>General</c:formatCode>
                <c:ptCount val="12"/>
                <c:pt idx="0">
                  <c:v>224.618149146451</c:v>
                </c:pt>
                <c:pt idx="1">
                  <c:v>235.4048964218456</c:v>
                </c:pt>
                <c:pt idx="2">
                  <c:v>244.6183953033268</c:v>
                </c:pt>
                <c:pt idx="3">
                  <c:v>252.7805864509606</c:v>
                </c:pt>
                <c:pt idx="4">
                  <c:v>260.5523710265763</c:v>
                </c:pt>
                <c:pt idx="5">
                  <c:v>269.0341673392521</c:v>
                </c:pt>
                <c:pt idx="6">
                  <c:v>277.0083102493073</c:v>
                </c:pt>
                <c:pt idx="7">
                  <c:v>291.4602156805596</c:v>
                </c:pt>
                <c:pt idx="8">
                  <c:v>295.3337271116362</c:v>
                </c:pt>
                <c:pt idx="9">
                  <c:v>303.4901365705612</c:v>
                </c:pt>
                <c:pt idx="10">
                  <c:v>310.1736972704715</c:v>
                </c:pt>
                <c:pt idx="11">
                  <c:v>321.7503217503217</c:v>
                </c:pt>
              </c:numCache>
            </c:numRef>
          </c:xVal>
          <c:yVal>
            <c:numRef>
              <c:f>Sheet1!$G$5:$G$16</c:f>
              <c:numCache>
                <c:formatCode>General</c:formatCode>
                <c:ptCount val="12"/>
                <c:pt idx="0">
                  <c:v>0.00132</c:v>
                </c:pt>
                <c:pt idx="1">
                  <c:v>0.00132</c:v>
                </c:pt>
                <c:pt idx="2">
                  <c:v>0.00132</c:v>
                </c:pt>
                <c:pt idx="3">
                  <c:v>0.00132</c:v>
                </c:pt>
                <c:pt idx="4">
                  <c:v>0.00132</c:v>
                </c:pt>
                <c:pt idx="5">
                  <c:v>0.00132</c:v>
                </c:pt>
                <c:pt idx="6">
                  <c:v>0.00121</c:v>
                </c:pt>
                <c:pt idx="7">
                  <c:v>0.00121</c:v>
                </c:pt>
                <c:pt idx="8">
                  <c:v>0.0011</c:v>
                </c:pt>
                <c:pt idx="9">
                  <c:v>0.0011</c:v>
                </c:pt>
                <c:pt idx="10">
                  <c:v>0.0011</c:v>
                </c:pt>
                <c:pt idx="11">
                  <c:v>0.0012</c:v>
                </c:pt>
              </c:numCache>
            </c:numRef>
          </c:yVal>
          <c:smooth val="1"/>
        </c:ser>
        <c:ser>
          <c:idx val="2"/>
          <c:order val="2"/>
          <c:tx>
            <c:v>BWA</c:v>
          </c:tx>
          <c:xVal>
            <c:numRef>
              <c:f>Sheet1!$N$3</c:f>
              <c:numCache>
                <c:formatCode>General</c:formatCode>
                <c:ptCount val="1"/>
                <c:pt idx="0">
                  <c:v>925.9259259259258</c:v>
                </c:pt>
              </c:numCache>
            </c:numRef>
          </c:xVal>
          <c:yVal>
            <c:numRef>
              <c:f>Sheet1!$L$3</c:f>
              <c:numCache>
                <c:formatCode>General</c:formatCode>
                <c:ptCount val="1"/>
                <c:pt idx="0">
                  <c:v>0.04</c:v>
                </c:pt>
              </c:numCache>
            </c:numRef>
          </c:yVal>
          <c:smooth val="1"/>
        </c:ser>
        <c:ser>
          <c:idx val="3"/>
          <c:order val="3"/>
          <c:tx>
            <c:v>Novoalign</c:v>
          </c:tx>
          <c:xVal>
            <c:numRef>
              <c:f>Sheet1!$S$3</c:f>
              <c:numCache>
                <c:formatCode>General</c:formatCode>
                <c:ptCount val="1"/>
                <c:pt idx="0">
                  <c:v>1078.748651564186</c:v>
                </c:pt>
              </c:numCache>
            </c:numRef>
          </c:xVal>
          <c:yVal>
            <c:numRef>
              <c:f>Sheet1!$Q$3</c:f>
              <c:numCache>
                <c:formatCode>General</c:formatCode>
                <c:ptCount val="1"/>
                <c:pt idx="0">
                  <c:v>0.02</c:v>
                </c:pt>
              </c:numCache>
            </c:numRef>
          </c:yVal>
          <c:smooth val="1"/>
        </c:ser>
        <c:axId val="481260504"/>
        <c:axId val="555515048"/>
      </c:scatterChart>
      <c:valAx>
        <c:axId val="481260504"/>
        <c:scaling>
          <c:logBase val="10.0"/>
          <c:orientation val="minMax"/>
          <c:max val="1200.0"/>
          <c:min val="40.0"/>
        </c:scaling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Time (s)</a:t>
                </a:r>
              </a:p>
            </c:rich>
          </c:tx>
          <c:layout/>
        </c:title>
        <c:numFmt formatCode="General" sourceLinked="1"/>
        <c:minorTickMark val="in"/>
        <c:tickLblPos val="nextTo"/>
        <c:crossAx val="555515048"/>
        <c:crosses val="autoZero"/>
        <c:crossBetween val="midCat"/>
      </c:valAx>
      <c:valAx>
        <c:axId val="555515048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% Error</a:t>
                </a:r>
              </a:p>
            </c:rich>
          </c:tx>
          <c:layout/>
        </c:title>
        <c:numFmt formatCode="General" sourceLinked="1"/>
        <c:tickLblPos val="nextTo"/>
        <c:crossAx val="481260504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tx>
        <c:rich>
          <a:bodyPr/>
          <a:lstStyle/>
          <a:p>
            <a:pPr>
              <a:defRPr/>
            </a:pPr>
            <a:r>
              <a:rPr lang="en-US"/>
              <a:t>% Aligned vs. Time</a:t>
            </a:r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v>SNAP</c:v>
          </c:tx>
          <c:xVal>
            <c:numRef>
              <c:f>Sheet1!$D$5:$D$16</c:f>
              <c:numCache>
                <c:formatCode>General</c:formatCode>
                <c:ptCount val="12"/>
                <c:pt idx="0">
                  <c:v>53.82131324004305</c:v>
                </c:pt>
                <c:pt idx="1">
                  <c:v>60.29908345393149</c:v>
                </c:pt>
                <c:pt idx="2">
                  <c:v>66.40988179041041</c:v>
                </c:pt>
                <c:pt idx="3">
                  <c:v>84.61668641056015</c:v>
                </c:pt>
                <c:pt idx="4">
                  <c:v>77.68800497203229</c:v>
                </c:pt>
                <c:pt idx="5">
                  <c:v>83.08408109006314</c:v>
                </c:pt>
                <c:pt idx="6">
                  <c:v>88.23788934968675</c:v>
                </c:pt>
                <c:pt idx="7">
                  <c:v>94.76876421531463</c:v>
                </c:pt>
                <c:pt idx="8">
                  <c:v>102.1033285685113</c:v>
                </c:pt>
                <c:pt idx="9">
                  <c:v>107.2501072501072</c:v>
                </c:pt>
                <c:pt idx="10">
                  <c:v>111.9068934646374</c:v>
                </c:pt>
                <c:pt idx="11">
                  <c:v>116.918040453642</c:v>
                </c:pt>
              </c:numCache>
            </c:numRef>
          </c:xVal>
          <c:yVal>
            <c:numRef>
              <c:f>Sheet1!$A$5:$A$16</c:f>
              <c:numCache>
                <c:formatCode>General</c:formatCode>
                <c:ptCount val="12"/>
                <c:pt idx="0">
                  <c:v>91.89</c:v>
                </c:pt>
                <c:pt idx="1">
                  <c:v>91.91</c:v>
                </c:pt>
                <c:pt idx="2">
                  <c:v>91.93</c:v>
                </c:pt>
                <c:pt idx="3">
                  <c:v>91.94</c:v>
                </c:pt>
                <c:pt idx="4">
                  <c:v>91.95</c:v>
                </c:pt>
                <c:pt idx="5">
                  <c:v>91.97</c:v>
                </c:pt>
                <c:pt idx="6">
                  <c:v>91.98</c:v>
                </c:pt>
                <c:pt idx="7">
                  <c:v>91.99</c:v>
                </c:pt>
                <c:pt idx="8">
                  <c:v>92.0</c:v>
                </c:pt>
                <c:pt idx="9">
                  <c:v>92.0</c:v>
                </c:pt>
                <c:pt idx="10">
                  <c:v>92.01</c:v>
                </c:pt>
                <c:pt idx="11">
                  <c:v>92.02</c:v>
                </c:pt>
              </c:numCache>
            </c:numRef>
          </c:yVal>
          <c:smooth val="1"/>
        </c:ser>
        <c:ser>
          <c:idx val="1"/>
          <c:order val="1"/>
          <c:tx>
            <c:v>Sim-aware SNAP</c:v>
          </c:tx>
          <c:xVal>
            <c:numRef>
              <c:f>Sheet1!$I$5:$I$16</c:f>
              <c:numCache>
                <c:formatCode>General</c:formatCode>
                <c:ptCount val="12"/>
                <c:pt idx="0">
                  <c:v>224.618149146451</c:v>
                </c:pt>
                <c:pt idx="1">
                  <c:v>235.4048964218456</c:v>
                </c:pt>
                <c:pt idx="2">
                  <c:v>244.6183953033268</c:v>
                </c:pt>
                <c:pt idx="3">
                  <c:v>252.7805864509606</c:v>
                </c:pt>
                <c:pt idx="4">
                  <c:v>260.5523710265763</c:v>
                </c:pt>
                <c:pt idx="5">
                  <c:v>269.0341673392521</c:v>
                </c:pt>
                <c:pt idx="6">
                  <c:v>277.0083102493073</c:v>
                </c:pt>
                <c:pt idx="7">
                  <c:v>291.4602156805596</c:v>
                </c:pt>
                <c:pt idx="8">
                  <c:v>295.3337271116362</c:v>
                </c:pt>
                <c:pt idx="9">
                  <c:v>303.4901365705612</c:v>
                </c:pt>
                <c:pt idx="10">
                  <c:v>310.1736972704715</c:v>
                </c:pt>
                <c:pt idx="11">
                  <c:v>321.7503217503217</c:v>
                </c:pt>
              </c:numCache>
            </c:numRef>
          </c:xVal>
          <c:yVal>
            <c:numRef>
              <c:f>Sheet1!$F$5:$F$16</c:f>
              <c:numCache>
                <c:formatCode>General</c:formatCode>
                <c:ptCount val="12"/>
                <c:pt idx="0">
                  <c:v>91.13</c:v>
                </c:pt>
                <c:pt idx="1">
                  <c:v>91.16</c:v>
                </c:pt>
                <c:pt idx="2">
                  <c:v>91.18000000000001</c:v>
                </c:pt>
                <c:pt idx="3">
                  <c:v>91.2</c:v>
                </c:pt>
                <c:pt idx="4">
                  <c:v>91.22</c:v>
                </c:pt>
                <c:pt idx="5">
                  <c:v>91.23</c:v>
                </c:pt>
                <c:pt idx="6">
                  <c:v>91.25</c:v>
                </c:pt>
                <c:pt idx="7">
                  <c:v>91.26</c:v>
                </c:pt>
                <c:pt idx="8">
                  <c:v>91.27</c:v>
                </c:pt>
                <c:pt idx="9">
                  <c:v>91.28</c:v>
                </c:pt>
                <c:pt idx="10">
                  <c:v>91.29</c:v>
                </c:pt>
                <c:pt idx="11">
                  <c:v>91.3</c:v>
                </c:pt>
              </c:numCache>
            </c:numRef>
          </c:yVal>
          <c:smooth val="1"/>
        </c:ser>
        <c:ser>
          <c:idx val="2"/>
          <c:order val="2"/>
          <c:tx>
            <c:v>BWA</c:v>
          </c:tx>
          <c:xVal>
            <c:numRef>
              <c:f>Sheet1!$N$3</c:f>
              <c:numCache>
                <c:formatCode>General</c:formatCode>
                <c:ptCount val="1"/>
                <c:pt idx="0">
                  <c:v>925.9259259259258</c:v>
                </c:pt>
              </c:numCache>
            </c:numRef>
          </c:xVal>
          <c:yVal>
            <c:numRef>
              <c:f>Sheet1!$K$3</c:f>
              <c:numCache>
                <c:formatCode>General</c:formatCode>
                <c:ptCount val="1"/>
                <c:pt idx="0">
                  <c:v>90.8</c:v>
                </c:pt>
              </c:numCache>
            </c:numRef>
          </c:yVal>
          <c:smooth val="1"/>
        </c:ser>
        <c:ser>
          <c:idx val="3"/>
          <c:order val="3"/>
          <c:tx>
            <c:v>Novoalign</c:v>
          </c:tx>
          <c:xVal>
            <c:numRef>
              <c:f>Sheet1!$S$3</c:f>
              <c:numCache>
                <c:formatCode>General</c:formatCode>
                <c:ptCount val="1"/>
                <c:pt idx="0">
                  <c:v>1078.748651564186</c:v>
                </c:pt>
              </c:numCache>
            </c:numRef>
          </c:xVal>
          <c:yVal>
            <c:numRef>
              <c:f>Sheet1!$P$3</c:f>
              <c:numCache>
                <c:formatCode>General</c:formatCode>
                <c:ptCount val="1"/>
                <c:pt idx="0">
                  <c:v>94.6</c:v>
                </c:pt>
              </c:numCache>
            </c:numRef>
          </c:yVal>
          <c:smooth val="1"/>
        </c:ser>
        <c:axId val="555183400"/>
        <c:axId val="481053416"/>
      </c:scatterChart>
      <c:valAx>
        <c:axId val="555183400"/>
        <c:scaling>
          <c:logBase val="10.0"/>
          <c:orientation val="minMax"/>
          <c:max val="1200.0"/>
          <c:min val="40.0"/>
        </c:scaling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Time (s)</a:t>
                </a:r>
              </a:p>
            </c:rich>
          </c:tx>
          <c:layout/>
        </c:title>
        <c:numFmt formatCode="General" sourceLinked="1"/>
        <c:minorTickMark val="in"/>
        <c:tickLblPos val="nextTo"/>
        <c:crossAx val="481053416"/>
        <c:crosses val="autoZero"/>
        <c:crossBetween val="midCat"/>
      </c:valAx>
      <c:valAx>
        <c:axId val="481053416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% Aligned</a:t>
                </a:r>
              </a:p>
            </c:rich>
          </c:tx>
          <c:layout/>
        </c:title>
        <c:numFmt formatCode="General" sourceLinked="1"/>
        <c:tickLblPos val="nextTo"/>
        <c:crossAx val="555183400"/>
        <c:crosses val="autoZero"/>
        <c:crossBetween val="midCat"/>
      </c:valAx>
    </c:plotArea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% Error </a:t>
            </a:r>
            <a:r>
              <a:rPr lang="en-US" dirty="0"/>
              <a:t>vs. Time</a:t>
            </a:r>
          </a:p>
        </c:rich>
      </c:tx>
      <c:layout>
        <c:manualLayout>
          <c:xMode val="edge"/>
          <c:yMode val="edge"/>
          <c:x val="0.314174045657598"/>
          <c:y val="0.0"/>
        </c:manualLayout>
      </c:layout>
    </c:title>
    <c:plotArea>
      <c:layout/>
      <c:scatterChart>
        <c:scatterStyle val="smoothMarker"/>
        <c:ser>
          <c:idx val="0"/>
          <c:order val="0"/>
          <c:tx>
            <c:v>SNAP</c:v>
          </c:tx>
          <c:xVal>
            <c:numRef>
              <c:f>Sheet1!$L$4:$L$19</c:f>
              <c:numCache>
                <c:formatCode>General</c:formatCode>
                <c:ptCount val="16"/>
                <c:pt idx="0">
                  <c:v>11.6679306924917</c:v>
                </c:pt>
                <c:pt idx="1">
                  <c:v>15.33389557617113</c:v>
                </c:pt>
                <c:pt idx="2">
                  <c:v>18.46892603195118</c:v>
                </c:pt>
                <c:pt idx="3">
                  <c:v>21.36067499732992</c:v>
                </c:pt>
                <c:pt idx="4">
                  <c:v>24.25594877143619</c:v>
                </c:pt>
                <c:pt idx="5">
                  <c:v>26.88750268875027</c:v>
                </c:pt>
                <c:pt idx="6">
                  <c:v>29.79560216911984</c:v>
                </c:pt>
                <c:pt idx="7">
                  <c:v>32.7289389278</c:v>
                </c:pt>
                <c:pt idx="8">
                  <c:v>36.12977816316208</c:v>
                </c:pt>
                <c:pt idx="9">
                  <c:v>48.0215136381099</c:v>
                </c:pt>
                <c:pt idx="10">
                  <c:v>57.0483199269782</c:v>
                </c:pt>
                <c:pt idx="11">
                  <c:v>59.93407252022775</c:v>
                </c:pt>
                <c:pt idx="12">
                  <c:v>69.12283127116872</c:v>
                </c:pt>
                <c:pt idx="13">
                  <c:v>81.47967082212973</c:v>
                </c:pt>
                <c:pt idx="14">
                  <c:v>77.724234416291</c:v>
                </c:pt>
                <c:pt idx="15">
                  <c:v>84.07600470825625</c:v>
                </c:pt>
              </c:numCache>
            </c:numRef>
          </c:xVal>
          <c:yVal>
            <c:numRef>
              <c:f>Sheet1!$J$4:$J$19</c:f>
              <c:numCache>
                <c:formatCode>0.00%</c:formatCode>
                <c:ptCount val="16"/>
                <c:pt idx="0">
                  <c:v>0.00135</c:v>
                </c:pt>
                <c:pt idx="1">
                  <c:v>0.0008</c:v>
                </c:pt>
                <c:pt idx="2">
                  <c:v>0.00058</c:v>
                </c:pt>
                <c:pt idx="3">
                  <c:v>0.00048</c:v>
                </c:pt>
                <c:pt idx="4">
                  <c:v>0.0004</c:v>
                </c:pt>
                <c:pt idx="5">
                  <c:v>0.00035</c:v>
                </c:pt>
                <c:pt idx="6">
                  <c:v>0.00032</c:v>
                </c:pt>
                <c:pt idx="7">
                  <c:v>0.00029</c:v>
                </c:pt>
                <c:pt idx="8">
                  <c:v>0.00025</c:v>
                </c:pt>
                <c:pt idx="9">
                  <c:v>0.00019</c:v>
                </c:pt>
                <c:pt idx="10">
                  <c:v>0.00015</c:v>
                </c:pt>
                <c:pt idx="11">
                  <c:v>0.00013</c:v>
                </c:pt>
                <c:pt idx="12">
                  <c:v>0.00011</c:v>
                </c:pt>
                <c:pt idx="13">
                  <c:v>0.0001</c:v>
                </c:pt>
                <c:pt idx="14">
                  <c:v>8.0E-5</c:v>
                </c:pt>
                <c:pt idx="15">
                  <c:v>6.0E-5</c:v>
                </c:pt>
              </c:numCache>
            </c:numRef>
          </c:yVal>
          <c:smooth val="1"/>
        </c:ser>
        <c:ser>
          <c:idx val="1"/>
          <c:order val="1"/>
          <c:tx>
            <c:v>BWA</c:v>
          </c:tx>
          <c:xVal>
            <c:numRef>
              <c:f>Sheet1!$Q$4</c:f>
              <c:numCache>
                <c:formatCode>General</c:formatCode>
                <c:ptCount val="1"/>
                <c:pt idx="0">
                  <c:v>925.9259259259252</c:v>
                </c:pt>
              </c:numCache>
            </c:numRef>
          </c:xVal>
          <c:yVal>
            <c:numRef>
              <c:f>Sheet1!$O$4</c:f>
              <c:numCache>
                <c:formatCode>0.00%</c:formatCode>
                <c:ptCount val="1"/>
                <c:pt idx="0">
                  <c:v>0.0004</c:v>
                </c:pt>
              </c:numCache>
            </c:numRef>
          </c:yVal>
          <c:smooth val="1"/>
        </c:ser>
        <c:ser>
          <c:idx val="2"/>
          <c:order val="2"/>
          <c:tx>
            <c:v>Novoalign</c:v>
          </c:tx>
          <c:xVal>
            <c:numRef>
              <c:f>Sheet1!$U$4</c:f>
              <c:numCache>
                <c:formatCode>General</c:formatCode>
                <c:ptCount val="1"/>
                <c:pt idx="0">
                  <c:v>1078.748651564186</c:v>
                </c:pt>
              </c:numCache>
            </c:numRef>
          </c:xVal>
          <c:yVal>
            <c:numRef>
              <c:f>Sheet1!$S$4</c:f>
              <c:numCache>
                <c:formatCode>0.00%</c:formatCode>
                <c:ptCount val="1"/>
                <c:pt idx="0">
                  <c:v>0.0002</c:v>
                </c:pt>
              </c:numCache>
            </c:numRef>
          </c:yVal>
          <c:smooth val="1"/>
        </c:ser>
        <c:axId val="574940008"/>
        <c:axId val="480842232"/>
      </c:scatterChart>
      <c:valAx>
        <c:axId val="574940008"/>
        <c:scaling>
          <c:logBase val="10.0"/>
          <c:orientation val="minMax"/>
          <c:max val="1200.0"/>
          <c:min val="10.0"/>
        </c:scaling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Time (s)</a:t>
                </a:r>
              </a:p>
            </c:rich>
          </c:tx>
        </c:title>
        <c:numFmt formatCode="General" sourceLinked="1"/>
        <c:tickLblPos val="nextTo"/>
        <c:crossAx val="480842232"/>
        <c:crosses val="autoZero"/>
        <c:crossBetween val="midCat"/>
      </c:valAx>
      <c:valAx>
        <c:axId val="480842232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% Error</a:t>
                </a:r>
              </a:p>
            </c:rich>
          </c:tx>
        </c:title>
        <c:numFmt formatCode="0.00%" sourceLinked="1"/>
        <c:tickLblPos val="nextTo"/>
        <c:crossAx val="574940008"/>
        <c:crosses val="autoZero"/>
        <c:crossBetween val="midCat"/>
      </c:valAx>
    </c:plotArea>
    <c:legend>
      <c:legendPos val="r"/>
    </c:legend>
    <c:plotVisOnly val="1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tx>
        <c:rich>
          <a:bodyPr/>
          <a:lstStyle/>
          <a:p>
            <a:pPr>
              <a:defRPr/>
            </a:pPr>
            <a:r>
              <a:rPr lang="en-US"/>
              <a:t>% Aligned vs. Time</a:t>
            </a:r>
          </a:p>
        </c:rich>
      </c:tx>
      <c:layout>
        <c:manualLayout>
          <c:xMode val="edge"/>
          <c:yMode val="edge"/>
          <c:x val="0.363462324505422"/>
          <c:y val="0.0"/>
        </c:manualLayout>
      </c:layout>
    </c:title>
    <c:plotArea>
      <c:layout/>
      <c:scatterChart>
        <c:scatterStyle val="smoothMarker"/>
        <c:ser>
          <c:idx val="0"/>
          <c:order val="0"/>
          <c:tx>
            <c:v>SNAP</c:v>
          </c:tx>
          <c:xVal>
            <c:numRef>
              <c:f>Sheet1!$L$4:$L$19</c:f>
              <c:numCache>
                <c:formatCode>General</c:formatCode>
                <c:ptCount val="16"/>
                <c:pt idx="0">
                  <c:v>11.6679306924917</c:v>
                </c:pt>
                <c:pt idx="1">
                  <c:v>15.33389557617113</c:v>
                </c:pt>
                <c:pt idx="2">
                  <c:v>18.46892603195118</c:v>
                </c:pt>
                <c:pt idx="3">
                  <c:v>21.36067499732992</c:v>
                </c:pt>
                <c:pt idx="4">
                  <c:v>24.25594877143619</c:v>
                </c:pt>
                <c:pt idx="5">
                  <c:v>26.88750268875027</c:v>
                </c:pt>
                <c:pt idx="6">
                  <c:v>29.79560216911984</c:v>
                </c:pt>
                <c:pt idx="7">
                  <c:v>32.7289389278</c:v>
                </c:pt>
                <c:pt idx="8">
                  <c:v>36.12977816316208</c:v>
                </c:pt>
                <c:pt idx="9">
                  <c:v>48.0215136381099</c:v>
                </c:pt>
                <c:pt idx="10">
                  <c:v>57.0483199269782</c:v>
                </c:pt>
                <c:pt idx="11">
                  <c:v>59.93407252022775</c:v>
                </c:pt>
                <c:pt idx="12">
                  <c:v>69.12283127116872</c:v>
                </c:pt>
                <c:pt idx="13">
                  <c:v>81.47967082212973</c:v>
                </c:pt>
                <c:pt idx="14">
                  <c:v>77.724234416291</c:v>
                </c:pt>
                <c:pt idx="15">
                  <c:v>84.07600470825625</c:v>
                </c:pt>
              </c:numCache>
            </c:numRef>
          </c:xVal>
          <c:yVal>
            <c:numRef>
              <c:f>Sheet1!$G$4:$G$19</c:f>
              <c:numCache>
                <c:formatCode>0.0%</c:formatCode>
                <c:ptCount val="16"/>
                <c:pt idx="0">
                  <c:v>0.9111</c:v>
                </c:pt>
                <c:pt idx="1">
                  <c:v>0.9137</c:v>
                </c:pt>
                <c:pt idx="2">
                  <c:v>0.9149</c:v>
                </c:pt>
                <c:pt idx="3">
                  <c:v>0.9158</c:v>
                </c:pt>
                <c:pt idx="4">
                  <c:v>0.9164</c:v>
                </c:pt>
                <c:pt idx="5">
                  <c:v>0.9169</c:v>
                </c:pt>
                <c:pt idx="6">
                  <c:v>0.9173</c:v>
                </c:pt>
                <c:pt idx="7">
                  <c:v>0.9176</c:v>
                </c:pt>
                <c:pt idx="8">
                  <c:v>0.9181</c:v>
                </c:pt>
                <c:pt idx="9">
                  <c:v>0.9187</c:v>
                </c:pt>
                <c:pt idx="10">
                  <c:v>0.9191</c:v>
                </c:pt>
                <c:pt idx="11">
                  <c:v>0.9194</c:v>
                </c:pt>
                <c:pt idx="12">
                  <c:v>0.9195</c:v>
                </c:pt>
                <c:pt idx="13">
                  <c:v>0.9197</c:v>
                </c:pt>
                <c:pt idx="14">
                  <c:v>0.9198</c:v>
                </c:pt>
                <c:pt idx="15">
                  <c:v>0.9199</c:v>
                </c:pt>
              </c:numCache>
            </c:numRef>
          </c:yVal>
          <c:smooth val="1"/>
        </c:ser>
        <c:ser>
          <c:idx val="1"/>
          <c:order val="1"/>
          <c:tx>
            <c:v>BWA</c:v>
          </c:tx>
          <c:xVal>
            <c:numRef>
              <c:f>Sheet1!$Q$4</c:f>
              <c:numCache>
                <c:formatCode>General</c:formatCode>
                <c:ptCount val="1"/>
                <c:pt idx="0">
                  <c:v>925.9259259259252</c:v>
                </c:pt>
              </c:numCache>
            </c:numRef>
          </c:xVal>
          <c:yVal>
            <c:numRef>
              <c:f>Sheet1!$N$4</c:f>
              <c:numCache>
                <c:formatCode>0.00%</c:formatCode>
                <c:ptCount val="1"/>
                <c:pt idx="0">
                  <c:v>0.908</c:v>
                </c:pt>
              </c:numCache>
            </c:numRef>
          </c:yVal>
          <c:smooth val="1"/>
        </c:ser>
        <c:ser>
          <c:idx val="2"/>
          <c:order val="2"/>
          <c:tx>
            <c:v>Novoalign</c:v>
          </c:tx>
          <c:xVal>
            <c:numRef>
              <c:f>Sheet1!$U$4</c:f>
              <c:numCache>
                <c:formatCode>General</c:formatCode>
                <c:ptCount val="1"/>
                <c:pt idx="0">
                  <c:v>1078.748651564186</c:v>
                </c:pt>
              </c:numCache>
            </c:numRef>
          </c:xVal>
          <c:yVal>
            <c:numRef>
              <c:f>Sheet1!$R$4</c:f>
              <c:numCache>
                <c:formatCode>0.00%</c:formatCode>
                <c:ptCount val="1"/>
                <c:pt idx="0">
                  <c:v>0.946</c:v>
                </c:pt>
              </c:numCache>
            </c:numRef>
          </c:yVal>
          <c:smooth val="1"/>
        </c:ser>
        <c:axId val="554863432"/>
        <c:axId val="558778632"/>
      </c:scatterChart>
      <c:valAx>
        <c:axId val="554863432"/>
        <c:scaling>
          <c:logBase val="10.0"/>
          <c:orientation val="minMax"/>
          <c:max val="1200.0"/>
          <c:min val="10.0"/>
        </c:scaling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Time (s)</a:t>
                </a:r>
              </a:p>
            </c:rich>
          </c:tx>
        </c:title>
        <c:numFmt formatCode="General" sourceLinked="1"/>
        <c:tickLblPos val="nextTo"/>
        <c:crossAx val="558778632"/>
        <c:crosses val="autoZero"/>
        <c:crossBetween val="midCat"/>
      </c:valAx>
      <c:valAx>
        <c:axId val="558778632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% Aligned</a:t>
                </a:r>
              </a:p>
            </c:rich>
          </c:tx>
        </c:title>
        <c:numFmt formatCode="0.0%" sourceLinked="1"/>
        <c:tickLblPos val="nextTo"/>
        <c:crossAx val="554863432"/>
        <c:crosses val="autoZero"/>
        <c:crossBetween val="midCat"/>
      </c:valAx>
    </c:plotArea>
    <c:plotVisOnly val="1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72DFD-5E78-4249-82C4-16C33D9CF524}" type="datetimeFigureOut">
              <a:rPr lang="en-US" smtClean="0"/>
              <a:pPr/>
              <a:t>12/6/12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86344-B63B-C143-A765-D234F8BAC2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5DB8CA-94BD-8D45-A455-2D119630D46C}" type="datetimeFigureOut">
              <a:rPr lang="en-US" smtClean="0"/>
              <a:pPr/>
              <a:t>12/6/12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28874-1678-3448-827B-018601F8A9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Since the human genome project was completed about a decade ago, the cost to sequence a DNA</a:t>
            </a:r>
            <a:r>
              <a:rPr lang="en-US" baseline="0" dirty="0" smtClean="0"/>
              <a:t> sample has decreased rapidly.  This is due to use of massive parallelism in sequencers.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Comes out of nowhere </a:t>
            </a:r>
            <a:r>
              <a:rPr lang="en-US" dirty="0" err="1" smtClean="0"/>
              <a:t>b/c</a:t>
            </a:r>
            <a:r>
              <a:rPr lang="en-US" dirty="0" smtClean="0"/>
              <a:t> I haven’t talked about clusters yet</a:t>
            </a:r>
          </a:p>
          <a:p>
            <a:r>
              <a:rPr lang="en-US" dirty="0" smtClean="0"/>
              <a:t>Could say similar regions instead</a:t>
            </a:r>
            <a:r>
              <a:rPr lang="en-US" baseline="0" dirty="0" smtClean="0"/>
              <a:t> of clusters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TS:  Validation that we’re getting clusters the right way, </a:t>
            </a:r>
            <a:r>
              <a:rPr lang="en-US" baseline="0" dirty="0" err="1" smtClean="0"/>
              <a:t>b/c</a:t>
            </a:r>
            <a:r>
              <a:rPr lang="en-US" baseline="0" dirty="0" smtClean="0"/>
              <a:t> they explain our alignment errors</a:t>
            </a:r>
          </a:p>
          <a:p>
            <a:r>
              <a:rPr lang="en-US" baseline="0" dirty="0" smtClean="0"/>
              <a:t>So, maybe this should come later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SS:  this slide feels out of order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JT:  will clusters go away with longer reads?  Maybe there will be fewer clusters, but it won’t go away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BT:  ugly (brackets, </a:t>
            </a:r>
            <a:r>
              <a:rPr lang="en-US" dirty="0" err="1" smtClean="0"/>
              <a:t>parens</a:t>
            </a:r>
            <a:r>
              <a:rPr lang="en-US" dirty="0" smtClean="0"/>
              <a:t>,</a:t>
            </a:r>
            <a:r>
              <a:rPr lang="en-US" baseline="0" dirty="0" smtClean="0"/>
              <a:t> arrow)</a:t>
            </a:r>
            <a:endParaRPr lang="en-US" dirty="0" smtClean="0"/>
          </a:p>
          <a:p>
            <a:r>
              <a:rPr lang="en-US" dirty="0" smtClean="0"/>
              <a:t>More specific on what the output is like</a:t>
            </a:r>
          </a:p>
          <a:p>
            <a:endParaRPr lang="en-US" dirty="0" smtClean="0"/>
          </a:p>
          <a:p>
            <a:r>
              <a:rPr lang="en-US" dirty="0" smtClean="0"/>
              <a:t>MZ:  not comprehensive,</a:t>
            </a:r>
            <a:r>
              <a:rPr lang="en-US" baseline="0" dirty="0" smtClean="0"/>
              <a:t> no guarantee about output</a:t>
            </a:r>
          </a:p>
          <a:p>
            <a:r>
              <a:rPr lang="en-US" baseline="0" dirty="0" smtClean="0"/>
              <a:t>Ours guarantees that if things are sufficiently similar, they’ll end up 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Precede this with a definition of what clusters are</a:t>
            </a:r>
          </a:p>
          <a:p>
            <a:r>
              <a:rPr lang="en-US" dirty="0" smtClean="0"/>
              <a:t>Could say that we’re finding connected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5E2EF-4AF3-F948-88CD-8E02C76C029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BT:  make it more clear what the extrinsic</a:t>
            </a:r>
            <a:r>
              <a:rPr lang="en-US" baseline="0" dirty="0" smtClean="0"/>
              <a:t> criteria are</a:t>
            </a:r>
          </a:p>
          <a:p>
            <a:r>
              <a:rPr lang="en-US" baseline="0" dirty="0" smtClean="0"/>
              <a:t>Makes it sound like I don’t have an idea for how to do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BT:  not clear what blue/green/red/purple mean (color</a:t>
            </a:r>
            <a:r>
              <a:rPr lang="en-US" baseline="0" dirty="0" smtClean="0"/>
              <a:t> the rest of the partitions too)</a:t>
            </a:r>
          </a:p>
          <a:p>
            <a:r>
              <a:rPr lang="en-US" baseline="0" dirty="0" smtClean="0"/>
              <a:t>SS/TS:  explain what N is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 clear what the matrix is</a:t>
            </a:r>
          </a:p>
          <a:p>
            <a:r>
              <a:rPr lang="en-US" baseline="0" dirty="0" smtClean="0"/>
              <a:t>Could write something like “Goal:  compute the edit distance”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Naïve:  do all-to-all comparison</a:t>
            </a:r>
          </a:p>
          <a:p>
            <a:r>
              <a:rPr lang="en-US" baseline="0" dirty="0" smtClean="0"/>
              <a:t>However, we do partitioning</a:t>
            </a:r>
          </a:p>
          <a:p>
            <a:r>
              <a:rPr lang="en-US" baseline="0" dirty="0" smtClean="0"/>
              <a:t>To make it more efficient, we use an index</a:t>
            </a:r>
          </a:p>
          <a:p>
            <a:endParaRPr lang="en-US" baseline="0" dirty="0" smtClean="0"/>
          </a:p>
          <a:p>
            <a:r>
              <a:rPr lang="en-US" baseline="0" dirty="0" smtClean="0"/>
              <a:t>MZ suggests picture to show how indexing 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5E2EF-4AF3-F948-88CD-8E02C76C029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TS:  mention size of chr22</a:t>
            </a:r>
          </a:p>
          <a:p>
            <a:r>
              <a:rPr lang="en-US" dirty="0" smtClean="0"/>
              <a:t>MZ:</a:t>
            </a:r>
            <a:r>
              <a:rPr lang="en-US" baseline="0" dirty="0" smtClean="0"/>
              <a:t>  mention that time is </a:t>
            </a:r>
            <a:r>
              <a:rPr lang="en-US" baseline="0" dirty="0" err="1" smtClean="0"/>
              <a:t>superlinear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MZ:  this is one of the big challenges, and we solved it</a:t>
            </a:r>
          </a:p>
          <a:p>
            <a:r>
              <a:rPr lang="en-US" baseline="0" dirty="0" smtClean="0"/>
              <a:t>Could make this 2 slides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JT/BT:  either leave out the details, or talk about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</a:t>
            </a:r>
            <a:r>
              <a:rPr lang="en-US" baseline="0" dirty="0" smtClean="0"/>
              <a:t>  add #</a:t>
            </a:r>
            <a:r>
              <a:rPr lang="en-US" baseline="0" dirty="0" err="1" smtClean="0"/>
              <a:t>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Height of first bar:  39,990,220</a:t>
            </a:r>
          </a:p>
          <a:p>
            <a:r>
              <a:rPr lang="en-US" dirty="0" smtClean="0"/>
              <a:t>Height of second bar:  </a:t>
            </a:r>
            <a:r>
              <a:rPr lang="en-US" dirty="0" smtClean="0"/>
              <a:t>1672</a:t>
            </a:r>
          </a:p>
          <a:p>
            <a:endParaRPr lang="en-US" dirty="0" smtClean="0"/>
          </a:p>
          <a:p>
            <a:r>
              <a:rPr lang="en-US" dirty="0" smtClean="0"/>
              <a:t>BT: </a:t>
            </a:r>
            <a:r>
              <a:rPr lang="en-US" baseline="0" dirty="0" smtClean="0"/>
              <a:t> build</a:t>
            </a:r>
          </a:p>
          <a:p>
            <a:r>
              <a:rPr lang="en-US" baseline="0" dirty="0" smtClean="0"/>
              <a:t>RX:  make graph not looked chopped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TS, SS:  this graph is interesting</a:t>
            </a:r>
          </a:p>
          <a:p>
            <a:r>
              <a:rPr lang="en-US" baseline="0" dirty="0" smtClean="0"/>
              <a:t>MZ:  add a graph showing # locations by cluster size (CDF)</a:t>
            </a:r>
          </a:p>
          <a:p>
            <a:endParaRPr lang="en-US" baseline="0" dirty="0" smtClean="0"/>
          </a:p>
          <a:p>
            <a:r>
              <a:rPr lang="en-US" baseline="0" dirty="0" smtClean="0"/>
              <a:t>MZ:  look at what those positions are (</a:t>
            </a:r>
            <a:r>
              <a:rPr lang="en-US" baseline="0" dirty="0" err="1" smtClean="0"/>
              <a:t>eg</a:t>
            </a:r>
            <a:r>
              <a:rPr lang="en-US" baseline="0" dirty="0" smtClean="0"/>
              <a:t>, in genome browser)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arrows make this confusing</a:t>
            </a:r>
          </a:p>
          <a:p>
            <a:r>
              <a:rPr lang="en-US" dirty="0" smtClean="0"/>
              <a:t>Make it more obvious that the three </a:t>
            </a:r>
            <a:r>
              <a:rPr lang="en-US" dirty="0" err="1" smtClean="0"/>
              <a:t>pics</a:t>
            </a:r>
            <a:r>
              <a:rPr lang="en-US" dirty="0" smtClean="0"/>
              <a:t> on side are different (like maybe bold)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Say this is an</a:t>
            </a:r>
            <a:r>
              <a:rPr lang="en-US" baseline="0" dirty="0" smtClean="0"/>
              <a:t> interesting big data problem that requires lots of computer science innovation, since not only is there a ton of this data beginning to accumulate, but also it’s hard to work with even one patient’s </a:t>
            </a:r>
            <a:r>
              <a:rPr lang="en-US" baseline="0" dirty="0" smtClean="0"/>
              <a:t>sample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MS:  data processing already dominates cost (has reviews)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5E2EF-4AF3-F948-88CD-8E02C76C029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BT:  bring </a:t>
            </a:r>
            <a:r>
              <a:rPr lang="en-US" dirty="0" err="1" smtClean="0"/>
              <a:t>pic</a:t>
            </a:r>
            <a:r>
              <a:rPr lang="en-US" baseline="0" dirty="0" smtClean="0"/>
              <a:t>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flesh these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could add a picture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MZ:</a:t>
            </a:r>
            <a:r>
              <a:rPr lang="en-US" baseline="0" dirty="0" smtClean="0"/>
              <a:t>  </a:t>
            </a:r>
            <a:r>
              <a:rPr lang="en-US" dirty="0" smtClean="0"/>
              <a:t>Picture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draw picture based on Hamming distance 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Basically</a:t>
            </a:r>
            <a:r>
              <a:rPr lang="en-US" baseline="0" dirty="0" smtClean="0"/>
              <a:t> say that right now, we’re slower than the regular SNAP, but the error rate is much better.  We do have a reduction in % aligned, because we end up considering more locations so we can identify that sometimes a read is ambiguous.  So, how to fix?  We’re working on making it faster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TS:  best-matcher, all-matcher, multi-matcher too confusing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BT:  look at one graph at a time</a:t>
            </a:r>
          </a:p>
          <a:p>
            <a:r>
              <a:rPr lang="en-US" baseline="0" dirty="0" smtClean="0"/>
              <a:t>Look at one dataset at a time</a:t>
            </a:r>
          </a:p>
          <a:p>
            <a:r>
              <a:rPr lang="en-US" baseline="0" dirty="0" smtClean="0"/>
              <a:t>JT:  Add “better” arrows</a:t>
            </a:r>
          </a:p>
          <a:p>
            <a:endParaRPr lang="en-US" baseline="0" dirty="0" smtClean="0"/>
          </a:p>
          <a:p>
            <a:r>
              <a:rPr lang="en-US" baseline="0" dirty="0" smtClean="0"/>
              <a:t>JT:  confusing that good is down on left, but good is up on right</a:t>
            </a:r>
          </a:p>
          <a:p>
            <a:endParaRPr lang="en-US" baseline="0" dirty="0" smtClean="0"/>
          </a:p>
          <a:p>
            <a:r>
              <a:rPr lang="en-US" baseline="0" dirty="0" smtClean="0"/>
              <a:t>RX:  didn’t see BWA, </a:t>
            </a:r>
            <a:r>
              <a:rPr lang="en-US" baseline="0" dirty="0" err="1" smtClean="0"/>
              <a:t>Novoalign</a:t>
            </a:r>
            <a:r>
              <a:rPr lang="en-US" baseline="0" dirty="0" smtClean="0"/>
              <a:t> 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Compare to </a:t>
            </a:r>
            <a:r>
              <a:rPr lang="en-US" dirty="0" err="1" smtClean="0"/>
              <a:t>mr</a:t>
            </a:r>
            <a:r>
              <a:rPr lang="en-US" dirty="0" smtClean="0"/>
              <a:t> fast, </a:t>
            </a:r>
            <a:r>
              <a:rPr lang="en-US" dirty="0" err="1" smtClean="0"/>
              <a:t>mrs</a:t>
            </a:r>
            <a:r>
              <a:rPr lang="en-US" dirty="0" smtClean="0"/>
              <a:t> fast (others?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BT:  “algorithm” column busy</a:t>
            </a:r>
          </a:p>
          <a:p>
            <a:endParaRPr lang="en-US" dirty="0" smtClean="0"/>
          </a:p>
          <a:p>
            <a:r>
              <a:rPr lang="en-US" dirty="0" smtClean="0"/>
              <a:t>MZ:</a:t>
            </a:r>
            <a:r>
              <a:rPr lang="en-US" baseline="0" dirty="0" smtClean="0"/>
              <a:t>  drop middle row</a:t>
            </a:r>
          </a:p>
          <a:p>
            <a:endParaRPr lang="en-US" baseline="0" dirty="0" smtClean="0"/>
          </a:p>
          <a:p>
            <a:r>
              <a:rPr lang="en-US" baseline="0" dirty="0" smtClean="0"/>
              <a:t>JT:  caption looks like row of table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talk about insights from</a:t>
            </a:r>
            <a:r>
              <a:rPr lang="en-US" baseline="0" dirty="0" smtClean="0"/>
              <a:t> profiling &amp; plans to improve speed</a:t>
            </a:r>
          </a:p>
          <a:p>
            <a:r>
              <a:rPr lang="en-US" baseline="0" dirty="0" smtClean="0"/>
              <a:t>Add more here!</a:t>
            </a:r>
          </a:p>
          <a:p>
            <a:r>
              <a:rPr lang="en-US" baseline="0" dirty="0" smtClean="0"/>
              <a:t>Might have to distinguish this from the current index – difference is that the current index gives you a position for the cluster id, but it doesn’t tell you whether that pos is in a cluster</a:t>
            </a:r>
          </a:p>
          <a:p>
            <a:r>
              <a:rPr lang="en-US" baseline="0" dirty="0" smtClean="0"/>
              <a:t>Can you modify </a:t>
            </a:r>
            <a:r>
              <a:rPr lang="en-US" baseline="0" dirty="0" err="1" smtClean="0"/>
              <a:t>getClusterInfo</a:t>
            </a:r>
            <a:r>
              <a:rPr lang="en-US" baseline="0" dirty="0" smtClean="0"/>
              <a:t> to only have cluster IDs rather than pos?  Like, rather than “is this in a cluster”, it would be “is this a cluster id” – might fit in </a:t>
            </a:r>
            <a:r>
              <a:rPr lang="en-US" baseline="0" dirty="0" smtClean="0"/>
              <a:t>cache</a:t>
            </a:r>
          </a:p>
          <a:p>
            <a:endParaRPr lang="en-US" baseline="0" dirty="0" smtClean="0"/>
          </a:p>
          <a:p>
            <a:r>
              <a:rPr lang="en-US" baseline="0" dirty="0" smtClean="0"/>
              <a:t>MZ:  could show profiling results</a:t>
            </a:r>
          </a:p>
          <a:p>
            <a:r>
              <a:rPr lang="en-US" baseline="0" dirty="0" smtClean="0"/>
              <a:t>BT:  don’t say “we” on slide</a:t>
            </a:r>
          </a:p>
          <a:p>
            <a:r>
              <a:rPr lang="en-US" baseline="0" dirty="0" smtClean="0"/>
              <a:t>JT:  just trim beginning of sentence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MZ:  shorten filtering part</a:t>
            </a:r>
          </a:p>
          <a:p>
            <a:pPr marL="228600" indent="-228600">
              <a:buAutoNum type="arabicParenBoth"/>
            </a:pPr>
            <a:r>
              <a:rPr lang="en-US" dirty="0" smtClean="0"/>
              <a:t>Genomes in db may have a lot of similarity =&gt; much</a:t>
            </a:r>
            <a:r>
              <a:rPr lang="en-US" baseline="0" dirty="0" smtClean="0"/>
              <a:t> higher fraction in clusters</a:t>
            </a:r>
            <a:endParaRPr lang="en-US" dirty="0" smtClean="0"/>
          </a:p>
          <a:p>
            <a:pPr marL="228600" indent="-228600">
              <a:buAutoNum type="arabicParenBoth"/>
            </a:pPr>
            <a:r>
              <a:rPr lang="en-US" dirty="0" smtClean="0"/>
              <a:t>You just need any match (not best match) =&gt; Just comparing against consensus lets you</a:t>
            </a:r>
            <a:r>
              <a:rPr lang="en-US" baseline="0" dirty="0" smtClean="0"/>
              <a:t> know if it’s close enough</a:t>
            </a:r>
          </a:p>
          <a:p>
            <a:pPr marL="228600" indent="-228600">
              <a:buNone/>
            </a:pPr>
            <a:r>
              <a:rPr lang="en-US" baseline="0" dirty="0" smtClean="0"/>
              <a:t>Less detail (just give one application)</a:t>
            </a:r>
          </a:p>
          <a:p>
            <a:pPr marL="228600" indent="-228600">
              <a:buNone/>
            </a:pPr>
            <a:r>
              <a:rPr lang="en-US" baseline="0" dirty="0" smtClean="0"/>
              <a:t>For removing contamination:  looking against db of many similar bacterial sequences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TS:  variant calling has to be accurate</a:t>
            </a:r>
          </a:p>
          <a:p>
            <a:r>
              <a:rPr lang="en-US" dirty="0" smtClean="0"/>
              <a:t>MZ:  emphasize accuracy</a:t>
            </a:r>
          </a:p>
          <a:p>
            <a:r>
              <a:rPr lang="en-US" dirty="0" smtClean="0"/>
              <a:t>MS:</a:t>
            </a:r>
            <a:r>
              <a:rPr lang="en-US" baseline="0" dirty="0" smtClean="0"/>
              <a:t>  show how you could miss a SNP</a:t>
            </a:r>
          </a:p>
          <a:p>
            <a:r>
              <a:rPr lang="en-US" baseline="0" dirty="0" smtClean="0"/>
              <a:t>AF:  show that clusters are going into “proposed pipeline”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BT:  downplaying interesting thing that I’ll be doing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get #</a:t>
            </a:r>
            <a:r>
              <a:rPr lang="en-US" dirty="0" err="1" smtClean="0"/>
              <a:t>s</a:t>
            </a:r>
            <a:r>
              <a:rPr lang="en-US" dirty="0" smtClean="0"/>
              <a:t> for experiment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SS:  targeted assembly</a:t>
            </a:r>
            <a:r>
              <a:rPr lang="en-US" baseline="0" dirty="0" smtClean="0"/>
              <a:t> is for </a:t>
            </a:r>
            <a:r>
              <a:rPr lang="en-US" baseline="0" dirty="0" err="1" smtClean="0"/>
              <a:t>SVs</a:t>
            </a:r>
            <a:r>
              <a:rPr lang="en-US" baseline="0" dirty="0" smtClean="0"/>
              <a:t>, not </a:t>
            </a:r>
            <a:r>
              <a:rPr lang="en-US" baseline="0" dirty="0" err="1" smtClean="0"/>
              <a:t>SNPs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MZ:  more concrete info on </a:t>
            </a:r>
            <a:r>
              <a:rPr lang="en-US" baseline="0" smtClean="0"/>
              <a:t>Biggie prototype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Dates for submission to journal (month granularity); also specific journal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add Blast,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Ukkonen</a:t>
            </a:r>
            <a:r>
              <a:rPr lang="en-US" baseline="0" dirty="0" smtClean="0"/>
              <a:t>, Smith-Waterman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Segue:  let’s talk more about what’s involved in the data processing</a:t>
            </a:r>
          </a:p>
          <a:p>
            <a:r>
              <a:rPr lang="en-US" dirty="0" smtClean="0"/>
              <a:t>You have a bunch of reads, want to put them together (puzzle analogy)</a:t>
            </a:r>
          </a:p>
          <a:p>
            <a:r>
              <a:rPr lang="en-US" dirty="0" smtClean="0"/>
              <a:t>You</a:t>
            </a:r>
            <a:r>
              <a:rPr lang="en-US" baseline="0" dirty="0" smtClean="0"/>
              <a:t> use a reference genome (like the picture on the puzzle box)</a:t>
            </a:r>
            <a:endParaRPr lang="en-US" dirty="0" smtClean="0"/>
          </a:p>
          <a:p>
            <a:r>
              <a:rPr lang="en-US" dirty="0" smtClean="0"/>
              <a:t>Variants appear in reads</a:t>
            </a:r>
          </a:p>
          <a:p>
            <a:r>
              <a:rPr lang="en-US" dirty="0" smtClean="0"/>
              <a:t>Align reads</a:t>
            </a:r>
          </a:p>
          <a:p>
            <a:r>
              <a:rPr lang="en-US" dirty="0" smtClean="0"/>
              <a:t>For a particular position, jointly consider reads aligned there</a:t>
            </a:r>
          </a:p>
          <a:p>
            <a:r>
              <a:rPr lang="en-US" dirty="0" smtClean="0"/>
              <a:t>Consensus =&gt; call a variant</a:t>
            </a:r>
          </a:p>
          <a:p>
            <a:r>
              <a:rPr lang="en-US" dirty="0" smtClean="0"/>
              <a:t>Do this for all positions =&gt; reconstructed genome</a:t>
            </a:r>
          </a:p>
          <a:p>
            <a:r>
              <a:rPr lang="en-US" dirty="0" smtClean="0"/>
              <a:t>Remove 0.1%</a:t>
            </a:r>
            <a:r>
              <a:rPr lang="en-US" baseline="0" dirty="0" smtClean="0"/>
              <a:t> figure since it’s just for </a:t>
            </a:r>
            <a:r>
              <a:rPr lang="en-US" baseline="0" dirty="0" err="1" smtClean="0"/>
              <a:t>SNPs</a:t>
            </a:r>
            <a:r>
              <a:rPr lang="en-US" baseline="0" dirty="0" smtClean="0"/>
              <a:t>/small </a:t>
            </a:r>
            <a:r>
              <a:rPr lang="en-US" baseline="0" dirty="0" err="1" smtClean="0"/>
              <a:t>indels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91A11-F846-B944-867A-2BC3F162A9B3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</a:t>
            </a:r>
            <a:r>
              <a:rPr lang="en-US" baseline="0" dirty="0" smtClean="0"/>
              <a:t>  </a:t>
            </a:r>
            <a:r>
              <a:rPr lang="en-US" dirty="0" smtClean="0"/>
              <a:t>Add reference</a:t>
            </a:r>
            <a:r>
              <a:rPr lang="en-US" baseline="0" dirty="0" smtClean="0"/>
              <a:t> to SW, </a:t>
            </a:r>
            <a:r>
              <a:rPr lang="en-US" baseline="0" dirty="0" err="1" smtClean="0"/>
              <a:t>Ukkonen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</a:t>
            </a:r>
            <a:r>
              <a:rPr lang="en-US" baseline="0" dirty="0" smtClean="0"/>
              <a:t>  quote some #</a:t>
            </a:r>
            <a:r>
              <a:rPr lang="en-US" baseline="0" dirty="0" err="1" smtClean="0"/>
              <a:t>s</a:t>
            </a:r>
            <a:r>
              <a:rPr lang="en-US" baseline="0" dirty="0" smtClean="0"/>
              <a:t> for runtime of these algorithms</a:t>
            </a:r>
          </a:p>
          <a:p>
            <a:r>
              <a:rPr lang="en-US" baseline="0" dirty="0" smtClean="0"/>
              <a:t>TODO:  add some newer citations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</a:t>
            </a:r>
            <a:r>
              <a:rPr lang="en-US" baseline="0" dirty="0" smtClean="0"/>
              <a:t> add real #</a:t>
            </a:r>
            <a:r>
              <a:rPr lang="en-US" baseline="0" dirty="0" err="1" smtClean="0"/>
              <a:t>s</a:t>
            </a:r>
            <a:r>
              <a:rPr lang="en-US" baseline="0" dirty="0" smtClean="0"/>
              <a:t> for </a:t>
            </a:r>
            <a:r>
              <a:rPr lang="en-US" baseline="0" dirty="0" err="1" smtClean="0"/>
              <a:t>sim</a:t>
            </a:r>
            <a:r>
              <a:rPr lang="en-US" baseline="0" dirty="0" smtClean="0"/>
              <a:t>-aware SNAP</a:t>
            </a:r>
          </a:p>
          <a:p>
            <a:r>
              <a:rPr lang="en-US" baseline="0" dirty="0" smtClean="0"/>
              <a:t>Aligning 1e6 simulated reads to the whole genome, single end, best matcher</a:t>
            </a:r>
          </a:p>
          <a:p>
            <a:r>
              <a:rPr lang="en-US" baseline="0" dirty="0" smtClean="0"/>
              <a:t>Used cc2.8xlarge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** may change this to be from c95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SS:  plural on positions</a:t>
            </a:r>
          </a:p>
          <a:p>
            <a:r>
              <a:rPr lang="en-US" dirty="0" smtClean="0"/>
              <a:t>RX:  edit</a:t>
            </a:r>
            <a:r>
              <a:rPr lang="en-US" baseline="0" dirty="0" smtClean="0"/>
              <a:t> distance is only a proxy for correct location</a:t>
            </a:r>
          </a:p>
          <a:p>
            <a:r>
              <a:rPr lang="en-US" baseline="0" dirty="0" smtClean="0"/>
              <a:t>TS:  makes sense to do alignment </a:t>
            </a:r>
            <a:r>
              <a:rPr lang="en-US" baseline="0" dirty="0" err="1" smtClean="0"/>
              <a:t>b/c</a:t>
            </a:r>
            <a:r>
              <a:rPr lang="en-US" baseline="0" dirty="0" smtClean="0"/>
              <a:t> we expect reads to be similar to reference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BT:</a:t>
            </a:r>
            <a:r>
              <a:rPr lang="en-US" baseline="0" dirty="0" smtClean="0"/>
              <a:t>  make it clear that I worked on SNAP too</a:t>
            </a:r>
          </a:p>
          <a:p>
            <a:endParaRPr lang="en-US" baseline="0" dirty="0" smtClean="0"/>
          </a:p>
          <a:p>
            <a:r>
              <a:rPr lang="en-US" baseline="0" dirty="0" smtClean="0"/>
              <a:t>MZ:  could fix this slide </a:t>
            </a:r>
            <a:r>
              <a:rPr lang="en-US" baseline="0" dirty="0" err="1" smtClean="0"/>
              <a:t>b/c</a:t>
            </a:r>
            <a:r>
              <a:rPr lang="en-US" baseline="0" dirty="0" smtClean="0"/>
              <a:t> this is meant to keep attention in a longer talk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it clearer here why picked the seed based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Talk about how increasing read lengths &amp; server memories make hash-based</a:t>
            </a:r>
            <a:r>
              <a:rPr lang="en-US" baseline="0" dirty="0" smtClean="0"/>
              <a:t> aligners more </a:t>
            </a:r>
            <a:r>
              <a:rPr lang="en-US" baseline="0" dirty="0" smtClean="0"/>
              <a:t>practical</a:t>
            </a:r>
          </a:p>
          <a:p>
            <a:endParaRPr lang="en-US" baseline="0" dirty="0" smtClean="0"/>
          </a:p>
          <a:p>
            <a:r>
              <a:rPr lang="en-US" baseline="0" dirty="0" smtClean="0"/>
              <a:t>BT:  make it clearer why going back to seed-based (fix cons, keep pros)</a:t>
            </a:r>
          </a:p>
          <a:p>
            <a:r>
              <a:rPr lang="en-US" baseline="0" dirty="0" smtClean="0"/>
              <a:t>TS:  seed-based was designed for a different problem (multiple alignment of shorter sequences); we’re attacking a slightly different problem, so it makes sense to use longer seeds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</a:t>
            </a:r>
            <a:r>
              <a:rPr lang="en-US" dirty="0" err="1" smtClean="0"/>
              <a:t>Yun</a:t>
            </a:r>
            <a:r>
              <a:rPr lang="en-US" dirty="0" smtClean="0"/>
              <a:t> asks for column with </a:t>
            </a:r>
            <a:r>
              <a:rPr lang="en-US" dirty="0" smtClean="0"/>
              <a:t>speedup</a:t>
            </a:r>
          </a:p>
          <a:p>
            <a:r>
              <a:rPr lang="en-US" dirty="0" smtClean="0"/>
              <a:t>SS:  how to get error</a:t>
            </a:r>
          </a:p>
          <a:p>
            <a:r>
              <a:rPr lang="en-US" dirty="0" smtClean="0"/>
              <a:t>BT:  how to simulate reads</a:t>
            </a:r>
          </a:p>
          <a:p>
            <a:r>
              <a:rPr lang="en-US" dirty="0" smtClean="0"/>
              <a:t>MZ:  might want to show real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makes alignment hard is the similar regions</a:t>
            </a:r>
          </a:p>
          <a:p>
            <a:endParaRPr lang="en-US" dirty="0" smtClean="0"/>
          </a:p>
          <a:p>
            <a:r>
              <a:rPr lang="en-US" dirty="0" smtClean="0"/>
              <a:t>These</a:t>
            </a:r>
            <a:r>
              <a:rPr lang="en-US" baseline="0" dirty="0" smtClean="0"/>
              <a:t> graphs show that what makes things hard is the similar regions – you really DO want to compare against tons of locations rather than just throwing those reads </a:t>
            </a:r>
            <a:r>
              <a:rPr lang="en-US" baseline="0" dirty="0" smtClean="0"/>
              <a:t>out</a:t>
            </a:r>
          </a:p>
          <a:p>
            <a:endParaRPr lang="en-US" baseline="0" dirty="0" smtClean="0"/>
          </a:p>
          <a:p>
            <a:r>
              <a:rPr lang="en-US" baseline="0" dirty="0" smtClean="0"/>
              <a:t>MZ:  explanation of </a:t>
            </a:r>
            <a:r>
              <a:rPr lang="en-US" baseline="0" dirty="0" err="1" smtClean="0"/>
              <a:t>maxHits</a:t>
            </a:r>
            <a:r>
              <a:rPr lang="en-US" baseline="0" dirty="0" smtClean="0"/>
              <a:t> (BT agrees)</a:t>
            </a:r>
          </a:p>
          <a:p>
            <a:r>
              <a:rPr lang="en-US" baseline="0" dirty="0" smtClean="0"/>
              <a:t>Say that the main cause of slowdown &amp; inaccuracy is similarity</a:t>
            </a:r>
          </a:p>
          <a:p>
            <a:r>
              <a:rPr lang="en-US" baseline="0" dirty="0" smtClean="0"/>
              <a:t>Might want to put more after this about the similar regions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BT:  graphs are hard to parse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5E2EF-4AF3-F948-88CD-8E02C76C029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60FB0-6128-1E45-9FA9-ABDA7EA77B94}" type="datetime1">
              <a:rPr lang="en-US" smtClean="0"/>
              <a:pPr/>
              <a:t>12/6/12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27EE-F530-CA48-B7DA-87E40546CC83}" type="datetime1">
              <a:rPr lang="en-US" smtClean="0"/>
              <a:pPr/>
              <a:t>12/6/12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429A-2737-7E4A-9706-6FD1E33BCB7C}" type="datetime1">
              <a:rPr lang="en-US" smtClean="0"/>
              <a:pPr/>
              <a:t>12/6/12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4C0E-76B1-D84B-BE78-A90D5FDA0EE4}" type="datetime1">
              <a:rPr lang="en-US" smtClean="0"/>
              <a:pPr/>
              <a:t>12/6/12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779B-F499-FA4E-BD59-6F7F65E29069}" type="datetime1">
              <a:rPr lang="en-US" smtClean="0"/>
              <a:pPr/>
              <a:t>12/6/12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A208-A4A4-DF48-B085-E2FB50AFBE49}" type="datetime1">
              <a:rPr lang="en-US" smtClean="0"/>
              <a:pPr/>
              <a:t>12/6/12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04613-C41F-C04B-971A-16AF0051031E}" type="datetime1">
              <a:rPr lang="en-US" smtClean="0"/>
              <a:pPr/>
              <a:t>12/6/12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332A1-CF81-D242-9D6D-0A6B3E342F01}" type="datetime1">
              <a:rPr lang="en-US" smtClean="0"/>
              <a:pPr/>
              <a:t>12/6/12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A6130-14BA-354A-8C2D-CC3DECC21493}" type="datetime1">
              <a:rPr lang="en-US" smtClean="0"/>
              <a:pPr/>
              <a:t>12/6/12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E04BD-8658-D748-AC68-FF6602B4805B}" type="datetime1">
              <a:rPr lang="en-US" smtClean="0"/>
              <a:pPr/>
              <a:t>12/6/12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DC1AB-02DC-6D4D-B99E-106076FACECE}" type="datetime1">
              <a:rPr lang="en-US" smtClean="0"/>
              <a:pPr/>
              <a:t>12/6/12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21E0D-E593-0247-976C-92756E0605C8}" type="datetime1">
              <a:rPr lang="en-US" smtClean="0"/>
              <a:pPr/>
              <a:t>12/6/12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4" Type="http://schemas.openxmlformats.org/officeDocument/2006/relationships/chart" Target="../charts/chart4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d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4" Type="http://schemas.openxmlformats.org/officeDocument/2006/relationships/chart" Target="../charts/chart6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4" Type="http://schemas.openxmlformats.org/officeDocument/2006/relationships/chart" Target="../charts/chart8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Big Data Analysis Exploiting Genome Similarity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Kristal Curtis</a:t>
            </a:r>
          </a:p>
          <a:p>
            <a:r>
              <a:rPr lang="en-US" dirty="0" smtClean="0"/>
              <a:t>Dec. 13, 2012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65859062"/>
              </p:ext>
            </p:extLst>
          </p:nvPr>
        </p:nvGraphicFramePr>
        <p:xfrm>
          <a:off x="457200" y="1861360"/>
          <a:ext cx="8229600" cy="3776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339"/>
                <a:gridCol w="1989087"/>
                <a:gridCol w="1989087"/>
                <a:gridCol w="1989087"/>
              </a:tblGrid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 smtClean="0"/>
                        <a:t>Algorithm</a:t>
                      </a:r>
                      <a:endParaRPr lang="en-US" sz="3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 smtClean="0"/>
                        <a:t>% Aligned</a:t>
                      </a:r>
                      <a:endParaRPr lang="en-US" sz="3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 smtClean="0"/>
                        <a:t>% Error</a:t>
                      </a:r>
                      <a:endParaRPr lang="en-US" sz="3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="0" dirty="0" smtClean="0"/>
                        <a:t>Reads/s</a:t>
                      </a:r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Bowtie2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93.2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1.33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1,100</a:t>
                      </a:r>
                      <a:endParaRPr lang="en-US" sz="3000" dirty="0"/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BWA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90.8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0.04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1,080</a:t>
                      </a:r>
                      <a:endParaRPr lang="en-US" sz="3000" dirty="0"/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 smtClean="0"/>
                        <a:t>Novoalign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94.6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0.02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927</a:t>
                      </a:r>
                      <a:endParaRPr lang="en-US" sz="3000" dirty="0"/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SOAP2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92.1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1.60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1,780</a:t>
                      </a:r>
                      <a:endParaRPr lang="en-US" sz="3000" dirty="0"/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 smtClean="0"/>
                        <a:t>SNAP</a:t>
                      </a:r>
                      <a:endParaRPr lang="en-US" sz="3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91.8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0.02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24,700</a:t>
                      </a:r>
                      <a:endParaRPr lang="en-US" sz="3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1" y="5791500"/>
            <a:ext cx="82295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100 </a:t>
            </a:r>
            <a:r>
              <a:rPr lang="en-US" sz="3200" dirty="0" err="1" smtClean="0"/>
              <a:t>bp</a:t>
            </a:r>
            <a:r>
              <a:rPr lang="en-US" sz="3200" dirty="0" smtClean="0"/>
              <a:t> reads with 2% differences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Alignment with SNAP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Problem:  Similarity</a:t>
            </a:r>
          </a:p>
          <a:p>
            <a:r>
              <a:rPr lang="en-US" dirty="0" smtClean="0"/>
              <a:t>Exploiting similarity in alignment</a:t>
            </a:r>
          </a:p>
          <a:p>
            <a:r>
              <a:rPr lang="en-US" dirty="0" smtClean="0"/>
              <a:t>Exploiting similarity throughout the pipeline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SNAP’s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3681"/>
            <a:ext cx="8229600" cy="2144226"/>
          </a:xfrm>
        </p:spPr>
        <p:txBody>
          <a:bodyPr/>
          <a:lstStyle/>
          <a:p>
            <a:r>
              <a:rPr lang="en-US" dirty="0" smtClean="0"/>
              <a:t>Main setting affecting performance is </a:t>
            </a:r>
            <a:r>
              <a:rPr lang="en-US" dirty="0" err="1" smtClean="0"/>
              <a:t>maxHits</a:t>
            </a:r>
            <a:endParaRPr lang="en-US" dirty="0" smtClean="0"/>
          </a:p>
          <a:p>
            <a:pPr lvl="1"/>
            <a:r>
              <a:rPr lang="en-US" dirty="0" smtClean="0"/>
              <a:t>How many hits a seed can have for us to look at it</a:t>
            </a:r>
          </a:p>
        </p:txBody>
      </p:sp>
      <p:graphicFrame>
        <p:nvGraphicFramePr>
          <p:cNvPr id="6" name="Chart 5"/>
          <p:cNvGraphicFramePr/>
          <p:nvPr/>
        </p:nvGraphicFramePr>
        <p:xfrm>
          <a:off x="4921055" y="3071880"/>
          <a:ext cx="4222376" cy="3102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-69333" y="3041998"/>
          <a:ext cx="4900742" cy="3480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3546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7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of Difficulty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the genome were a random string, alignment &amp; subsequent processing would be easy</a:t>
            </a:r>
          </a:p>
          <a:p>
            <a:pPr lvl="1"/>
            <a:r>
              <a:rPr lang="en-US" dirty="0" smtClean="0"/>
              <a:t>For a 20 </a:t>
            </a:r>
            <a:r>
              <a:rPr lang="en-US" dirty="0" err="1" smtClean="0"/>
              <a:t>bp</a:t>
            </a:r>
            <a:r>
              <a:rPr lang="en-US" dirty="0" smtClean="0"/>
              <a:t> string, there would be only 0.004 false hits</a:t>
            </a:r>
          </a:p>
          <a:p>
            <a:r>
              <a:rPr lang="en-US" dirty="0" smtClean="0"/>
              <a:t>Most of the challenge in alignment comes from the genome’s redundancy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of Difficulty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</p:nvPr>
        </p:nvGraphicFramePr>
        <p:xfrm>
          <a:off x="282213" y="2586815"/>
          <a:ext cx="4038600" cy="3703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</p:nvPr>
        </p:nvGraphicFramePr>
        <p:xfrm>
          <a:off x="4804079" y="2586815"/>
          <a:ext cx="4038600" cy="3703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34976" y="5843847"/>
            <a:ext cx="1928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8.4% of positions are in clusters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73443" y="5867363"/>
            <a:ext cx="2175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86% of alignment errors are in clusters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170783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Setup:  aligned 1e6 simulated reads to hg19 with SNAP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7" grpId="0">
        <p:bldAsOne/>
      </p:bldGraphic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Approaches to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dirty="0" smtClean="0"/>
              <a:t>Repeat Pattern Toolkit [Agarwal94], RECON [Bao02], </a:t>
            </a:r>
            <a:r>
              <a:rPr lang="en-US" sz="3200" dirty="0" err="1" smtClean="0"/>
              <a:t>REPuter</a:t>
            </a:r>
            <a:r>
              <a:rPr lang="en-US" sz="3200" dirty="0" smtClean="0"/>
              <a:t> [Kurtz99], </a:t>
            </a:r>
            <a:r>
              <a:rPr lang="en-US" sz="3200" dirty="0" err="1" smtClean="0"/>
              <a:t>RepeatScout</a:t>
            </a:r>
            <a:r>
              <a:rPr lang="en-US" sz="3200" dirty="0" smtClean="0"/>
              <a:t> [Price05], </a:t>
            </a:r>
            <a:r>
              <a:rPr lang="en-US" sz="3200" dirty="0" err="1" smtClean="0"/>
              <a:t>RepeatFinder</a:t>
            </a:r>
            <a:r>
              <a:rPr lang="en-US" sz="3200" dirty="0" smtClean="0"/>
              <a:t> [Volfovsky01]</a:t>
            </a:r>
          </a:p>
          <a:p>
            <a:r>
              <a:rPr lang="en-US" dirty="0" smtClean="0"/>
              <a:t>General (arbitrary length, different lengths in same cluster, high degree of differences tolerated) =&gt; complicated, expensive algorithms</a:t>
            </a:r>
          </a:p>
          <a:p>
            <a:r>
              <a:rPr lang="en-US" dirty="0" smtClean="0"/>
              <a:t>Relies on intrinsic evaluation criteria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Union Find Approach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020237" y="2186617"/>
            <a:ext cx="642470" cy="6424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008675" y="1703293"/>
            <a:ext cx="2599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ACGAATTGGCT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6648823" y="3459642"/>
            <a:ext cx="642470" cy="6424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27588" y="2950131"/>
            <a:ext cx="2599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G</a:t>
            </a:r>
            <a:r>
              <a:rPr lang="en-US" sz="2400" dirty="0" smtClean="0"/>
              <a:t>GAAT</a:t>
            </a:r>
            <a:r>
              <a:rPr lang="en-US" sz="2400" dirty="0" smtClean="0">
                <a:solidFill>
                  <a:srgbClr val="1AFF1A"/>
                </a:solidFill>
              </a:rPr>
              <a:t>A</a:t>
            </a:r>
            <a:r>
              <a:rPr lang="en-US" sz="2400" dirty="0" smtClean="0"/>
              <a:t>GGCT</a:t>
            </a:r>
            <a:endParaRPr lang="en-US" sz="2400" dirty="0"/>
          </a:p>
        </p:txBody>
      </p:sp>
      <p:cxnSp>
        <p:nvCxnSpPr>
          <p:cNvPr id="10" name="Straight Connector 9"/>
          <p:cNvCxnSpPr>
            <a:stCxn id="5" idx="5"/>
            <a:endCxn id="7" idx="2"/>
          </p:cNvCxnSpPr>
          <p:nvPr/>
        </p:nvCxnSpPr>
        <p:spPr>
          <a:xfrm rot="16200000" flipH="1">
            <a:off x="5585782" y="2717836"/>
            <a:ext cx="1045878" cy="1080204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62699" y="3046495"/>
            <a:ext cx="34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1AFF1A"/>
                </a:solidFill>
              </a:rPr>
              <a:t>2</a:t>
            </a:r>
            <a:endParaRPr lang="en-US" sz="2400" dirty="0">
              <a:solidFill>
                <a:srgbClr val="1AFF1A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945383" y="3138407"/>
            <a:ext cx="642470" cy="6424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41942" y="2610267"/>
            <a:ext cx="2599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CGT</a:t>
            </a:r>
            <a:r>
              <a:rPr lang="en-US" sz="2400" dirty="0" smtClean="0"/>
              <a:t>AA</a:t>
            </a:r>
            <a:r>
              <a:rPr lang="en-US" sz="2400" dirty="0" smtClean="0">
                <a:solidFill>
                  <a:srgbClr val="FF0000"/>
                </a:solidFill>
              </a:rPr>
              <a:t>CCTT</a:t>
            </a:r>
            <a:r>
              <a:rPr lang="en-US" sz="2400" dirty="0" smtClean="0"/>
              <a:t>CT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3481291" y="2504166"/>
            <a:ext cx="493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7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21" name="Straight Connector 20"/>
          <p:cNvCxnSpPr>
            <a:stCxn id="5" idx="3"/>
            <a:endCxn id="15" idx="7"/>
          </p:cNvCxnSpPr>
          <p:nvPr/>
        </p:nvCxnSpPr>
        <p:spPr>
          <a:xfrm rot="5400000">
            <a:off x="3555297" y="1673467"/>
            <a:ext cx="497496" cy="2620560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58"/>
          <p:cNvGrpSpPr/>
          <p:nvPr/>
        </p:nvGrpSpPr>
        <p:grpSpPr>
          <a:xfrm>
            <a:off x="832265" y="4660946"/>
            <a:ext cx="2551911" cy="1284940"/>
            <a:chOff x="832265" y="4660946"/>
            <a:chExt cx="2551911" cy="1284940"/>
          </a:xfrm>
        </p:grpSpPr>
        <p:sp>
          <p:nvSpPr>
            <p:cNvPr id="24" name="Oval 23"/>
            <p:cNvSpPr/>
            <p:nvPr/>
          </p:nvSpPr>
          <p:spPr>
            <a:xfrm>
              <a:off x="2741706" y="5303416"/>
              <a:ext cx="642470" cy="64247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832265" y="4660946"/>
              <a:ext cx="642470" cy="64247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stCxn id="24" idx="2"/>
              <a:endCxn id="26" idx="5"/>
            </p:cNvCxnSpPr>
            <p:nvPr/>
          </p:nvCxnSpPr>
          <p:spPr>
            <a:xfrm rot="10800000">
              <a:off x="1380648" y="5209329"/>
              <a:ext cx="1361059" cy="415323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/>
          <p:cNvSpPr/>
          <p:nvPr/>
        </p:nvSpPr>
        <p:spPr>
          <a:xfrm>
            <a:off x="6327588" y="5624651"/>
            <a:ext cx="642470" cy="6424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7" idx="4"/>
            <a:endCxn id="25" idx="0"/>
          </p:cNvCxnSpPr>
          <p:nvPr/>
        </p:nvCxnSpPr>
        <p:spPr>
          <a:xfrm rot="5400000">
            <a:off x="6048172" y="4702764"/>
            <a:ext cx="1522539" cy="321235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6" idx="0"/>
            <a:endCxn id="15" idx="3"/>
          </p:cNvCxnSpPr>
          <p:nvPr/>
        </p:nvCxnSpPr>
        <p:spPr>
          <a:xfrm rot="5400000" flipH="1" flipV="1">
            <a:off x="1109407" y="3730883"/>
            <a:ext cx="974157" cy="885971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61"/>
          <p:cNvGrpSpPr/>
          <p:nvPr/>
        </p:nvGrpSpPr>
        <p:grpSpPr>
          <a:xfrm>
            <a:off x="651434" y="2980013"/>
            <a:ext cx="3382682" cy="3778654"/>
            <a:chOff x="651434" y="2980013"/>
            <a:chExt cx="3382682" cy="3778654"/>
          </a:xfrm>
        </p:grpSpPr>
        <p:sp>
          <p:nvSpPr>
            <p:cNvPr id="51" name="Oval 50"/>
            <p:cNvSpPr/>
            <p:nvPr/>
          </p:nvSpPr>
          <p:spPr>
            <a:xfrm>
              <a:off x="651434" y="2980013"/>
              <a:ext cx="3382682" cy="331698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42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51434" y="6297002"/>
              <a:ext cx="24563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5">
                      <a:lumMod val="75000"/>
                    </a:schemeClr>
                  </a:solidFill>
                </a:rPr>
                <a:t>Cluster 1</a:t>
              </a:r>
              <a:endParaRPr lang="en-US" sz="24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9" name="Group 62"/>
          <p:cNvGrpSpPr/>
          <p:nvPr/>
        </p:nvGrpSpPr>
        <p:grpSpPr>
          <a:xfrm>
            <a:off x="4318000" y="1613647"/>
            <a:ext cx="4826000" cy="5115139"/>
            <a:chOff x="4318000" y="1613647"/>
            <a:chExt cx="4826000" cy="5115139"/>
          </a:xfrm>
        </p:grpSpPr>
        <p:sp>
          <p:nvSpPr>
            <p:cNvPr id="52" name="Oval 51"/>
            <p:cNvSpPr/>
            <p:nvPr/>
          </p:nvSpPr>
          <p:spPr>
            <a:xfrm>
              <a:off x="4318000" y="1613647"/>
              <a:ext cx="3645647" cy="496047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38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970059" y="6267121"/>
              <a:ext cx="21739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6">
                      <a:lumMod val="75000"/>
                    </a:schemeClr>
                  </a:solidFill>
                </a:rPr>
                <a:t>Cluster 2</a:t>
              </a:r>
              <a:endParaRPr lang="en-US" sz="2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6" grpId="1"/>
      <p:bldP spid="7" grpId="0" animBg="1"/>
      <p:bldP spid="8" grpId="0"/>
      <p:bldP spid="8" grpId="1"/>
      <p:bldP spid="14" grpId="0"/>
      <p:bldP spid="14" grpId="1"/>
      <p:bldP spid="15" grpId="0" animBg="1"/>
      <p:bldP spid="16" grpId="0"/>
      <p:bldP spid="16" grpId="1"/>
      <p:bldP spid="19" grpId="0"/>
      <p:bldP spid="19" grpId="1"/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Find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972" y="1600200"/>
            <a:ext cx="8689813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Scalable through use of partitioning via Spark [Zaharia12]</a:t>
            </a:r>
          </a:p>
          <a:p>
            <a:pPr lvl="1"/>
            <a:r>
              <a:rPr lang="en-US" dirty="0" smtClean="0"/>
              <a:t>Simple to tune because only involves 1 parameter</a:t>
            </a:r>
          </a:p>
          <a:p>
            <a:pPr lvl="1"/>
            <a:r>
              <a:rPr lang="en-US" dirty="0" smtClean="0"/>
              <a:t>More constrained because driven by short reads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Hard to use intrinsic evaluation criteria (no labeled data)</a:t>
            </a:r>
          </a:p>
          <a:p>
            <a:pPr lvl="1"/>
            <a:r>
              <a:rPr lang="en-US" dirty="0" smtClean="0"/>
              <a:t>Hard to compare to existing repeat libraries because of different constraints</a:t>
            </a:r>
          </a:p>
          <a:p>
            <a:pPr lvl="1"/>
            <a:r>
              <a:rPr lang="en-US" dirty="0" smtClean="0"/>
              <a:t>Hence, relies on extrinsic evaluation criteria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/>
          <p:cNvSpPr/>
          <p:nvPr/>
        </p:nvSpPr>
        <p:spPr>
          <a:xfrm rot="20069905">
            <a:off x="5103310" y="2636628"/>
            <a:ext cx="648130" cy="10710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330653" y="2480235"/>
            <a:ext cx="2763227" cy="65741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6" name="Internal Storage 5"/>
          <p:cNvSpPr/>
          <p:nvPr/>
        </p:nvSpPr>
        <p:spPr>
          <a:xfrm>
            <a:off x="1314821" y="2480235"/>
            <a:ext cx="2779059" cy="2779059"/>
          </a:xfrm>
          <a:prstGeom prst="flowChartInternalStorage">
            <a:avLst/>
          </a:prstGeom>
          <a:noFill/>
          <a:ln w="3810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14821" y="2076824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50232" y="2076824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23456" y="2076824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56232" y="2458713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56232" y="4889962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836704" y="3679725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grpSp>
        <p:nvGrpSpPr>
          <p:cNvPr id="3" name="Group 30"/>
          <p:cNvGrpSpPr/>
          <p:nvPr/>
        </p:nvGrpSpPr>
        <p:grpSpPr>
          <a:xfrm>
            <a:off x="1327663" y="3137647"/>
            <a:ext cx="2769207" cy="1379670"/>
            <a:chOff x="1118489" y="3137647"/>
            <a:chExt cx="2769207" cy="137967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1118489" y="3137647"/>
              <a:ext cx="2766217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118489" y="3795571"/>
              <a:ext cx="2766217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121479" y="4515729"/>
              <a:ext cx="2766217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ight Arrow 21"/>
          <p:cNvSpPr/>
          <p:nvPr/>
        </p:nvSpPr>
        <p:spPr>
          <a:xfrm>
            <a:off x="4228349" y="2561185"/>
            <a:ext cx="597648" cy="5337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Brace 25"/>
          <p:cNvSpPr/>
          <p:nvPr/>
        </p:nvSpPr>
        <p:spPr>
          <a:xfrm>
            <a:off x="6036233" y="2315882"/>
            <a:ext cx="567765" cy="2943412"/>
          </a:xfrm>
          <a:prstGeom prst="rightBrace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3"/>
          <p:cNvGrpSpPr/>
          <p:nvPr/>
        </p:nvGrpSpPr>
        <p:grpSpPr>
          <a:xfrm>
            <a:off x="6944655" y="2644588"/>
            <a:ext cx="1679390" cy="2529253"/>
            <a:chOff x="6735481" y="2644588"/>
            <a:chExt cx="1679390" cy="2529253"/>
          </a:xfrm>
        </p:grpSpPr>
        <p:sp>
          <p:nvSpPr>
            <p:cNvPr id="27" name="Oval 26"/>
            <p:cNvSpPr/>
            <p:nvPr/>
          </p:nvSpPr>
          <p:spPr>
            <a:xfrm>
              <a:off x="6735481" y="2644588"/>
              <a:ext cx="779023" cy="77902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735481" y="4081038"/>
              <a:ext cx="1092803" cy="109280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7389910" y="3220430"/>
              <a:ext cx="860608" cy="8606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8086165" y="4352964"/>
              <a:ext cx="328706" cy="32870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Left Brace 35"/>
          <p:cNvSpPr/>
          <p:nvPr/>
        </p:nvSpPr>
        <p:spPr>
          <a:xfrm>
            <a:off x="770961" y="2480235"/>
            <a:ext cx="202311" cy="614670"/>
          </a:xfrm>
          <a:prstGeom prst="leftBrace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39056" y="2228333"/>
            <a:ext cx="553998" cy="92215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400" dirty="0" smtClean="0"/>
              <a:t>Index</a:t>
            </a:r>
            <a:endParaRPr lang="en-US" sz="2400" dirty="0"/>
          </a:p>
        </p:txBody>
      </p:sp>
      <p:grpSp>
        <p:nvGrpSpPr>
          <p:cNvPr id="5" name="Group 43"/>
          <p:cNvGrpSpPr/>
          <p:nvPr/>
        </p:nvGrpSpPr>
        <p:grpSpPr>
          <a:xfrm>
            <a:off x="4921620" y="3254776"/>
            <a:ext cx="827369" cy="508000"/>
            <a:chOff x="4927970" y="3229376"/>
            <a:chExt cx="827369" cy="508000"/>
          </a:xfrm>
        </p:grpSpPr>
        <p:sp>
          <p:nvSpPr>
            <p:cNvPr id="38" name="Oval 37"/>
            <p:cNvSpPr/>
            <p:nvPr/>
          </p:nvSpPr>
          <p:spPr>
            <a:xfrm>
              <a:off x="4927970" y="3408670"/>
              <a:ext cx="328706" cy="3287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426633" y="3229376"/>
              <a:ext cx="328706" cy="3287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39"/>
          <p:cNvGrpSpPr/>
          <p:nvPr/>
        </p:nvGrpSpPr>
        <p:grpSpPr>
          <a:xfrm rot="10018801">
            <a:off x="5094938" y="3886786"/>
            <a:ext cx="753036" cy="791883"/>
            <a:chOff x="4825999" y="2271059"/>
            <a:chExt cx="753036" cy="791883"/>
          </a:xfrm>
        </p:grpSpPr>
        <p:sp>
          <p:nvSpPr>
            <p:cNvPr id="41" name="Oval 40"/>
            <p:cNvSpPr/>
            <p:nvPr/>
          </p:nvSpPr>
          <p:spPr>
            <a:xfrm>
              <a:off x="4825999" y="2271059"/>
              <a:ext cx="328706" cy="32870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933576" y="2734236"/>
              <a:ext cx="328706" cy="32870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250329" y="2396565"/>
              <a:ext cx="328706" cy="32870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44"/>
          <p:cNvGrpSpPr/>
          <p:nvPr/>
        </p:nvGrpSpPr>
        <p:grpSpPr>
          <a:xfrm rot="16370058">
            <a:off x="5041149" y="4890844"/>
            <a:ext cx="732119" cy="508000"/>
            <a:chOff x="5023220" y="3229376"/>
            <a:chExt cx="732119" cy="508000"/>
          </a:xfrm>
        </p:grpSpPr>
        <p:sp>
          <p:nvSpPr>
            <p:cNvPr id="46" name="Oval 45"/>
            <p:cNvSpPr/>
            <p:nvPr/>
          </p:nvSpPr>
          <p:spPr>
            <a:xfrm>
              <a:off x="5023220" y="3408670"/>
              <a:ext cx="328706" cy="32870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5426633" y="3229376"/>
              <a:ext cx="328706" cy="32870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63"/>
          <p:cNvGrpSpPr/>
          <p:nvPr/>
        </p:nvGrpSpPr>
        <p:grpSpPr>
          <a:xfrm>
            <a:off x="5390960" y="2886884"/>
            <a:ext cx="437775" cy="754281"/>
            <a:chOff x="5390960" y="2886884"/>
            <a:chExt cx="437775" cy="754281"/>
          </a:xfrm>
        </p:grpSpPr>
        <p:sp>
          <p:nvSpPr>
            <p:cNvPr id="57" name="TextBox 56"/>
            <p:cNvSpPr txBox="1"/>
            <p:nvPr/>
          </p:nvSpPr>
          <p:spPr>
            <a:xfrm>
              <a:off x="5390960" y="2886884"/>
              <a:ext cx="342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solidFill>
                    <a:srgbClr val="010000"/>
                  </a:solidFill>
                </a:rPr>
                <a:t>.</a:t>
              </a:r>
              <a:endParaRPr lang="en-US" sz="3600" b="1" dirty="0">
                <a:solidFill>
                  <a:srgbClr val="010000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486210" y="2994834"/>
              <a:ext cx="342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.</a:t>
              </a:r>
              <a:endParaRPr lang="en-US" sz="3600" b="1" dirty="0"/>
            </a:p>
          </p:txBody>
        </p:sp>
      </p:grpSp>
      <p:grpSp>
        <p:nvGrpSpPr>
          <p:cNvPr id="17" name="Group 32"/>
          <p:cNvGrpSpPr/>
          <p:nvPr/>
        </p:nvGrpSpPr>
        <p:grpSpPr>
          <a:xfrm>
            <a:off x="5035173" y="2271059"/>
            <a:ext cx="753036" cy="791883"/>
            <a:chOff x="4825999" y="2271059"/>
            <a:chExt cx="753036" cy="791883"/>
          </a:xfrm>
        </p:grpSpPr>
        <p:sp>
          <p:nvSpPr>
            <p:cNvPr id="23" name="Oval 22"/>
            <p:cNvSpPr/>
            <p:nvPr/>
          </p:nvSpPr>
          <p:spPr>
            <a:xfrm>
              <a:off x="4825999" y="2271059"/>
              <a:ext cx="328706" cy="32870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933576" y="2734236"/>
              <a:ext cx="328706" cy="32870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250329" y="2396565"/>
              <a:ext cx="328706" cy="32870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65"/>
          <p:cNvGrpSpPr/>
          <p:nvPr/>
        </p:nvGrpSpPr>
        <p:grpSpPr>
          <a:xfrm>
            <a:off x="4971860" y="1934384"/>
            <a:ext cx="923179" cy="1224181"/>
            <a:chOff x="4971860" y="1934384"/>
            <a:chExt cx="923179" cy="1224181"/>
          </a:xfrm>
        </p:grpSpPr>
        <p:sp>
          <p:nvSpPr>
            <p:cNvPr id="49" name="TextBox 48"/>
            <p:cNvSpPr txBox="1"/>
            <p:nvPr/>
          </p:nvSpPr>
          <p:spPr>
            <a:xfrm>
              <a:off x="4971860" y="1953434"/>
              <a:ext cx="342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.</a:t>
              </a:r>
              <a:endParaRPr lang="en-US" sz="3600" b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079810" y="2048684"/>
              <a:ext cx="342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.</a:t>
              </a:r>
              <a:endParaRPr lang="en-US" sz="36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111560" y="1934384"/>
              <a:ext cx="342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.</a:t>
              </a:r>
              <a:endParaRPr lang="en-US" sz="3600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124260" y="2366184"/>
              <a:ext cx="342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.</a:t>
              </a:r>
              <a:endParaRPr lang="en-US" sz="3600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200460" y="2512234"/>
              <a:ext cx="342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solidFill>
                    <a:srgbClr val="010000"/>
                  </a:solidFill>
                </a:rPr>
                <a:t>.</a:t>
              </a:r>
              <a:endParaRPr lang="en-US" sz="3600" b="1" dirty="0">
                <a:solidFill>
                  <a:srgbClr val="010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412814" y="2048684"/>
              <a:ext cx="342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.</a:t>
              </a:r>
              <a:endParaRPr lang="en-US" sz="3600" b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552514" y="2086784"/>
              <a:ext cx="342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.</a:t>
              </a:r>
              <a:endParaRPr lang="en-US" sz="3600" b="1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457264" y="2188384"/>
              <a:ext cx="342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.</a:t>
              </a:r>
              <a:endParaRPr lang="en-US" sz="3600" b="1" dirty="0"/>
            </a:p>
          </p:txBody>
        </p:sp>
      </p:grpSp>
      <p:cxnSp>
        <p:nvCxnSpPr>
          <p:cNvPr id="60" name="Straight Connector 59"/>
          <p:cNvCxnSpPr/>
          <p:nvPr/>
        </p:nvCxnSpPr>
        <p:spPr>
          <a:xfrm rot="16200000" flipH="1">
            <a:off x="5279710" y="3092450"/>
            <a:ext cx="323166" cy="140634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48" grpId="0" animBg="1"/>
      <p:bldP spid="22" grpId="0" animBg="1"/>
      <p:bldP spid="26" grpId="0" animBg="1"/>
      <p:bldP spid="36" grpId="0" animBg="1"/>
      <p:bldP spid="3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Growing Pains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49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Initially ran small tests on chr22</a:t>
            </a:r>
          </a:p>
          <a:p>
            <a:r>
              <a:rPr lang="en-US" dirty="0" smtClean="0"/>
              <a:t>Scaled up to chr20-22 =&gt; chr1-3 =&gt; hg19</a:t>
            </a:r>
          </a:p>
          <a:p>
            <a:r>
              <a:rPr lang="en-US" dirty="0" smtClean="0"/>
              <a:t>Each scale-up necessitated a change to the Union Find implementation:</a:t>
            </a:r>
          </a:p>
          <a:p>
            <a:pPr lvl="1"/>
            <a:r>
              <a:rPr lang="en-US" dirty="0" smtClean="0"/>
              <a:t>Serial to parallel, with Spark</a:t>
            </a:r>
          </a:p>
          <a:p>
            <a:pPr lvl="1"/>
            <a:r>
              <a:rPr lang="en-US" dirty="0" smtClean="0"/>
              <a:t>To reduce memory demands:</a:t>
            </a:r>
          </a:p>
          <a:p>
            <a:pPr lvl="2"/>
            <a:r>
              <a:rPr lang="en-US" dirty="0" smtClean="0"/>
              <a:t>Stripe partitioning to grid partitioning</a:t>
            </a:r>
          </a:p>
          <a:p>
            <a:pPr lvl="2"/>
            <a:r>
              <a:rPr lang="en-US" dirty="0" smtClean="0"/>
              <a:t>Spark accumulators to avoid storing individual task results</a:t>
            </a:r>
          </a:p>
          <a:p>
            <a:pPr lvl="2"/>
            <a:r>
              <a:rPr lang="en-US" dirty="0" smtClean="0"/>
              <a:t>Long representation to </a:t>
            </a:r>
            <a:r>
              <a:rPr lang="en-US" dirty="0" err="1" smtClean="0"/>
              <a:t>Int</a:t>
            </a:r>
            <a:r>
              <a:rPr lang="en-US" dirty="0" smtClean="0"/>
              <a:t> representation</a:t>
            </a:r>
          </a:p>
          <a:p>
            <a:r>
              <a:rPr lang="en-US" dirty="0" smtClean="0"/>
              <a:t>Takeaway:  not easy to scale tools that run on a single chromosome to run on the whole genome!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Sequencing Revolution</a:t>
            </a:r>
            <a:endParaRPr lang="en-US" dirty="0"/>
          </a:p>
        </p:txBody>
      </p:sp>
      <p:pic>
        <p:nvPicPr>
          <p:cNvPr id="8" name="Content Placeholder 7" descr="SequencingCost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t="1862" b="1862"/>
          <a:stretch>
            <a:fillRect/>
          </a:stretch>
        </p:blipFill>
        <p:spPr>
          <a:xfrm>
            <a:off x="125426" y="1427881"/>
            <a:ext cx="8923389" cy="4907520"/>
          </a:xfrm>
        </p:spPr>
      </p:pic>
      <p:sp>
        <p:nvSpPr>
          <p:cNvPr id="9" name="TextBox 8"/>
          <p:cNvSpPr txBox="1"/>
          <p:nvPr/>
        </p:nvSpPr>
        <p:spPr>
          <a:xfrm>
            <a:off x="4536345" y="6476445"/>
            <a:ext cx="4251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Graph from Samir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Damani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and The Economist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31777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hg19, merge distance 4:</a:t>
            </a:r>
          </a:p>
          <a:p>
            <a:pPr lvl="1"/>
            <a:r>
              <a:rPr lang="en-US" dirty="0" smtClean="0"/>
              <a:t>Runtime:  126 </a:t>
            </a:r>
            <a:r>
              <a:rPr lang="en-US" dirty="0" err="1" smtClean="0"/>
              <a:t>h</a:t>
            </a:r>
            <a:r>
              <a:rPr lang="en-US" dirty="0" smtClean="0"/>
              <a:t> on 16 CPUs =&gt; 2016 CPU-hours</a:t>
            </a:r>
          </a:p>
          <a:p>
            <a:pPr lvl="1"/>
            <a:r>
              <a:rPr lang="en-US" dirty="0" smtClean="0"/>
              <a:t>Memory usage:  100 GB</a:t>
            </a:r>
          </a:p>
          <a:p>
            <a:pPr lvl="1"/>
            <a:r>
              <a:rPr lang="en-US" dirty="0" smtClean="0"/>
              <a:t>Output size:  2.8 GB</a:t>
            </a:r>
          </a:p>
          <a:p>
            <a:pPr lvl="1"/>
            <a:r>
              <a:rPr lang="en-US" dirty="0" smtClean="0"/>
              <a:t># clusters:  39,992,540</a:t>
            </a:r>
          </a:p>
          <a:p>
            <a:pPr lvl="1"/>
            <a:r>
              <a:rPr lang="en-US" dirty="0" smtClean="0"/>
              <a:t># pos in clusters:  263,230,347 (8.4%)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Sizes</a:t>
            </a:r>
            <a:endParaRPr lang="en-US" dirty="0"/>
          </a:p>
        </p:txBody>
      </p:sp>
      <p:pic>
        <p:nvPicPr>
          <p:cNvPr id="6" name="Content Placeholder 5" descr="hg19_dist4_clusterSizes_hist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3"/>
              <a:srcRect l="1620" t="3541" r="6458"/>
              <a:stretch>
                <a:fillRect/>
              </a:stretch>
            </p:blipFill>
          </mc:Choice>
          <mc:Fallback>
            <p:blipFill>
              <a:blip r:embed="rId4"/>
              <a:srcRect l="1620" t="3541" r="6458"/>
              <a:stretch>
                <a:fillRect/>
              </a:stretch>
            </p:blipFill>
          </mc:Fallback>
        </mc:AlternateContent>
        <p:spPr>
          <a:xfrm>
            <a:off x="1987295" y="1408879"/>
            <a:ext cx="4975813" cy="5221396"/>
          </a:xfrm>
        </p:spPr>
      </p:pic>
      <p:sp>
        <p:nvSpPr>
          <p:cNvPr id="4" name="TextBox 3"/>
          <p:cNvSpPr txBox="1"/>
          <p:nvPr/>
        </p:nvSpPr>
        <p:spPr>
          <a:xfrm>
            <a:off x="623221" y="1576191"/>
            <a:ext cx="1752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Counts</a:t>
            </a:r>
            <a:r>
              <a:rPr lang="en-US" baseline="-25000" dirty="0" smtClean="0"/>
              <a:t>1</a:t>
            </a:r>
            <a:r>
              <a:rPr lang="en-US" dirty="0" smtClean="0"/>
              <a:t>:  39.9M</a:t>
            </a:r>
          </a:p>
          <a:p>
            <a:r>
              <a:rPr lang="en-US" dirty="0" smtClean="0"/>
              <a:t>Counts</a:t>
            </a:r>
            <a:r>
              <a:rPr lang="en-US" baseline="-25000" dirty="0" smtClean="0"/>
              <a:t>2</a:t>
            </a:r>
            <a:r>
              <a:rPr lang="en-US" dirty="0" smtClean="0"/>
              <a:t>:  1672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53702" y="3145852"/>
            <a:ext cx="4433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Takeaways:</a:t>
            </a:r>
          </a:p>
          <a:p>
            <a:pPr>
              <a:buFont typeface="Arial"/>
              <a:buChar char="•"/>
            </a:pPr>
            <a:r>
              <a:rPr lang="en-US" dirty="0" smtClean="0"/>
              <a:t>  Most clusters are small</a:t>
            </a:r>
          </a:p>
          <a:p>
            <a:pPr>
              <a:buFont typeface="Arial"/>
              <a:buChar char="•"/>
            </a:pPr>
            <a:r>
              <a:rPr lang="en-US" dirty="0" smtClean="0"/>
              <a:t>  Small # of huge clusters dominate runtime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85370" y="4997258"/>
            <a:ext cx="1928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Largest cluster:</a:t>
            </a:r>
          </a:p>
          <a:p>
            <a:pPr algn="ctr"/>
            <a:r>
              <a:rPr lang="en-US" dirty="0" smtClean="0"/>
              <a:t>218,807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Alignment with SNAP</a:t>
            </a:r>
          </a:p>
          <a:p>
            <a:r>
              <a:rPr lang="en-US" dirty="0" smtClean="0"/>
              <a:t>Problem:  Similarity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Exploiting similarity in alignment</a:t>
            </a:r>
          </a:p>
          <a:p>
            <a:r>
              <a:rPr lang="en-US" dirty="0" smtClean="0"/>
              <a:t>Exploiting similarity throughout the pipeline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Quo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59496" y="3285849"/>
            <a:ext cx="35819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Read matching similar regions</a:t>
            </a:r>
            <a:endParaRPr lang="en-US" sz="2200" dirty="0"/>
          </a:p>
        </p:txBody>
      </p:sp>
      <p:cxnSp>
        <p:nvCxnSpPr>
          <p:cNvPr id="33" name="Straight Connector 32"/>
          <p:cNvCxnSpPr/>
          <p:nvPr/>
        </p:nvCxnSpPr>
        <p:spPr>
          <a:xfrm flipH="1" flipV="1">
            <a:off x="753432" y="4027419"/>
            <a:ext cx="205632" cy="631062"/>
          </a:xfrm>
          <a:prstGeom prst="line">
            <a:avLst/>
          </a:prstGeom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959064" y="3973523"/>
            <a:ext cx="489785" cy="684959"/>
          </a:xfrm>
          <a:prstGeom prst="line">
            <a:avLst/>
          </a:prstGeom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959064" y="3973522"/>
            <a:ext cx="1274677" cy="684960"/>
          </a:xfrm>
          <a:prstGeom prst="line">
            <a:avLst/>
          </a:prstGeom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959064" y="3956457"/>
            <a:ext cx="2368889" cy="702025"/>
          </a:xfrm>
          <a:prstGeom prst="line">
            <a:avLst/>
          </a:prstGeom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03147" y="3973522"/>
            <a:ext cx="3331184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47801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228154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034485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019170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53432" y="4658481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72"/>
          <p:cNvGrpSpPr/>
          <p:nvPr/>
        </p:nvGrpSpPr>
        <p:grpSpPr>
          <a:xfrm>
            <a:off x="3993522" y="3328656"/>
            <a:ext cx="4969340" cy="1359075"/>
            <a:chOff x="3993522" y="3328656"/>
            <a:chExt cx="4969340" cy="1359075"/>
          </a:xfrm>
        </p:grpSpPr>
        <p:sp>
          <p:nvSpPr>
            <p:cNvPr id="61" name="TextBox 60"/>
            <p:cNvSpPr txBox="1"/>
            <p:nvPr/>
          </p:nvSpPr>
          <p:spPr>
            <a:xfrm>
              <a:off x="4939567" y="3328656"/>
              <a:ext cx="402329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/>
                <a:t>High </a:t>
              </a:r>
              <a:r>
                <a:rPr lang="en-US" sz="2200" dirty="0" err="1" smtClean="0"/>
                <a:t>maxHits</a:t>
              </a:r>
              <a:r>
                <a:rPr lang="en-US" sz="2200" dirty="0" smtClean="0"/>
                <a:t>: fully tested (costly)</a:t>
              </a:r>
              <a:endParaRPr lang="en-US" sz="2200" dirty="0"/>
            </a:p>
          </p:txBody>
        </p:sp>
        <p:cxnSp>
          <p:nvCxnSpPr>
            <p:cNvPr id="56" name="Straight Connector 55"/>
            <p:cNvCxnSpPr/>
            <p:nvPr/>
          </p:nvCxnSpPr>
          <p:spPr>
            <a:xfrm flipH="1" flipV="1">
              <a:off x="5600127" y="4056668"/>
              <a:ext cx="205632" cy="631062"/>
            </a:xfrm>
            <a:prstGeom prst="line">
              <a:avLst/>
            </a:prstGeom>
            <a:ln w="28575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5805759" y="4002771"/>
              <a:ext cx="489785" cy="684959"/>
            </a:xfrm>
            <a:prstGeom prst="line">
              <a:avLst/>
            </a:prstGeom>
            <a:ln w="28575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5805759" y="4002770"/>
              <a:ext cx="1274677" cy="684960"/>
            </a:xfrm>
            <a:prstGeom prst="line">
              <a:avLst/>
            </a:prstGeom>
            <a:ln w="28575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5805759" y="3985706"/>
              <a:ext cx="2368889" cy="702025"/>
            </a:xfrm>
            <a:prstGeom prst="line">
              <a:avLst/>
            </a:prstGeom>
            <a:ln w="28575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5149842" y="4002770"/>
              <a:ext cx="3331184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5394496" y="4002770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6074849" y="4002770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6881180" y="4002770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7865865" y="4002770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5600127" y="4687730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ight Arrow 67"/>
            <p:cNvSpPr/>
            <p:nvPr/>
          </p:nvSpPr>
          <p:spPr>
            <a:xfrm>
              <a:off x="3993522" y="3717196"/>
              <a:ext cx="876408" cy="542219"/>
            </a:xfrm>
            <a:prstGeom prst="rightArrow">
              <a:avLst/>
            </a:prstGeom>
            <a:solidFill>
              <a:srgbClr val="77AB4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71"/>
          <p:cNvGrpSpPr/>
          <p:nvPr/>
        </p:nvGrpSpPr>
        <p:grpSpPr>
          <a:xfrm>
            <a:off x="3835135" y="1378072"/>
            <a:ext cx="5183788" cy="1639815"/>
            <a:chOff x="3835135" y="1378072"/>
            <a:chExt cx="5183788" cy="1639815"/>
          </a:xfrm>
        </p:grpSpPr>
        <p:sp>
          <p:nvSpPr>
            <p:cNvPr id="12" name="TextBox 11"/>
            <p:cNvSpPr txBox="1"/>
            <p:nvPr/>
          </p:nvSpPr>
          <p:spPr>
            <a:xfrm>
              <a:off x="4474765" y="1378072"/>
              <a:ext cx="4544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/>
                <a:t>Low </a:t>
              </a:r>
              <a:r>
                <a:rPr lang="en-US" sz="2200" dirty="0" err="1" smtClean="0"/>
                <a:t>maxHits</a:t>
              </a:r>
              <a:r>
                <a:rPr lang="en-US" sz="2200" dirty="0" smtClean="0"/>
                <a:t>: fully ignored (unaligned)</a:t>
              </a:r>
              <a:endParaRPr lang="en-US" sz="22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 flipV="1">
              <a:off x="5655079" y="2136946"/>
              <a:ext cx="205632" cy="631062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5860711" y="2083049"/>
              <a:ext cx="489785" cy="684959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5860711" y="2083048"/>
              <a:ext cx="1274677" cy="684960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5860711" y="2065984"/>
              <a:ext cx="2368889" cy="702025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204794" y="2083048"/>
              <a:ext cx="3331184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449448" y="20830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129801" y="20830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936132" y="20830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920817" y="20830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655079" y="276800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ight Arrow 68"/>
            <p:cNvSpPr/>
            <p:nvPr/>
          </p:nvSpPr>
          <p:spPr>
            <a:xfrm rot="19089586">
              <a:off x="3835135" y="2475668"/>
              <a:ext cx="876408" cy="542219"/>
            </a:xfrm>
            <a:prstGeom prst="rightArrow">
              <a:avLst/>
            </a:prstGeom>
            <a:solidFill>
              <a:srgbClr val="77AB4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73"/>
          <p:cNvGrpSpPr/>
          <p:nvPr/>
        </p:nvGrpSpPr>
        <p:grpSpPr>
          <a:xfrm>
            <a:off x="3762829" y="4828468"/>
            <a:ext cx="5252003" cy="1787675"/>
            <a:chOff x="3762829" y="4828468"/>
            <a:chExt cx="5252003" cy="1787675"/>
          </a:xfrm>
        </p:grpSpPr>
        <p:sp>
          <p:nvSpPr>
            <p:cNvPr id="50" name="TextBox 49"/>
            <p:cNvSpPr txBox="1"/>
            <p:nvPr/>
          </p:nvSpPr>
          <p:spPr>
            <a:xfrm>
              <a:off x="4654030" y="5256536"/>
              <a:ext cx="43608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/>
                <a:t>Between: partly tested (error-prone)</a:t>
              </a:r>
              <a:endParaRPr lang="en-US" sz="2200" dirty="0"/>
            </a:p>
          </p:txBody>
        </p:sp>
        <p:cxnSp>
          <p:nvCxnSpPr>
            <p:cNvPr id="45" name="Straight Connector 44"/>
            <p:cNvCxnSpPr/>
            <p:nvPr/>
          </p:nvCxnSpPr>
          <p:spPr>
            <a:xfrm flipH="1" flipV="1">
              <a:off x="5687089" y="5985080"/>
              <a:ext cx="205632" cy="631062"/>
            </a:xfrm>
            <a:prstGeom prst="line">
              <a:avLst/>
            </a:prstGeom>
            <a:ln w="28575" cmpd="sng">
              <a:solidFill>
                <a:srgbClr val="FF6666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5892721" y="5931183"/>
              <a:ext cx="489785" cy="684959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5892721" y="5931182"/>
              <a:ext cx="1274677" cy="684960"/>
            </a:xfrm>
            <a:prstGeom prst="line">
              <a:avLst/>
            </a:prstGeom>
            <a:ln w="28575" cmpd="sng">
              <a:solidFill>
                <a:srgbClr val="FF6666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5892721" y="5914118"/>
              <a:ext cx="2368889" cy="702025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5236804" y="5931182"/>
              <a:ext cx="3331184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5481458" y="5931182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6161811" y="5931182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6968142" y="5931182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7952827" y="5931182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687089" y="6616142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ight Arrow 69"/>
            <p:cNvSpPr/>
            <p:nvPr/>
          </p:nvSpPr>
          <p:spPr>
            <a:xfrm rot="2496932">
              <a:off x="3762829" y="4828468"/>
              <a:ext cx="876408" cy="542219"/>
            </a:xfrm>
            <a:prstGeom prst="rightArrow">
              <a:avLst/>
            </a:prstGeom>
            <a:solidFill>
              <a:srgbClr val="77AB4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Slide Number Placeholder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1423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fix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Identify the similar region groups in advance</a:t>
            </a:r>
          </a:p>
          <a:p>
            <a:pPr marL="889254" lvl="1" indent="-514350"/>
            <a:r>
              <a:rPr lang="en-US" dirty="0" smtClean="0"/>
              <a:t>So that any seed hit gets you the whole group</a:t>
            </a:r>
          </a:p>
          <a:p>
            <a:pPr marL="514350" indent="-514350">
              <a:buAutoNum type="arabicPeriod"/>
            </a:pPr>
            <a:r>
              <a:rPr lang="en-US" dirty="0" smtClean="0"/>
              <a:t>Match faster against the whole group than testing each individual string</a:t>
            </a:r>
          </a:p>
          <a:p>
            <a:pPr marL="889254" lvl="1" indent="-514350"/>
            <a:r>
              <a:rPr lang="en-US" dirty="0" smtClean="0"/>
              <a:t>Exploit similarity to </a:t>
            </a:r>
            <a:r>
              <a:rPr lang="en-US" i="1" dirty="0" smtClean="0"/>
              <a:t>reuse </a:t>
            </a:r>
            <a:r>
              <a:rPr lang="en-US" dirty="0" smtClean="0"/>
              <a:t>work across members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881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Similarity-Aware SNAP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15702" y="3285849"/>
            <a:ext cx="35819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Read matching similar regions</a:t>
            </a:r>
            <a:endParaRPr lang="en-US" sz="2200" dirty="0"/>
          </a:p>
        </p:txBody>
      </p:sp>
      <p:cxnSp>
        <p:nvCxnSpPr>
          <p:cNvPr id="33" name="Straight Connector 32"/>
          <p:cNvCxnSpPr/>
          <p:nvPr/>
        </p:nvCxnSpPr>
        <p:spPr>
          <a:xfrm flipH="1" flipV="1">
            <a:off x="753432" y="4027419"/>
            <a:ext cx="205632" cy="631062"/>
          </a:xfrm>
          <a:prstGeom prst="line">
            <a:avLst/>
          </a:prstGeom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959064" y="3973523"/>
            <a:ext cx="489785" cy="684959"/>
          </a:xfrm>
          <a:prstGeom prst="line">
            <a:avLst/>
          </a:prstGeom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959064" y="3973522"/>
            <a:ext cx="1274677" cy="684960"/>
          </a:xfrm>
          <a:prstGeom prst="line">
            <a:avLst/>
          </a:prstGeom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959064" y="3956457"/>
            <a:ext cx="2368889" cy="702025"/>
          </a:xfrm>
          <a:prstGeom prst="line">
            <a:avLst/>
          </a:prstGeom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03147" y="3973522"/>
            <a:ext cx="3331184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47801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228154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034485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019170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53432" y="4658481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7"/>
          <p:cNvGrpSpPr/>
          <p:nvPr/>
        </p:nvGrpSpPr>
        <p:grpSpPr>
          <a:xfrm>
            <a:off x="3835135" y="1378072"/>
            <a:ext cx="5057608" cy="1639815"/>
            <a:chOff x="3835135" y="1378072"/>
            <a:chExt cx="5057608" cy="1639815"/>
          </a:xfrm>
        </p:grpSpPr>
        <p:sp>
          <p:nvSpPr>
            <p:cNvPr id="12" name="TextBox 11"/>
            <p:cNvSpPr txBox="1"/>
            <p:nvPr/>
          </p:nvSpPr>
          <p:spPr>
            <a:xfrm>
              <a:off x="5009686" y="1378072"/>
              <a:ext cx="38830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/>
                <a:t>One seed matches (w/ </a:t>
              </a:r>
              <a:r>
                <a:rPr lang="en-US" sz="2200" dirty="0" err="1" smtClean="0"/>
                <a:t>maxHits</a:t>
              </a:r>
              <a:r>
                <a:rPr lang="en-US" sz="2200" dirty="0" smtClean="0"/>
                <a:t>)</a:t>
              </a:r>
              <a:endParaRPr lang="en-US" sz="22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 flipV="1">
              <a:off x="5655079" y="2136946"/>
              <a:ext cx="205632" cy="631062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5860711" y="2083049"/>
              <a:ext cx="489785" cy="684959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5860711" y="2083048"/>
              <a:ext cx="1274677" cy="684960"/>
            </a:xfrm>
            <a:prstGeom prst="line">
              <a:avLst/>
            </a:prstGeom>
            <a:ln w="28575" cmpd="sng">
              <a:solidFill>
                <a:srgbClr val="FF6666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5860711" y="2065984"/>
              <a:ext cx="2368889" cy="702025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204794" y="2083048"/>
              <a:ext cx="3331184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449448" y="20830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129801" y="20830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936132" y="20830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920817" y="20830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655079" y="276800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ight Arrow 68"/>
            <p:cNvSpPr/>
            <p:nvPr/>
          </p:nvSpPr>
          <p:spPr>
            <a:xfrm rot="19089586">
              <a:off x="3835135" y="2475668"/>
              <a:ext cx="876408" cy="542219"/>
            </a:xfrm>
            <a:prstGeom prst="rightArrow">
              <a:avLst/>
            </a:prstGeom>
            <a:solidFill>
              <a:srgbClr val="77AB4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95287" y="2753890"/>
            <a:ext cx="3911848" cy="2152019"/>
            <a:chOff x="4995287" y="2753890"/>
            <a:chExt cx="3911848" cy="2152019"/>
          </a:xfrm>
        </p:grpSpPr>
        <p:sp>
          <p:nvSpPr>
            <p:cNvPr id="3" name="Freeform 2"/>
            <p:cNvSpPr/>
            <p:nvPr/>
          </p:nvSpPr>
          <p:spPr>
            <a:xfrm>
              <a:off x="7080168" y="3970998"/>
              <a:ext cx="978085" cy="218989"/>
            </a:xfrm>
            <a:custGeom>
              <a:avLst/>
              <a:gdLst>
                <a:gd name="connsiteX0" fmla="*/ 0 w 978085"/>
                <a:gd name="connsiteY0" fmla="*/ 218989 h 218989"/>
                <a:gd name="connsiteX1" fmla="*/ 540136 w 978085"/>
                <a:gd name="connsiteY1" fmla="*/ 0 h 218989"/>
                <a:gd name="connsiteX2" fmla="*/ 978085 w 978085"/>
                <a:gd name="connsiteY2" fmla="*/ 218989 h 218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8085" h="218989">
                  <a:moveTo>
                    <a:pt x="0" y="218989"/>
                  </a:moveTo>
                  <a:cubicBezTo>
                    <a:pt x="188561" y="109494"/>
                    <a:pt x="377122" y="0"/>
                    <a:pt x="540136" y="0"/>
                  </a:cubicBezTo>
                  <a:cubicBezTo>
                    <a:pt x="703150" y="0"/>
                    <a:pt x="978085" y="218989"/>
                    <a:pt x="978085" y="218989"/>
                  </a:cubicBezTo>
                </a:path>
              </a:pathLst>
            </a:custGeom>
            <a:ln w="28575" cmpd="sng">
              <a:solidFill>
                <a:srgbClr val="FD986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4" name="Freeform 3"/>
            <p:cNvSpPr/>
            <p:nvPr/>
          </p:nvSpPr>
          <p:spPr>
            <a:xfrm>
              <a:off x="6262664" y="4043749"/>
              <a:ext cx="832102" cy="160837"/>
            </a:xfrm>
            <a:custGeom>
              <a:avLst/>
              <a:gdLst>
                <a:gd name="connsiteX0" fmla="*/ 832102 w 832102"/>
                <a:gd name="connsiteY0" fmla="*/ 131639 h 160837"/>
                <a:gd name="connsiteX1" fmla="*/ 394153 w 832102"/>
                <a:gd name="connsiteY1" fmla="*/ 246 h 160837"/>
                <a:gd name="connsiteX2" fmla="*/ 0 w 832102"/>
                <a:gd name="connsiteY2" fmla="*/ 160837 h 16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2102" h="160837">
                  <a:moveTo>
                    <a:pt x="832102" y="131639"/>
                  </a:moveTo>
                  <a:cubicBezTo>
                    <a:pt x="682469" y="63509"/>
                    <a:pt x="532837" y="-4620"/>
                    <a:pt x="394153" y="246"/>
                  </a:cubicBezTo>
                  <a:cubicBezTo>
                    <a:pt x="255469" y="5112"/>
                    <a:pt x="0" y="160837"/>
                    <a:pt x="0" y="160837"/>
                  </a:cubicBezTo>
                </a:path>
              </a:pathLst>
            </a:custGeom>
            <a:ln w="28575" cmpd="sng">
              <a:solidFill>
                <a:srgbClr val="FD986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6" name="Freeform 5"/>
            <p:cNvSpPr/>
            <p:nvPr/>
          </p:nvSpPr>
          <p:spPr>
            <a:xfrm>
              <a:off x="5591143" y="3810396"/>
              <a:ext cx="1489025" cy="394190"/>
            </a:xfrm>
            <a:custGeom>
              <a:avLst/>
              <a:gdLst>
                <a:gd name="connsiteX0" fmla="*/ 1489025 w 1489025"/>
                <a:gd name="connsiteY0" fmla="*/ 394190 h 394190"/>
                <a:gd name="connsiteX1" fmla="*/ 671521 w 1489025"/>
                <a:gd name="connsiteY1" fmla="*/ 11 h 394190"/>
                <a:gd name="connsiteX2" fmla="*/ 0 w 1489025"/>
                <a:gd name="connsiteY2" fmla="*/ 379591 h 394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9025" h="394190">
                  <a:moveTo>
                    <a:pt x="1489025" y="394190"/>
                  </a:moveTo>
                  <a:cubicBezTo>
                    <a:pt x="1204358" y="198317"/>
                    <a:pt x="919692" y="2444"/>
                    <a:pt x="671521" y="11"/>
                  </a:cubicBezTo>
                  <a:cubicBezTo>
                    <a:pt x="423350" y="-2422"/>
                    <a:pt x="0" y="379591"/>
                    <a:pt x="0" y="379591"/>
                  </a:cubicBezTo>
                </a:path>
              </a:pathLst>
            </a:custGeom>
            <a:ln w="28575" cmpd="sng">
              <a:solidFill>
                <a:srgbClr val="FD986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995287" y="3270260"/>
              <a:ext cx="391184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/>
                <a:t>Look up peers of match location</a:t>
              </a:r>
              <a:endParaRPr lang="en-US" sz="2200" dirty="0"/>
            </a:p>
          </p:txBody>
        </p:sp>
        <p:sp>
          <p:nvSpPr>
            <p:cNvPr id="68" name="Right Arrow 67"/>
            <p:cNvSpPr/>
            <p:nvPr/>
          </p:nvSpPr>
          <p:spPr>
            <a:xfrm rot="5400000">
              <a:off x="6620289" y="2720264"/>
              <a:ext cx="474968" cy="542219"/>
            </a:xfrm>
            <a:prstGeom prst="rightArrow">
              <a:avLst/>
            </a:prstGeom>
            <a:solidFill>
              <a:srgbClr val="77AB4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cxnSp>
          <p:nvCxnSpPr>
            <p:cNvPr id="83" name="Straight Connector 82"/>
            <p:cNvCxnSpPr/>
            <p:nvPr/>
          </p:nvCxnSpPr>
          <p:spPr>
            <a:xfrm flipH="1" flipV="1">
              <a:off x="5603581" y="4274846"/>
              <a:ext cx="205632" cy="631062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5809213" y="4220949"/>
              <a:ext cx="489785" cy="684959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5809213" y="4220948"/>
              <a:ext cx="1274677" cy="684960"/>
            </a:xfrm>
            <a:prstGeom prst="line">
              <a:avLst/>
            </a:prstGeom>
            <a:ln w="28575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5809213" y="4203884"/>
              <a:ext cx="2368889" cy="702025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5153296" y="4220948"/>
              <a:ext cx="3331184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5397950" y="42209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6078303" y="42209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6884634" y="42209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7869319" y="42209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5603581" y="490590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5149842" y="4888233"/>
            <a:ext cx="3331184" cy="1784995"/>
            <a:chOff x="5149842" y="4888233"/>
            <a:chExt cx="3331184" cy="1784995"/>
          </a:xfrm>
        </p:grpSpPr>
        <p:sp>
          <p:nvSpPr>
            <p:cNvPr id="50" name="TextBox 49"/>
            <p:cNvSpPr txBox="1"/>
            <p:nvPr/>
          </p:nvSpPr>
          <p:spPr>
            <a:xfrm>
              <a:off x="5396572" y="5329531"/>
              <a:ext cx="298831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/>
                <a:t>Test against entire group</a:t>
              </a:r>
              <a:endParaRPr lang="en-US" sz="2200" dirty="0"/>
            </a:p>
          </p:txBody>
        </p:sp>
        <p:cxnSp>
          <p:nvCxnSpPr>
            <p:cNvPr id="67" name="Straight Connector 66"/>
            <p:cNvCxnSpPr/>
            <p:nvPr/>
          </p:nvCxnSpPr>
          <p:spPr>
            <a:xfrm flipH="1" flipV="1">
              <a:off x="5600127" y="6042165"/>
              <a:ext cx="205632" cy="631062"/>
            </a:xfrm>
            <a:prstGeom prst="line">
              <a:avLst/>
            </a:prstGeom>
            <a:ln w="28575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5805759" y="5988268"/>
              <a:ext cx="489785" cy="684959"/>
            </a:xfrm>
            <a:prstGeom prst="line">
              <a:avLst/>
            </a:prstGeom>
            <a:ln w="28575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5805759" y="5988267"/>
              <a:ext cx="1274677" cy="684960"/>
            </a:xfrm>
            <a:prstGeom prst="line">
              <a:avLst/>
            </a:prstGeom>
            <a:ln w="28575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5805759" y="5971203"/>
              <a:ext cx="2368889" cy="702025"/>
            </a:xfrm>
            <a:prstGeom prst="line">
              <a:avLst/>
            </a:prstGeom>
            <a:ln w="28575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5149842" y="5988267"/>
              <a:ext cx="3331184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5394496" y="5988267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6074849" y="5988267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6881180" y="5988267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7865865" y="5988267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5600127" y="6673227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ight Arrow 93"/>
            <p:cNvSpPr/>
            <p:nvPr/>
          </p:nvSpPr>
          <p:spPr>
            <a:xfrm rot="5400000">
              <a:off x="6620289" y="4854607"/>
              <a:ext cx="474967" cy="542219"/>
            </a:xfrm>
            <a:prstGeom prst="rightArrow">
              <a:avLst/>
            </a:prstGeom>
            <a:solidFill>
              <a:srgbClr val="77AB4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</p:grpSp>
      <p:sp>
        <p:nvSpPr>
          <p:cNvPr id="56" name="Slide Number Placeholder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164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Best-matcher:  find single location to which read best aligns</a:t>
            </a:r>
          </a:p>
          <a:p>
            <a:r>
              <a:rPr lang="en-US" dirty="0" smtClean="0"/>
              <a:t>All-matcher:  find all locations within a certain distance to which read aligns</a:t>
            </a:r>
          </a:p>
          <a:p>
            <a:pPr lvl="1"/>
            <a:r>
              <a:rPr lang="en-US" dirty="0" smtClean="0"/>
              <a:t>If there are many locations to which a read aligns, you may not want to choose one; rather, want this uncertainty to inform later stages in pipeline</a:t>
            </a:r>
          </a:p>
          <a:p>
            <a:pPr lvl="1"/>
            <a:r>
              <a:rPr lang="en-US" dirty="0" smtClean="0"/>
              <a:t>Helpful for locating </a:t>
            </a:r>
            <a:r>
              <a:rPr lang="en-US" dirty="0" err="1" smtClean="0"/>
              <a:t>SNPs</a:t>
            </a:r>
            <a:r>
              <a:rPr lang="en-US" dirty="0" smtClean="0"/>
              <a:t>, </a:t>
            </a:r>
            <a:r>
              <a:rPr lang="en-US" dirty="0" err="1" smtClean="0"/>
              <a:t>SVs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 Involved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Similarity-aware index</a:t>
            </a:r>
          </a:p>
          <a:p>
            <a:r>
              <a:rPr lang="en-US" dirty="0" smtClean="0"/>
              <a:t>Intra-cluster pruning</a:t>
            </a:r>
          </a:p>
          <a:p>
            <a:r>
              <a:rPr lang="en-US" dirty="0" smtClean="0"/>
              <a:t>Multi-matcher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Similarity-aware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 reduce cache misses</a:t>
            </a:r>
          </a:p>
          <a:p>
            <a:r>
              <a:rPr lang="en-US" dirty="0" smtClean="0"/>
              <a:t>Modify SNAP index creation</a:t>
            </a:r>
          </a:p>
          <a:p>
            <a:r>
              <a:rPr lang="en-US" dirty="0" smtClean="0"/>
              <a:t>If a given position is in a cluster, insert the cluster’s location instead of the position</a:t>
            </a:r>
          </a:p>
          <a:p>
            <a:r>
              <a:rPr lang="en-US" dirty="0" smtClean="0"/>
              <a:t>Then, when aligning results in a lookup to that seed, you’ll hit the cluster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Intra-cluster 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dirty="0" smtClean="0"/>
              <a:t>Goal:  preserve speed even if clusters are overly inclusive</a:t>
            </a:r>
          </a:p>
          <a:p>
            <a:pPr marL="742950" lvl="2" indent="-342900">
              <a:buFont typeface="Lucida Grande"/>
              <a:buChar char="-"/>
            </a:pPr>
            <a:r>
              <a:rPr lang="en-US" dirty="0" smtClean="0"/>
              <a:t>Tradeoff:  larger clusters improve accuracy, but result in lots of unnecessary comparisons =&gt; reduce speed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For each cluster, </a:t>
            </a:r>
            <a:r>
              <a:rPr lang="en-US" dirty="0" err="1" smtClean="0"/>
              <a:t>precompute</a:t>
            </a:r>
            <a:r>
              <a:rPr lang="en-US" dirty="0" smtClean="0"/>
              <a:t> the consensus string, as well as each member’s differences from the consensus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When aligning a read, based on its </a:t>
            </a:r>
            <a:r>
              <a:rPr lang="en-US" dirty="0" err="1" smtClean="0"/>
              <a:t>diffs</a:t>
            </a:r>
            <a:r>
              <a:rPr lang="en-US" dirty="0" smtClean="0"/>
              <a:t> </a:t>
            </a:r>
            <a:r>
              <a:rPr lang="en-US" dirty="0" err="1" smtClean="0"/>
              <a:t>wrt</a:t>
            </a:r>
            <a:r>
              <a:rPr lang="en-US" dirty="0" smtClean="0"/>
              <a:t> the consensus, use the triangle inequality to rule out cluster members that are too far away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Difficult algorithmic, systems, and ML problems to accurately put together DNA short read data</a:t>
            </a:r>
          </a:p>
          <a:p>
            <a:r>
              <a:rPr lang="en-US" dirty="0" smtClean="0"/>
              <a:t>Current pipelines are slow (days) &amp; expensive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3965135"/>
          <a:ext cx="6096000" cy="1656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Current 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Rate</a:t>
                      </a:r>
                      <a:r>
                        <a:rPr lang="en-US" baseline="0" dirty="0" smtClean="0"/>
                        <a:t> of Decrease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Sequencing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wetlab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$4000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Faster than Moore’s Law =&gt; $1000 by 2013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 Processing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Moore’s Law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6720640" y="5776710"/>
            <a:ext cx="1524000" cy="923330"/>
            <a:chOff x="7438939" y="4683351"/>
            <a:chExt cx="1524000" cy="923330"/>
          </a:xfrm>
        </p:grpSpPr>
        <p:sp>
          <p:nvSpPr>
            <p:cNvPr id="7" name="Rounded Rectangular Callout 6"/>
            <p:cNvSpPr/>
            <p:nvPr/>
          </p:nvSpPr>
          <p:spPr>
            <a:xfrm>
              <a:off x="7438939" y="4683351"/>
              <a:ext cx="1524000" cy="923330"/>
            </a:xfrm>
            <a:prstGeom prst="wedgeRoundRectCallout">
              <a:avLst>
                <a:gd name="adj1" fmla="val -46005"/>
                <a:gd name="adj2" fmla="val -71617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38939" y="4683351"/>
              <a:ext cx="1524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Will soon dominate the cost</a:t>
              </a:r>
              <a:endParaRPr lang="en-US" dirty="0"/>
            </a:p>
          </p:txBody>
        </p:sp>
      </p:grp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58551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Multi-matcher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dirty="0" smtClean="0"/>
              <a:t>Goal:  Exploit similarity to reuse work</a:t>
            </a:r>
          </a:p>
          <a:p>
            <a:pPr marL="342900" lvl="1" indent="-342900">
              <a:buFont typeface="Arial"/>
              <a:buChar char="•"/>
            </a:pPr>
            <a:r>
              <a:rPr lang="en-US" sz="2800" dirty="0" smtClean="0"/>
              <a:t>Compute the cluster’s consensus string</a:t>
            </a:r>
          </a:p>
          <a:p>
            <a:r>
              <a:rPr lang="en-US" sz="2800" dirty="0" smtClean="0"/>
              <a:t>Represent each cluster member as a set of </a:t>
            </a:r>
            <a:r>
              <a:rPr lang="en-US" sz="2800" dirty="0" err="1" smtClean="0"/>
              <a:t>diffs</a:t>
            </a:r>
            <a:r>
              <a:rPr lang="en-US" sz="2800" dirty="0" smtClean="0"/>
              <a:t> </a:t>
            </a:r>
            <a:r>
              <a:rPr lang="en-US" sz="2800" dirty="0" err="1" smtClean="0"/>
              <a:t>wrt</a:t>
            </a:r>
            <a:r>
              <a:rPr lang="en-US" sz="2800" dirty="0" smtClean="0"/>
              <a:t> the consensus</a:t>
            </a:r>
          </a:p>
          <a:p>
            <a:r>
              <a:rPr lang="en-US" sz="2800" dirty="0" smtClean="0"/>
              <a:t>Computational savings due to comparing only against </a:t>
            </a:r>
            <a:r>
              <a:rPr lang="en-US" sz="2800" dirty="0" err="1" smtClean="0"/>
              <a:t>diffs</a:t>
            </a:r>
            <a:r>
              <a:rPr lang="en-US" sz="2800" dirty="0" smtClean="0"/>
              <a:t>, rather than all strings in full</a:t>
            </a:r>
          </a:p>
          <a:p>
            <a:r>
              <a:rPr lang="en-US" sz="2800" dirty="0" smtClean="0"/>
              <a:t>For best-matcher:  find two closest</a:t>
            </a:r>
          </a:p>
          <a:p>
            <a:r>
              <a:rPr lang="en-US" sz="2800" dirty="0" smtClean="0"/>
              <a:t>For all-matcher:  find all within given distance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Results:  Best-matcher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-95469" y="1600200"/>
          <a:ext cx="5269376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</p:nvPr>
        </p:nvGraphicFramePr>
        <p:xfrm>
          <a:off x="5059761" y="1600200"/>
          <a:ext cx="4038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Freeform 8"/>
          <p:cNvSpPr/>
          <p:nvPr/>
        </p:nvSpPr>
        <p:spPr>
          <a:xfrm>
            <a:off x="987745" y="2645607"/>
            <a:ext cx="2434089" cy="2624050"/>
          </a:xfrm>
          <a:custGeom>
            <a:avLst/>
            <a:gdLst>
              <a:gd name="connsiteX0" fmla="*/ 0 w 2763338"/>
              <a:gd name="connsiteY0" fmla="*/ 0 h 2624050"/>
              <a:gd name="connsiteX1" fmla="*/ 58795 w 2763338"/>
              <a:gd name="connsiteY1" fmla="*/ 1681430 h 2624050"/>
              <a:gd name="connsiteX2" fmla="*/ 282214 w 2763338"/>
              <a:gd name="connsiteY2" fmla="*/ 2304617 h 2624050"/>
              <a:gd name="connsiteX3" fmla="*/ 1081817 w 2763338"/>
              <a:gd name="connsiteY3" fmla="*/ 2575057 h 2624050"/>
              <a:gd name="connsiteX4" fmla="*/ 2763338 w 2763338"/>
              <a:gd name="connsiteY4" fmla="*/ 2598573 h 262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3338" h="2624050">
                <a:moveTo>
                  <a:pt x="0" y="0"/>
                </a:moveTo>
                <a:cubicBezTo>
                  <a:pt x="5879" y="648663"/>
                  <a:pt x="11759" y="1297327"/>
                  <a:pt x="58795" y="1681430"/>
                </a:cubicBezTo>
                <a:cubicBezTo>
                  <a:pt x="105831" y="2065533"/>
                  <a:pt x="111710" y="2155679"/>
                  <a:pt x="282214" y="2304617"/>
                </a:cubicBezTo>
                <a:cubicBezTo>
                  <a:pt x="452718" y="2453555"/>
                  <a:pt x="668296" y="2526064"/>
                  <a:pt x="1081817" y="2575057"/>
                </a:cubicBezTo>
                <a:cubicBezTo>
                  <a:pt x="1495338" y="2624050"/>
                  <a:pt x="2763338" y="2598573"/>
                  <a:pt x="2763338" y="2598573"/>
                </a:cubicBezTo>
              </a:path>
            </a:pathLst>
          </a:cu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032307" y="2445716"/>
            <a:ext cx="2798613" cy="2598574"/>
          </a:xfrm>
          <a:custGeom>
            <a:avLst/>
            <a:gdLst>
              <a:gd name="connsiteX0" fmla="*/ 0 w 2798613"/>
              <a:gd name="connsiteY0" fmla="*/ 2598574 h 2598574"/>
              <a:gd name="connsiteX1" fmla="*/ 141106 w 2798613"/>
              <a:gd name="connsiteY1" fmla="*/ 999452 h 2598574"/>
              <a:gd name="connsiteX2" fmla="*/ 787845 w 2798613"/>
              <a:gd name="connsiteY2" fmla="*/ 188133 h 2598574"/>
              <a:gd name="connsiteX3" fmla="*/ 2798613 w 2798613"/>
              <a:gd name="connsiteY3" fmla="*/ 0 h 259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8613" h="2598574">
                <a:moveTo>
                  <a:pt x="0" y="2598574"/>
                </a:moveTo>
                <a:cubicBezTo>
                  <a:pt x="4899" y="1999883"/>
                  <a:pt x="9798" y="1401192"/>
                  <a:pt x="141106" y="999452"/>
                </a:cubicBezTo>
                <a:cubicBezTo>
                  <a:pt x="272414" y="597712"/>
                  <a:pt x="344927" y="354708"/>
                  <a:pt x="787845" y="188133"/>
                </a:cubicBezTo>
                <a:cubicBezTo>
                  <a:pt x="1230763" y="21558"/>
                  <a:pt x="2351776" y="11758"/>
                  <a:pt x="2798613" y="0"/>
                </a:cubicBezTo>
              </a:path>
            </a:pathLst>
          </a:custGeom>
          <a:ln>
            <a:solidFill>
              <a:srgbClr val="F79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23"/>
          <p:cNvGrpSpPr/>
          <p:nvPr/>
        </p:nvGrpSpPr>
        <p:grpSpPr>
          <a:xfrm>
            <a:off x="4209687" y="6079131"/>
            <a:ext cx="1316995" cy="369332"/>
            <a:chOff x="3433593" y="6126163"/>
            <a:chExt cx="131699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4068573" y="6126163"/>
              <a:ext cx="682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Goal</a:t>
              </a:r>
              <a:endParaRPr lang="en-US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433593" y="6337697"/>
              <a:ext cx="634980" cy="1588"/>
            </a:xfrm>
            <a:prstGeom prst="line">
              <a:avLst/>
            </a:prstGeom>
            <a:ln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 All-matcher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65859062"/>
              </p:ext>
            </p:extLst>
          </p:nvPr>
        </p:nvGraphicFramePr>
        <p:xfrm>
          <a:off x="457200" y="2000770"/>
          <a:ext cx="8115602" cy="3270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0524"/>
                <a:gridCol w="1597539"/>
                <a:gridCol w="1597539"/>
              </a:tblGrid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 smtClean="0"/>
                        <a:t>Algorithm</a:t>
                      </a:r>
                      <a:endParaRPr lang="en-US" sz="3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="0" dirty="0" smtClean="0"/>
                        <a:t>Reads/s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="0" dirty="0" smtClean="0"/>
                        <a:t>Speedup</a:t>
                      </a:r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Regular SNAP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2125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 smtClean="0"/>
                        <a:t>Sim</a:t>
                      </a:r>
                      <a:r>
                        <a:rPr lang="en-US" sz="3000" dirty="0" smtClean="0"/>
                        <a:t>-aware</a:t>
                      </a:r>
                      <a:r>
                        <a:rPr lang="en-US" sz="3000" baseline="0" dirty="0" smtClean="0"/>
                        <a:t> SNAP with regular index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2358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1.1</a:t>
                      </a:r>
                      <a:endParaRPr lang="en-US" sz="3000" dirty="0"/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 smtClean="0"/>
                        <a:t>Sim</a:t>
                      </a:r>
                      <a:r>
                        <a:rPr lang="en-US" sz="3000" dirty="0" smtClean="0"/>
                        <a:t>-aware SNAP with </a:t>
                      </a:r>
                      <a:r>
                        <a:rPr lang="en-US" sz="3000" dirty="0" err="1" smtClean="0"/>
                        <a:t>sim</a:t>
                      </a:r>
                      <a:r>
                        <a:rPr lang="en-US" sz="3000" dirty="0" smtClean="0"/>
                        <a:t>-aware index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2920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1.4</a:t>
                      </a:r>
                      <a:endParaRPr lang="en-US" sz="3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1" y="5373270"/>
            <a:ext cx="82295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chr1-3:  100 </a:t>
            </a:r>
            <a:r>
              <a:rPr lang="en-US" sz="3200" dirty="0" err="1" smtClean="0"/>
              <a:t>bp</a:t>
            </a:r>
            <a:r>
              <a:rPr lang="en-US" sz="3200" dirty="0" smtClean="0"/>
              <a:t> reads with 2% differences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Ideas for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Through profiling, we observed that about half of the time is spent in bookkeeping (e.g., determining whether a point is in a cluster)</a:t>
            </a:r>
          </a:p>
          <a:p>
            <a:r>
              <a:rPr lang="en-US" dirty="0" smtClean="0"/>
              <a:t>Involves lots of cache misses</a:t>
            </a:r>
          </a:p>
          <a:p>
            <a:r>
              <a:rPr lang="en-US" dirty="0" smtClean="0"/>
              <a:t>Idea:  Improve memory access pattern by optimizing index to co-locate information about cluster membership with seed 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Alignment with SNAP</a:t>
            </a:r>
          </a:p>
          <a:p>
            <a:r>
              <a:rPr lang="en-US" dirty="0" smtClean="0"/>
              <a:t>Problem:  Similarity</a:t>
            </a:r>
          </a:p>
          <a:p>
            <a:r>
              <a:rPr lang="en-US" dirty="0" smtClean="0"/>
              <a:t>Exploiting similarity in alignment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Exploiting similarity throughout the pipeline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Application:  given a set of reads, identify the species to which the read belongs</a:t>
            </a:r>
          </a:p>
          <a:p>
            <a:pPr lvl="1"/>
            <a:r>
              <a:rPr lang="en-US" dirty="0" smtClean="0"/>
              <a:t>Identify new pathogens in a patient’s sample (Charles Chiu, UCSF)</a:t>
            </a:r>
          </a:p>
          <a:p>
            <a:pPr lvl="1"/>
            <a:r>
              <a:rPr lang="en-US" dirty="0" smtClean="0"/>
              <a:t>Recognize contamination when sequencing a patient’s sample</a:t>
            </a:r>
          </a:p>
          <a:p>
            <a:pPr lvl="1"/>
            <a:r>
              <a:rPr lang="en-US" dirty="0" smtClean="0"/>
              <a:t>Support different versions of the reference genome for a given species [Nguyen]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for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real data, contamination from non-human sources leads to unaligned or misaligned reads</a:t>
            </a:r>
          </a:p>
          <a:p>
            <a:r>
              <a:rPr lang="en-US" dirty="0" smtClean="0"/>
              <a:t>Want to quickly recognize these extraneous reads so you can avoid aligning them</a:t>
            </a:r>
          </a:p>
          <a:p>
            <a:r>
              <a:rPr lang="en-US" dirty="0" smtClean="0"/>
              <a:t>Potential for speedup over naïve SNAP filter using clusters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Idea:  estimate probability that an alignment is incorrect (MAQ [H.Li08], </a:t>
            </a:r>
            <a:r>
              <a:rPr lang="en-US" dirty="0" err="1" smtClean="0"/>
              <a:t>Stampy</a:t>
            </a:r>
            <a:r>
              <a:rPr lang="en-US" dirty="0" smtClean="0"/>
              <a:t> [Lunter10])</a:t>
            </a:r>
          </a:p>
          <a:p>
            <a:pPr lvl="1"/>
            <a:r>
              <a:rPr lang="en-US" dirty="0" smtClean="0"/>
              <a:t>Ideal:  compare location selected to all other locations</a:t>
            </a:r>
          </a:p>
          <a:p>
            <a:pPr lvl="1"/>
            <a:r>
              <a:rPr lang="en-US" dirty="0" smtClean="0"/>
              <a:t>Approximate solution compares to only some other locations (best, 2</a:t>
            </a:r>
            <a:r>
              <a:rPr lang="en-US" baseline="30000" dirty="0" smtClean="0"/>
              <a:t>nd</a:t>
            </a:r>
            <a:r>
              <a:rPr lang="en-US" dirty="0" smtClean="0"/>
              <a:t>-best hits)</a:t>
            </a:r>
          </a:p>
          <a:p>
            <a:r>
              <a:rPr lang="en-US" dirty="0" smtClean="0"/>
              <a:t>Current MAPQ values are questionable; however, variant calling tools rely on them</a:t>
            </a:r>
          </a:p>
          <a:p>
            <a:r>
              <a:rPr lang="en-US" dirty="0" smtClean="0"/>
              <a:t>Goal:  can we make reliable MAPQ values that require less recalibration?</a:t>
            </a:r>
          </a:p>
          <a:p>
            <a:pPr lvl="1"/>
            <a:r>
              <a:rPr lang="en-US" dirty="0" smtClean="0"/>
              <a:t>Use cluster information to get more information about alternative hits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Similarity’s Impact on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Investigate how alignment errors are impacting pipeline as a whole</a:t>
            </a:r>
          </a:p>
          <a:p>
            <a:r>
              <a:rPr lang="en-US" dirty="0" smtClean="0"/>
              <a:t>E.g., what fraction of spurious SNP calls are related to alignment errors? To alignment errors near similar regions?</a:t>
            </a:r>
          </a:p>
          <a:p>
            <a:r>
              <a:rPr lang="en-US" dirty="0" smtClean="0"/>
              <a:t>Can we decrease trio conflict rates by leveraging alignment improvement?</a:t>
            </a:r>
          </a:p>
          <a:p>
            <a:r>
              <a:rPr lang="en-US" dirty="0" smtClean="0"/>
              <a:t>Does this improve SV detection as well?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 for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Prototype performs naïve SNP calling</a:t>
            </a:r>
          </a:p>
          <a:p>
            <a:pPr lvl="1"/>
            <a:r>
              <a:rPr lang="en-US" dirty="0" smtClean="0"/>
              <a:t>Main contribution:  parallelism</a:t>
            </a:r>
          </a:p>
          <a:p>
            <a:r>
              <a:rPr lang="en-US" dirty="0" smtClean="0"/>
              <a:t>Plan to expand prototype to improve SNP calling accuracy</a:t>
            </a:r>
          </a:p>
          <a:p>
            <a:pPr lvl="1"/>
            <a:r>
              <a:rPr lang="en-US" dirty="0" smtClean="0"/>
              <a:t>Utilize cluster information as a signal for where sophisticated SNP calling techniques (e.g., local realignment, targeted assembly) should be employed</a:t>
            </a:r>
          </a:p>
          <a:p>
            <a:pPr lvl="1"/>
            <a:r>
              <a:rPr lang="en-US" dirty="0" smtClean="0"/>
              <a:t>More efficient than deploying advanced techniques everywhere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272455" cy="486366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Improve data processing speed and accuracy</a:t>
            </a:r>
          </a:p>
          <a:p>
            <a:r>
              <a:rPr lang="en-US" dirty="0" smtClean="0"/>
              <a:t>Initial focus on alignment</a:t>
            </a:r>
          </a:p>
          <a:p>
            <a:pPr lvl="1"/>
            <a:r>
              <a:rPr lang="en-US" dirty="0" smtClean="0"/>
              <a:t>Expensive =&gt; good target for speedup</a:t>
            </a:r>
          </a:p>
          <a:p>
            <a:pPr lvl="1"/>
            <a:r>
              <a:rPr lang="en-US" dirty="0" smtClean="0"/>
              <a:t>First step in pipeline =&gt; mistakes can lead to bad decisions later on (e.g., spurious SNP calls)</a:t>
            </a:r>
          </a:p>
          <a:p>
            <a:r>
              <a:rPr lang="en-US" dirty="0" smtClean="0"/>
              <a:t>Plans to leverage lessons from alignment to improve later stages of pipeline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736909" y="543652"/>
            <a:ext cx="2949891" cy="5812570"/>
            <a:chOff x="3135085" y="543652"/>
            <a:chExt cx="2949891" cy="5812570"/>
          </a:xfrm>
        </p:grpSpPr>
        <p:sp>
          <p:nvSpPr>
            <p:cNvPr id="19" name="Rounded Rectangle 18"/>
            <p:cNvSpPr/>
            <p:nvPr/>
          </p:nvSpPr>
          <p:spPr>
            <a:xfrm>
              <a:off x="3135085" y="1693544"/>
              <a:ext cx="2949891" cy="6339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135085" y="3155692"/>
              <a:ext cx="2949891" cy="62815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135085" y="4610972"/>
              <a:ext cx="2949891" cy="64138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4325625" y="2434410"/>
              <a:ext cx="582041" cy="63503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Down Arrow 22"/>
            <p:cNvSpPr/>
            <p:nvPr/>
          </p:nvSpPr>
          <p:spPr>
            <a:xfrm>
              <a:off x="4325625" y="3883332"/>
              <a:ext cx="582041" cy="63503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35085" y="1825844"/>
              <a:ext cx="2949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Read Alignment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135085" y="3295449"/>
              <a:ext cx="2949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SNP Calling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35085" y="4763955"/>
              <a:ext cx="2949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Structural Variant Detection</a:t>
              </a:r>
              <a:endParaRPr lang="en-US" dirty="0"/>
            </a:p>
          </p:txBody>
        </p:sp>
        <p:sp>
          <p:nvSpPr>
            <p:cNvPr id="27" name="Down Arrow 26"/>
            <p:cNvSpPr/>
            <p:nvPr/>
          </p:nvSpPr>
          <p:spPr>
            <a:xfrm>
              <a:off x="4325625" y="5344136"/>
              <a:ext cx="582041" cy="63503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Down Arrow 27"/>
            <p:cNvSpPr/>
            <p:nvPr/>
          </p:nvSpPr>
          <p:spPr>
            <a:xfrm>
              <a:off x="4325625" y="992364"/>
              <a:ext cx="582041" cy="63503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135085" y="5986890"/>
              <a:ext cx="2949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Reconstructed Genome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135085" y="543652"/>
              <a:ext cx="2949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Reads</a:t>
              </a:r>
              <a:endParaRPr lang="en-US" dirty="0"/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Spring 2013</a:t>
            </a:r>
          </a:p>
          <a:p>
            <a:pPr lvl="1"/>
            <a:r>
              <a:rPr lang="en-US" dirty="0" smtClean="0"/>
              <a:t>Cluster-informed MAPQ</a:t>
            </a:r>
          </a:p>
          <a:p>
            <a:pPr lvl="1"/>
            <a:r>
              <a:rPr lang="en-US" dirty="0" smtClean="0"/>
              <a:t>Submit SNAP paper</a:t>
            </a:r>
          </a:p>
          <a:p>
            <a:r>
              <a:rPr lang="en-US" dirty="0" smtClean="0"/>
              <a:t>Summer 2013</a:t>
            </a:r>
          </a:p>
          <a:p>
            <a:pPr lvl="1"/>
            <a:r>
              <a:rPr lang="en-US" dirty="0" smtClean="0"/>
              <a:t>Improve memory access patterns of best-, all-matchers for enhanced speedup</a:t>
            </a:r>
          </a:p>
          <a:p>
            <a:pPr lvl="1"/>
            <a:r>
              <a:rPr lang="en-US" dirty="0" smtClean="0"/>
              <a:t>Investigate filtering</a:t>
            </a:r>
          </a:p>
          <a:p>
            <a:pPr lvl="1"/>
            <a:r>
              <a:rPr lang="en-US" dirty="0" smtClean="0"/>
              <a:t>Submit similarity-exploiting SNAP paper</a:t>
            </a:r>
          </a:p>
          <a:p>
            <a:r>
              <a:rPr lang="en-US" dirty="0" smtClean="0"/>
              <a:t>Fall 2013</a:t>
            </a:r>
          </a:p>
          <a:p>
            <a:pPr lvl="1"/>
            <a:r>
              <a:rPr lang="en-US" dirty="0" smtClean="0"/>
              <a:t>Analyze how errors in alignment impact variant calling</a:t>
            </a:r>
          </a:p>
          <a:p>
            <a:pPr lvl="1"/>
            <a:r>
              <a:rPr lang="en-US" dirty="0" smtClean="0"/>
              <a:t>Leverage similarity to improve accuracy of variant calling</a:t>
            </a:r>
          </a:p>
          <a:p>
            <a:r>
              <a:rPr lang="en-US" dirty="0" smtClean="0"/>
              <a:t>Spring 2014</a:t>
            </a:r>
          </a:p>
          <a:p>
            <a:pPr lvl="1"/>
            <a:r>
              <a:rPr lang="en-US" dirty="0" smtClean="0"/>
              <a:t>Submit variant calling paper</a:t>
            </a:r>
          </a:p>
          <a:p>
            <a:pPr lvl="1"/>
            <a:r>
              <a:rPr lang="en-US" dirty="0" smtClean="0"/>
              <a:t>File dissertation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short-read DNA sequence data proliferates, faster &amp; more accurate tools will be needed</a:t>
            </a:r>
          </a:p>
          <a:p>
            <a:r>
              <a:rPr lang="en-US" dirty="0" smtClean="0"/>
              <a:t>Leveraging prior knowledge about the genome’s structure leads to improved alignment performance</a:t>
            </a:r>
          </a:p>
          <a:p>
            <a:r>
              <a:rPr lang="en-US" dirty="0" smtClean="0"/>
              <a:t>These gains will improve subsequent variant calling, leading to better decisions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/>
              <a:t>[Agarwal94]  P. </a:t>
            </a:r>
            <a:r>
              <a:rPr lang="en-US" sz="1400" dirty="0" err="1" smtClean="0"/>
              <a:t>Agarwal</a:t>
            </a:r>
            <a:r>
              <a:rPr lang="en-US" sz="1400" dirty="0" smtClean="0"/>
              <a:t> and D. States.  The Repeat Pattern Toolkit (RPT):  Analyzing the Structure and Evolution of the C. </a:t>
            </a:r>
            <a:r>
              <a:rPr lang="en-US" sz="1400" dirty="0" err="1" smtClean="0"/>
              <a:t>elegans</a:t>
            </a:r>
            <a:r>
              <a:rPr lang="en-US" sz="1400" dirty="0" smtClean="0"/>
              <a:t> Genome.  In the Proceedings of the Second International Conference on Intelligent Systems for Molecular Biology (ISMB-94), AAAI Press, pp. 1-9.</a:t>
            </a:r>
          </a:p>
          <a:p>
            <a:pPr>
              <a:buNone/>
            </a:pPr>
            <a:r>
              <a:rPr lang="en-US" sz="1400" dirty="0" smtClean="0"/>
              <a:t>[Alkan09]  C. </a:t>
            </a:r>
            <a:r>
              <a:rPr lang="en-US" sz="1400" dirty="0" err="1" smtClean="0"/>
              <a:t>Alkan</a:t>
            </a:r>
            <a:r>
              <a:rPr lang="en-US" sz="1400" dirty="0" smtClean="0"/>
              <a:t> et al.  Personalized copy number and segmental duplication maps using next-generation sequencing (</a:t>
            </a:r>
            <a:r>
              <a:rPr lang="en-US" sz="1400" dirty="0" err="1" smtClean="0"/>
              <a:t>mrFAST</a:t>
            </a:r>
            <a:r>
              <a:rPr lang="en-US" sz="1400" dirty="0" smtClean="0"/>
              <a:t>).  </a:t>
            </a:r>
            <a:r>
              <a:rPr lang="en-US" sz="1400" i="1" dirty="0" smtClean="0"/>
              <a:t>Nature Genetics</a:t>
            </a:r>
            <a:r>
              <a:rPr lang="en-US" sz="1400" dirty="0" smtClean="0"/>
              <a:t>, 41(10), 1061-1067.</a:t>
            </a:r>
          </a:p>
          <a:p>
            <a:pPr>
              <a:buNone/>
            </a:pPr>
            <a:r>
              <a:rPr lang="en-US" sz="1400" dirty="0" smtClean="0"/>
              <a:t>[Altschul90]  S. </a:t>
            </a:r>
            <a:r>
              <a:rPr lang="en-US" sz="1400" dirty="0" err="1" smtClean="0"/>
              <a:t>Altschul</a:t>
            </a:r>
            <a:r>
              <a:rPr lang="en-US" sz="1400" dirty="0" smtClean="0"/>
              <a:t> et al.  Basic local alignment search tool.  </a:t>
            </a:r>
            <a:r>
              <a:rPr lang="en-US" sz="1400" i="1" dirty="0" smtClean="0"/>
              <a:t>Journal of Molecular Biology</a:t>
            </a:r>
            <a:r>
              <a:rPr lang="en-US" sz="1400" dirty="0" smtClean="0"/>
              <a:t>, 215(3), 403-410.</a:t>
            </a:r>
          </a:p>
          <a:p>
            <a:pPr>
              <a:buNone/>
            </a:pPr>
            <a:r>
              <a:rPr lang="en-US" sz="1400" dirty="0" smtClean="0"/>
              <a:t>[Bao02]  Z. </a:t>
            </a:r>
            <a:r>
              <a:rPr lang="en-US" sz="1400" dirty="0" err="1" smtClean="0"/>
              <a:t>Bao</a:t>
            </a:r>
            <a:r>
              <a:rPr lang="en-US" sz="1400" dirty="0" smtClean="0"/>
              <a:t> and S. Eddy.  Automated De Novo Identification of Repeat Sequence Families in Sequenced Genomes (RECON).  </a:t>
            </a:r>
            <a:r>
              <a:rPr lang="en-US" sz="1400" i="1" dirty="0" smtClean="0"/>
              <a:t>Genome Research</a:t>
            </a:r>
            <a:r>
              <a:rPr lang="en-US" sz="1400" dirty="0" smtClean="0"/>
              <a:t>, 12, 1269-1276.</a:t>
            </a:r>
          </a:p>
          <a:p>
            <a:pPr>
              <a:buNone/>
            </a:pPr>
            <a:r>
              <a:rPr lang="en-US" sz="1400" dirty="0" smtClean="0"/>
              <a:t>[Cohen05]  I. Cohen et al.  Capturing, indexing, clustering, and retrieving system history.  In Proceedings of SOSP 2005, pp. 105-118.</a:t>
            </a:r>
          </a:p>
          <a:p>
            <a:pPr>
              <a:buNone/>
            </a:pPr>
            <a:r>
              <a:rPr lang="en-US" sz="1400" dirty="0" smtClean="0"/>
              <a:t>[Hach10]  F. </a:t>
            </a:r>
            <a:r>
              <a:rPr lang="en-US" sz="1400" dirty="0" err="1" smtClean="0"/>
              <a:t>Hach</a:t>
            </a:r>
            <a:r>
              <a:rPr lang="en-US" sz="1400" dirty="0" smtClean="0"/>
              <a:t> et al.  </a:t>
            </a:r>
            <a:r>
              <a:rPr lang="en-US" sz="1400" dirty="0" err="1" smtClean="0"/>
              <a:t>mrsFAST</a:t>
            </a:r>
            <a:r>
              <a:rPr lang="en-US" sz="1400" dirty="0" smtClean="0"/>
              <a:t>:  a cache-oblivious algorithm for short-read mapping.  </a:t>
            </a:r>
            <a:r>
              <a:rPr lang="en-US" sz="1400" i="1" dirty="0" smtClean="0"/>
              <a:t>Nature Methods</a:t>
            </a:r>
            <a:r>
              <a:rPr lang="en-US" sz="1400" dirty="0" smtClean="0"/>
              <a:t>, 7(8), 576-577.</a:t>
            </a:r>
          </a:p>
          <a:p>
            <a:pPr>
              <a:buNone/>
            </a:pPr>
            <a:r>
              <a:rPr lang="en-US" sz="1400" dirty="0" smtClean="0"/>
              <a:t>[Hormozdiari09]  F. </a:t>
            </a:r>
            <a:r>
              <a:rPr lang="en-US" sz="1400" dirty="0" err="1" smtClean="0"/>
              <a:t>Hormozdiari</a:t>
            </a:r>
            <a:r>
              <a:rPr lang="en-US" sz="1400" dirty="0" smtClean="0"/>
              <a:t>, C. </a:t>
            </a:r>
            <a:r>
              <a:rPr lang="en-US" sz="1400" dirty="0" err="1" smtClean="0"/>
              <a:t>Alkan</a:t>
            </a:r>
            <a:r>
              <a:rPr lang="en-US" sz="1400" dirty="0" smtClean="0"/>
              <a:t>, E. </a:t>
            </a:r>
            <a:r>
              <a:rPr lang="en-US" sz="1400" dirty="0" err="1" smtClean="0"/>
              <a:t>Eichler</a:t>
            </a:r>
            <a:r>
              <a:rPr lang="en-US" sz="1400" dirty="0" smtClean="0"/>
              <a:t>, and S. </a:t>
            </a:r>
            <a:r>
              <a:rPr lang="en-US" sz="1400" dirty="0" err="1" smtClean="0"/>
              <a:t>Sahinalp</a:t>
            </a:r>
            <a:r>
              <a:rPr lang="en-US" sz="1400" dirty="0" smtClean="0"/>
              <a:t>.  Combinatorial algorithms for structural variation detection in high-throughput sequenced genomes (</a:t>
            </a:r>
            <a:r>
              <a:rPr lang="en-US" sz="1400" dirty="0" err="1" smtClean="0"/>
              <a:t>VariationHunter</a:t>
            </a:r>
            <a:r>
              <a:rPr lang="en-US" sz="1400" dirty="0" smtClean="0"/>
              <a:t>).  </a:t>
            </a:r>
            <a:r>
              <a:rPr lang="en-US" sz="1400" i="1" dirty="0" smtClean="0"/>
              <a:t>Genome Research</a:t>
            </a:r>
            <a:r>
              <a:rPr lang="en-US" sz="1400" dirty="0" smtClean="0"/>
              <a:t>, 19, 1270-1278.</a:t>
            </a:r>
          </a:p>
          <a:p>
            <a:pPr>
              <a:buNone/>
            </a:pPr>
            <a:r>
              <a:rPr lang="en-US" sz="1400" dirty="0" smtClean="0"/>
              <a:t>[Kurtz99]  S. Kurtz and C. Schleiermacher.  </a:t>
            </a:r>
            <a:r>
              <a:rPr lang="en-US" sz="1400" dirty="0" err="1" smtClean="0"/>
              <a:t>REPuter</a:t>
            </a:r>
            <a:r>
              <a:rPr lang="en-US" sz="1400" dirty="0" smtClean="0"/>
              <a:t>:  fast computation of maximal repeats in complete genomes.  </a:t>
            </a:r>
            <a:r>
              <a:rPr lang="en-US" sz="1400" i="1" dirty="0" smtClean="0"/>
              <a:t>Bioinformatics</a:t>
            </a:r>
            <a:r>
              <a:rPr lang="en-US" sz="1400" dirty="0" smtClean="0"/>
              <a:t>, 15(5), 426-427.</a:t>
            </a:r>
          </a:p>
          <a:p>
            <a:pPr>
              <a:buNone/>
            </a:pPr>
            <a:r>
              <a:rPr lang="en-US" sz="1400" dirty="0" smtClean="0"/>
              <a:t>[Langmead12]  B. </a:t>
            </a:r>
            <a:r>
              <a:rPr lang="en-US" sz="1400" dirty="0" err="1" smtClean="0"/>
              <a:t>Langmead</a:t>
            </a:r>
            <a:r>
              <a:rPr lang="en-US" sz="1400" dirty="0" smtClean="0"/>
              <a:t> and S. </a:t>
            </a:r>
            <a:r>
              <a:rPr lang="en-US" sz="1400" dirty="0" err="1" smtClean="0"/>
              <a:t>Salzberg</a:t>
            </a:r>
            <a:r>
              <a:rPr lang="en-US" sz="1400" dirty="0" smtClean="0"/>
              <a:t>.  Fast gapped-read alignment with Bowtie 2.  </a:t>
            </a:r>
            <a:r>
              <a:rPr lang="en-US" sz="1400" i="1" dirty="0" smtClean="0"/>
              <a:t>Nature Methods</a:t>
            </a:r>
            <a:r>
              <a:rPr lang="en-US" sz="1400" dirty="0" smtClean="0"/>
              <a:t>, 9(4), 357-359.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400" dirty="0" smtClean="0"/>
              <a:t>[H.Li08]  H. Li, J. </a:t>
            </a:r>
            <a:r>
              <a:rPr lang="en-US" sz="1400" dirty="0" err="1" smtClean="0"/>
              <a:t>Ruan</a:t>
            </a:r>
            <a:r>
              <a:rPr lang="en-US" sz="1400" dirty="0" smtClean="0"/>
              <a:t>, and R. Durbin.  Mapping short DNA sequencing reads and calling variants using mapping quality scores (MAQ).  </a:t>
            </a:r>
            <a:r>
              <a:rPr lang="en-US" sz="1400" i="1" dirty="0" smtClean="0"/>
              <a:t>Genome Research</a:t>
            </a:r>
            <a:r>
              <a:rPr lang="en-US" sz="1400" dirty="0" smtClean="0"/>
              <a:t>, 18, 1851-1858.</a:t>
            </a:r>
          </a:p>
          <a:p>
            <a:pPr>
              <a:buNone/>
            </a:pPr>
            <a:r>
              <a:rPr lang="en-US" sz="1400" dirty="0" smtClean="0"/>
              <a:t>[H.Li09]  H. Li and R. Durbin.  Fast and accurate short read alignment with Burrows-Wheeler transform.  </a:t>
            </a:r>
            <a:r>
              <a:rPr lang="en-US" sz="1400" i="1" dirty="0" smtClean="0"/>
              <a:t>Bioinformatics</a:t>
            </a:r>
            <a:r>
              <a:rPr lang="en-US" sz="1400" dirty="0" smtClean="0"/>
              <a:t>, 25(14), 1754-1760.</a:t>
            </a:r>
          </a:p>
          <a:p>
            <a:pPr>
              <a:buNone/>
            </a:pPr>
            <a:r>
              <a:rPr lang="en-US" sz="1400" dirty="0" smtClean="0"/>
              <a:t>[R.Li09]  R. Li, C. Yu, Y. Li, T. Lam, S. </a:t>
            </a:r>
            <a:r>
              <a:rPr lang="en-US" sz="1400" dirty="0" err="1" smtClean="0"/>
              <a:t>Yiu</a:t>
            </a:r>
            <a:r>
              <a:rPr lang="en-US" sz="1400" dirty="0" smtClean="0"/>
              <a:t>, K. Kristiansen, and J. Wang.  SOAP2:  an improved ultrafast tool for short read alignment.  </a:t>
            </a:r>
            <a:r>
              <a:rPr lang="en-US" sz="1400" i="1" dirty="0" smtClean="0"/>
              <a:t>Bioinformatics</a:t>
            </a:r>
            <a:r>
              <a:rPr lang="en-US" sz="1400" dirty="0" smtClean="0"/>
              <a:t>, 25(15), 1966-1967.</a:t>
            </a:r>
          </a:p>
          <a:p>
            <a:pPr>
              <a:buNone/>
            </a:pPr>
            <a:r>
              <a:rPr lang="en-US" sz="1400" dirty="0" smtClean="0"/>
              <a:t>[Lunter10]  G. </a:t>
            </a:r>
            <a:r>
              <a:rPr lang="en-US" sz="1400" dirty="0" err="1" smtClean="0"/>
              <a:t>Lunter</a:t>
            </a:r>
            <a:r>
              <a:rPr lang="en-US" sz="1400" dirty="0" smtClean="0"/>
              <a:t> and M. Goodson.  </a:t>
            </a:r>
            <a:r>
              <a:rPr lang="en-US" sz="1400" dirty="0" err="1" smtClean="0"/>
              <a:t>Stampy</a:t>
            </a:r>
            <a:r>
              <a:rPr lang="en-US" sz="1400" dirty="0" smtClean="0"/>
              <a:t>:  A statistical algorithm for sensitive and fast mapping of </a:t>
            </a:r>
            <a:r>
              <a:rPr lang="en-US" sz="1400" dirty="0" err="1" smtClean="0"/>
              <a:t>Illumina</a:t>
            </a:r>
            <a:r>
              <a:rPr lang="en-US" sz="1400" dirty="0" smtClean="0"/>
              <a:t> sequence reads.  </a:t>
            </a:r>
            <a:r>
              <a:rPr lang="en-US" sz="1400" i="1" dirty="0" smtClean="0"/>
              <a:t>Genome Research</a:t>
            </a:r>
            <a:r>
              <a:rPr lang="en-US" sz="1400" dirty="0" smtClean="0"/>
              <a:t>, 936-939.</a:t>
            </a:r>
          </a:p>
          <a:p>
            <a:pPr>
              <a:buNone/>
            </a:pPr>
            <a:r>
              <a:rPr lang="en-US" sz="1400" dirty="0" smtClean="0"/>
              <a:t>[Nguyen]  N. Nguyen et al.  Towards the Universal Human Reference Genome:  Building a Comprehensive Consensus Sequence for the Major </a:t>
            </a:r>
            <a:r>
              <a:rPr lang="en-US" sz="1400" dirty="0" err="1" smtClean="0"/>
              <a:t>Histocompatibility</a:t>
            </a:r>
            <a:r>
              <a:rPr lang="en-US" sz="1400" dirty="0" smtClean="0"/>
              <a:t> Complex.  Unpublished.</a:t>
            </a:r>
          </a:p>
          <a:p>
            <a:pPr>
              <a:buNone/>
            </a:pPr>
            <a:r>
              <a:rPr lang="en-US" sz="1400" dirty="0" smtClean="0"/>
              <a:t>[Price05]  A. Price, N. Jones, and P. </a:t>
            </a:r>
            <a:r>
              <a:rPr lang="en-US" sz="1400" dirty="0" err="1" smtClean="0"/>
              <a:t>Pevzner</a:t>
            </a:r>
            <a:r>
              <a:rPr lang="en-US" sz="1400" dirty="0" smtClean="0"/>
              <a:t>.  De novo identification of repeat families in large genomes (</a:t>
            </a:r>
            <a:r>
              <a:rPr lang="en-US" sz="1400" dirty="0" err="1" smtClean="0"/>
              <a:t>RepeatScout</a:t>
            </a:r>
            <a:r>
              <a:rPr lang="en-US" sz="1400" dirty="0" smtClean="0"/>
              <a:t>).  </a:t>
            </a:r>
            <a:r>
              <a:rPr lang="en-US" sz="1400" i="1" dirty="0" smtClean="0"/>
              <a:t>Bioinformatics</a:t>
            </a:r>
            <a:r>
              <a:rPr lang="en-US" sz="1400" dirty="0" smtClean="0"/>
              <a:t>, 21, i351-i358.  </a:t>
            </a:r>
          </a:p>
          <a:p>
            <a:pPr>
              <a:buNone/>
            </a:pPr>
            <a:r>
              <a:rPr lang="en-US" sz="1400" dirty="0" smtClean="0"/>
              <a:t>[Treangen12]  T. </a:t>
            </a:r>
            <a:r>
              <a:rPr lang="en-US" sz="1400" dirty="0" err="1" smtClean="0"/>
              <a:t>Treangen</a:t>
            </a:r>
            <a:r>
              <a:rPr lang="en-US" sz="1400" dirty="0" smtClean="0"/>
              <a:t> and S. </a:t>
            </a:r>
            <a:r>
              <a:rPr lang="en-US" sz="1400" dirty="0" err="1" smtClean="0"/>
              <a:t>Salzberg</a:t>
            </a:r>
            <a:r>
              <a:rPr lang="en-US" sz="1400" dirty="0" smtClean="0"/>
              <a:t>.  Repetitive DNA and next-generation sequencing:  computational challenges and solutions.  </a:t>
            </a:r>
            <a:r>
              <a:rPr lang="en-US" sz="1400" i="1" dirty="0" smtClean="0"/>
              <a:t>Nature Reviews Genetics</a:t>
            </a:r>
            <a:r>
              <a:rPr lang="en-US" sz="1400" dirty="0" smtClean="0"/>
              <a:t>, 13, 36-46.</a:t>
            </a:r>
          </a:p>
          <a:p>
            <a:pPr>
              <a:buNone/>
            </a:pPr>
            <a:r>
              <a:rPr lang="en-US" sz="1400" dirty="0" smtClean="0"/>
              <a:t>[Volfovsky01]  N. </a:t>
            </a:r>
            <a:r>
              <a:rPr lang="en-US" sz="1400" dirty="0" err="1" smtClean="0"/>
              <a:t>Volfovsky</a:t>
            </a:r>
            <a:r>
              <a:rPr lang="en-US" sz="1400" dirty="0" smtClean="0"/>
              <a:t>, B. Haas, and S. </a:t>
            </a:r>
            <a:r>
              <a:rPr lang="en-US" sz="1400" dirty="0" err="1" smtClean="0"/>
              <a:t>Salzberg</a:t>
            </a:r>
            <a:r>
              <a:rPr lang="en-US" sz="1400" dirty="0" smtClean="0"/>
              <a:t>.  A clustering method for repeat analysis in DNA sequences (</a:t>
            </a:r>
            <a:r>
              <a:rPr lang="en-US" sz="1400" dirty="0" err="1" smtClean="0"/>
              <a:t>RepeatFinder</a:t>
            </a:r>
            <a:r>
              <a:rPr lang="en-US" sz="1400" dirty="0" smtClean="0"/>
              <a:t>).  </a:t>
            </a:r>
            <a:r>
              <a:rPr lang="en-US" sz="1400" i="1" dirty="0" smtClean="0"/>
              <a:t>Genome Biology</a:t>
            </a:r>
            <a:r>
              <a:rPr lang="en-US" sz="1400" dirty="0" smtClean="0"/>
              <a:t>, 2(8).</a:t>
            </a:r>
          </a:p>
          <a:p>
            <a:pPr>
              <a:buNone/>
            </a:pPr>
            <a:r>
              <a:rPr lang="en-US" sz="1400" dirty="0" smtClean="0"/>
              <a:t>[Zaharia12]  M. </a:t>
            </a:r>
            <a:r>
              <a:rPr lang="en-US" sz="1400" dirty="0" err="1" smtClean="0"/>
              <a:t>Zaharia</a:t>
            </a:r>
            <a:r>
              <a:rPr lang="en-US" sz="1400" dirty="0" smtClean="0"/>
              <a:t> et al.  Resilient Distributed Datasets:  A Fault-Tolerant Abstraction for In-Memory Cluster Computing (Spark).  In Proceedings of NSDI 2012.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Backup/Pending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Variant Calling Overview</a:t>
            </a:r>
            <a:endParaRPr lang="en-US" dirty="0"/>
          </a:p>
        </p:txBody>
      </p:sp>
      <p:grpSp>
        <p:nvGrpSpPr>
          <p:cNvPr id="3" name="Group 79"/>
          <p:cNvGrpSpPr/>
          <p:nvPr/>
        </p:nvGrpSpPr>
        <p:grpSpPr>
          <a:xfrm>
            <a:off x="1171146" y="2293337"/>
            <a:ext cx="6772728" cy="893021"/>
            <a:chOff x="1171146" y="2255237"/>
            <a:chExt cx="6772728" cy="893021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657640" y="2739304"/>
              <a:ext cx="649592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670450" y="2584129"/>
              <a:ext cx="431387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957107" y="2419553"/>
              <a:ext cx="442255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2566" y="2741162"/>
              <a:ext cx="442255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460660" y="2779262"/>
              <a:ext cx="649592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936376" y="2317953"/>
              <a:ext cx="481180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613061" y="2609529"/>
              <a:ext cx="649592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501619" y="2255237"/>
              <a:ext cx="442255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292933" y="2939900"/>
              <a:ext cx="650941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171146" y="2419553"/>
              <a:ext cx="329317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224321" y="3082491"/>
              <a:ext cx="649592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767531" y="2520530"/>
              <a:ext cx="481180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270000" y="3148258"/>
              <a:ext cx="649592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098804" y="2286784"/>
              <a:ext cx="442255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666590" y="3097458"/>
              <a:ext cx="650941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127403" y="3119562"/>
              <a:ext cx="431387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237253" y="2286784"/>
              <a:ext cx="442255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366417" y="2988953"/>
              <a:ext cx="329317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Connector 53"/>
          <p:cNvCxnSpPr/>
          <p:nvPr/>
        </p:nvCxnSpPr>
        <p:spPr>
          <a:xfrm>
            <a:off x="1160448" y="4305300"/>
            <a:ext cx="6783426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112"/>
          <p:cNvGrpSpPr/>
          <p:nvPr/>
        </p:nvGrpSpPr>
        <p:grpSpPr>
          <a:xfrm>
            <a:off x="1409023" y="2324884"/>
            <a:ext cx="6532524" cy="860278"/>
            <a:chOff x="1409023" y="2286784"/>
            <a:chExt cx="6532524" cy="860278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1409023" y="3147062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2040543" y="2739304"/>
              <a:ext cx="109728" cy="1858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724401" y="2779262"/>
              <a:ext cx="101599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6350000" y="3082491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6667500" y="3082491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4143160" y="2419553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5695734" y="2609529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>
              <a:off x="6375400" y="2286784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7615919" y="2939182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7831819" y="2939182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3"/>
          <p:cNvGrpSpPr/>
          <p:nvPr/>
        </p:nvGrpSpPr>
        <p:grpSpPr>
          <a:xfrm>
            <a:off x="5584806" y="4502479"/>
            <a:ext cx="649592" cy="0"/>
            <a:chOff x="1160448" y="4276004"/>
            <a:chExt cx="649592" cy="0"/>
          </a:xfrm>
        </p:grpSpPr>
        <p:cxnSp>
          <p:nvCxnSpPr>
            <p:cNvPr id="115" name="Straight Connector 114"/>
            <p:cNvCxnSpPr/>
            <p:nvPr/>
          </p:nvCxnSpPr>
          <p:spPr>
            <a:xfrm>
              <a:off x="1160448" y="4276004"/>
              <a:ext cx="649592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1518751" y="4276004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9"/>
          <p:cNvGrpSpPr/>
          <p:nvPr/>
        </p:nvGrpSpPr>
        <p:grpSpPr>
          <a:xfrm>
            <a:off x="5340056" y="4683180"/>
            <a:ext cx="798146" cy="0"/>
            <a:chOff x="2425700" y="4999904"/>
            <a:chExt cx="798146" cy="0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2425700" y="4999904"/>
              <a:ext cx="798146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3030590" y="4999904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28"/>
          <p:cNvGrpSpPr/>
          <p:nvPr/>
        </p:nvGrpSpPr>
        <p:grpSpPr>
          <a:xfrm>
            <a:off x="5746456" y="4863881"/>
            <a:ext cx="630466" cy="0"/>
            <a:chOff x="2832100" y="5177704"/>
            <a:chExt cx="630466" cy="0"/>
          </a:xfrm>
        </p:grpSpPr>
        <p:cxnSp>
          <p:nvCxnSpPr>
            <p:cNvPr id="123" name="Straight Connector 122"/>
            <p:cNvCxnSpPr/>
            <p:nvPr/>
          </p:nvCxnSpPr>
          <p:spPr>
            <a:xfrm>
              <a:off x="2832100" y="5177704"/>
              <a:ext cx="630466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3036156" y="5177704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27"/>
          <p:cNvGrpSpPr/>
          <p:nvPr/>
        </p:nvGrpSpPr>
        <p:grpSpPr>
          <a:xfrm>
            <a:off x="5898856" y="5044581"/>
            <a:ext cx="630466" cy="0"/>
            <a:chOff x="2984500" y="5330104"/>
            <a:chExt cx="630466" cy="0"/>
          </a:xfrm>
        </p:grpSpPr>
        <p:cxnSp>
          <p:nvCxnSpPr>
            <p:cNvPr id="126" name="Straight Connector 125"/>
            <p:cNvCxnSpPr/>
            <p:nvPr/>
          </p:nvCxnSpPr>
          <p:spPr>
            <a:xfrm>
              <a:off x="2984500" y="5330104"/>
              <a:ext cx="630466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3035175" y="5330104"/>
              <a:ext cx="109728" cy="0"/>
            </a:xfrm>
            <a:prstGeom prst="line">
              <a:avLst/>
            </a:prstGeom>
            <a:ln w="1016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32"/>
          <p:cNvGrpSpPr/>
          <p:nvPr/>
        </p:nvGrpSpPr>
        <p:grpSpPr>
          <a:xfrm>
            <a:off x="5268974" y="4384288"/>
            <a:ext cx="1473931" cy="1195421"/>
            <a:chOff x="2354618" y="4691213"/>
            <a:chExt cx="1473931" cy="1195421"/>
          </a:xfrm>
        </p:grpSpPr>
        <p:sp>
          <p:nvSpPr>
            <p:cNvPr id="131" name="Rounded Rectangle 130"/>
            <p:cNvSpPr/>
            <p:nvPr/>
          </p:nvSpPr>
          <p:spPr>
            <a:xfrm>
              <a:off x="2983794" y="4691213"/>
              <a:ext cx="201168" cy="798754"/>
            </a:xfrm>
            <a:prstGeom prst="roundRect">
              <a:avLst>
                <a:gd name="adj" fmla="val 28657"/>
              </a:avLst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354618" y="5424969"/>
              <a:ext cx="14739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consensus</a:t>
              </a:r>
              <a:endParaRPr lang="en-US" sz="2400" dirty="0">
                <a:latin typeface="+mj-lt"/>
              </a:endParaRPr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1066402" y="4452789"/>
            <a:ext cx="2467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reference genome</a:t>
            </a:r>
            <a:endParaRPr lang="en-US" sz="2400" dirty="0">
              <a:latin typeface="+mj-lt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5946776" y="4305269"/>
            <a:ext cx="109728" cy="0"/>
          </a:xfrm>
          <a:prstGeom prst="line">
            <a:avLst/>
          </a:prstGeom>
          <a:ln w="1016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936376" y="3787276"/>
            <a:ext cx="2133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variant</a:t>
            </a:r>
            <a:endParaRPr lang="en-US" sz="2400" dirty="0"/>
          </a:p>
        </p:txBody>
      </p:sp>
      <p:sp>
        <p:nvSpPr>
          <p:cNvPr id="64" name="TextBox 63"/>
          <p:cNvSpPr txBox="1"/>
          <p:nvPr/>
        </p:nvSpPr>
        <p:spPr>
          <a:xfrm>
            <a:off x="1171146" y="3684298"/>
            <a:ext cx="677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reconstructed genome</a:t>
            </a:r>
            <a:endParaRPr lang="en-US" sz="2400" dirty="0"/>
          </a:p>
        </p:txBody>
      </p:sp>
      <p:grpSp>
        <p:nvGrpSpPr>
          <p:cNvPr id="19" name="Group 70"/>
          <p:cNvGrpSpPr/>
          <p:nvPr/>
        </p:nvGrpSpPr>
        <p:grpSpPr>
          <a:xfrm>
            <a:off x="2252368" y="4305269"/>
            <a:ext cx="5304115" cy="31"/>
            <a:chOff x="2252368" y="4305269"/>
            <a:chExt cx="5304115" cy="31"/>
          </a:xfrm>
        </p:grpSpPr>
        <p:grpSp>
          <p:nvGrpSpPr>
            <p:cNvPr id="23" name="Group 61"/>
            <p:cNvGrpSpPr/>
            <p:nvPr/>
          </p:nvGrpSpPr>
          <p:grpSpPr>
            <a:xfrm>
              <a:off x="2252368" y="4305269"/>
              <a:ext cx="5304115" cy="31"/>
              <a:chOff x="2252368" y="4305269"/>
              <a:chExt cx="5304115" cy="31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2252368" y="4305269"/>
                <a:ext cx="109728" cy="0"/>
              </a:xfrm>
              <a:prstGeom prst="line">
                <a:avLst/>
              </a:prstGeom>
              <a:ln w="1016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4143160" y="4305269"/>
                <a:ext cx="109728" cy="0"/>
              </a:xfrm>
              <a:prstGeom prst="line">
                <a:avLst/>
              </a:prstGeom>
              <a:ln w="1016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4614673" y="4305269"/>
                <a:ext cx="109728" cy="0"/>
              </a:xfrm>
              <a:prstGeom prst="line">
                <a:avLst/>
              </a:prstGeom>
              <a:ln w="1016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7446755" y="4305300"/>
                <a:ext cx="109728" cy="0"/>
              </a:xfrm>
              <a:prstGeom prst="line">
                <a:avLst/>
              </a:prstGeom>
              <a:ln w="1016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/>
            <p:cNvCxnSpPr/>
            <p:nvPr/>
          </p:nvCxnSpPr>
          <p:spPr>
            <a:xfrm>
              <a:off x="3812960" y="4305269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Slide Number Placeholder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A595-B40C-1149-ACDE-5A783AE27DA5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9471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134" grpId="1"/>
      <p:bldP spid="63" grpId="0"/>
      <p:bldP spid="63" grpId="1"/>
      <p:bldP spid="63" grpId="2"/>
      <p:bldP spid="6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799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1. Use longer, but likelier-to-fail seeds</a:t>
            </a:r>
          </a:p>
          <a:p>
            <a:pPr lvl="1"/>
            <a:r>
              <a:rPr lang="en-US" dirty="0" smtClean="0"/>
              <a:t>10bp seed: 19% chance to have error, 4096 false hits</a:t>
            </a:r>
          </a:p>
          <a:p>
            <a:pPr lvl="1"/>
            <a:r>
              <a:rPr lang="en-US" dirty="0" smtClean="0"/>
              <a:t>20bp seed: 33% chance to </a:t>
            </a:r>
            <a:r>
              <a:rPr lang="en-US" dirty="0"/>
              <a:t>have error, </a:t>
            </a:r>
            <a:r>
              <a:rPr lang="en-US" dirty="0" smtClean="0"/>
              <a:t>0.004 false hits</a:t>
            </a:r>
          </a:p>
          <a:p>
            <a:pPr lvl="1"/>
            <a:r>
              <a:rPr lang="en-US" dirty="0" smtClean="0"/>
              <a:t>Bad for 25-base reads, fine for &gt;100 base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49864" y="4402568"/>
            <a:ext cx="1828253" cy="1588"/>
          </a:xfrm>
          <a:prstGeom prst="line">
            <a:avLst/>
          </a:prstGeom>
          <a:ln w="1016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299188" y="4401383"/>
            <a:ext cx="5117876" cy="1588"/>
          </a:xfrm>
          <a:prstGeom prst="line">
            <a:avLst/>
          </a:prstGeom>
          <a:ln w="1016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49864" y="4402568"/>
            <a:ext cx="1423191" cy="1588"/>
          </a:xfrm>
          <a:prstGeom prst="line">
            <a:avLst/>
          </a:prstGeom>
          <a:ln w="101600">
            <a:solidFill>
              <a:srgbClr val="FD986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76244" y="4402568"/>
            <a:ext cx="1423191" cy="1588"/>
          </a:xfrm>
          <a:prstGeom prst="line">
            <a:avLst/>
          </a:prstGeom>
          <a:ln w="101600">
            <a:solidFill>
              <a:srgbClr val="FD986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65634" y="4402568"/>
            <a:ext cx="1423191" cy="1588"/>
          </a:xfrm>
          <a:prstGeom prst="line">
            <a:avLst/>
          </a:prstGeom>
          <a:ln w="101600">
            <a:solidFill>
              <a:srgbClr val="FD986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164514" y="4402568"/>
            <a:ext cx="120424" cy="1588"/>
          </a:xfrm>
          <a:prstGeom prst="line">
            <a:avLst/>
          </a:prstGeom>
          <a:ln w="1016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299188" y="4401383"/>
            <a:ext cx="1423191" cy="1588"/>
          </a:xfrm>
          <a:prstGeom prst="line">
            <a:avLst/>
          </a:prstGeom>
          <a:ln w="101600">
            <a:solidFill>
              <a:srgbClr val="FD986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163183" y="4401383"/>
            <a:ext cx="1423191" cy="1588"/>
          </a:xfrm>
          <a:prstGeom prst="line">
            <a:avLst/>
          </a:prstGeom>
          <a:ln w="101600">
            <a:solidFill>
              <a:srgbClr val="9999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326873" y="4401383"/>
            <a:ext cx="1423191" cy="1588"/>
          </a:xfrm>
          <a:prstGeom prst="line">
            <a:avLst/>
          </a:prstGeom>
          <a:ln w="101600">
            <a:solidFill>
              <a:srgbClr val="9999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751163" y="4401383"/>
            <a:ext cx="1423191" cy="1588"/>
          </a:xfrm>
          <a:prstGeom prst="line">
            <a:avLst/>
          </a:prstGeom>
          <a:ln w="101600">
            <a:solidFill>
              <a:srgbClr val="9999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14"/>
          <p:cNvGrpSpPr/>
          <p:nvPr/>
        </p:nvGrpSpPr>
        <p:grpSpPr>
          <a:xfrm>
            <a:off x="3977941" y="4398207"/>
            <a:ext cx="2627429" cy="7940"/>
            <a:chOff x="4247677" y="4399795"/>
            <a:chExt cx="2627429" cy="7940"/>
          </a:xfrm>
          <a:effectLst/>
        </p:grpSpPr>
        <p:cxnSp>
          <p:nvCxnSpPr>
            <p:cNvPr id="16" name="Straight Connector 15"/>
            <p:cNvCxnSpPr/>
            <p:nvPr/>
          </p:nvCxnSpPr>
          <p:spPr>
            <a:xfrm>
              <a:off x="4247677" y="4399795"/>
              <a:ext cx="120424" cy="1588"/>
            </a:xfrm>
            <a:prstGeom prst="line">
              <a:avLst/>
            </a:prstGeom>
            <a:ln w="1016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754682" y="4406147"/>
              <a:ext cx="120424" cy="1588"/>
            </a:xfrm>
            <a:prstGeom prst="line">
              <a:avLst/>
            </a:prstGeom>
            <a:ln w="1016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7"/>
          <p:cNvGrpSpPr/>
          <p:nvPr/>
        </p:nvGrpSpPr>
        <p:grpSpPr>
          <a:xfrm>
            <a:off x="3838619" y="4957888"/>
            <a:ext cx="1409700" cy="707886"/>
            <a:chOff x="2006600" y="4946650"/>
            <a:chExt cx="1409700" cy="707886"/>
          </a:xfrm>
          <a:effectLst/>
        </p:grpSpPr>
        <p:sp>
          <p:nvSpPr>
            <p:cNvPr id="19" name="TextBox 18"/>
            <p:cNvSpPr txBox="1"/>
            <p:nvPr/>
          </p:nvSpPr>
          <p:spPr>
            <a:xfrm>
              <a:off x="2747853" y="4946650"/>
              <a:ext cx="66844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Miss</a:t>
              </a:r>
            </a:p>
            <a:p>
              <a:r>
                <a:rPr lang="en-US" sz="2000" dirty="0" smtClean="0"/>
                <a:t>Hit</a:t>
              </a:r>
              <a:endParaRPr lang="en-US" sz="20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006600" y="5130800"/>
              <a:ext cx="640991" cy="12700"/>
            </a:xfrm>
            <a:prstGeom prst="line">
              <a:avLst/>
            </a:prstGeom>
            <a:ln w="101600">
              <a:solidFill>
                <a:srgbClr val="FD986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006600" y="5459185"/>
              <a:ext cx="640991" cy="12700"/>
            </a:xfrm>
            <a:prstGeom prst="line">
              <a:avLst/>
            </a:prstGeom>
            <a:ln w="101600">
              <a:solidFill>
                <a:schemeClr val="accent1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555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2. Index overlapping genome substrings </a:t>
            </a:r>
          </a:p>
          <a:p>
            <a:endParaRPr lang="en-US" sz="2700" dirty="0">
              <a:sym typeface="Wingdings"/>
            </a:endParaRPr>
          </a:p>
          <a:p>
            <a:pPr marL="457200" indent="-457200">
              <a:buFont typeface="Wingdings" charset="0"/>
              <a:buChar char="è"/>
            </a:pPr>
            <a:r>
              <a:rPr lang="en-US" sz="3000" dirty="0" smtClean="0"/>
              <a:t>More memory (39 GB), but can try fewer seeds</a:t>
            </a:r>
          </a:p>
          <a:p>
            <a:pPr marL="740664" lvl="1"/>
            <a:r>
              <a:rPr lang="en-US" dirty="0" smtClean="0"/>
              <a:t>Each seed lookup usually costs an L3 cache miss!</a:t>
            </a:r>
            <a:endParaRPr lang="en-US" dirty="0"/>
          </a:p>
          <a:p>
            <a:pPr marL="832104" lvl="1" indent="-457200">
              <a:buFont typeface="Lucida Grande"/>
              <a:buChar char="-"/>
            </a:pPr>
            <a:endParaRPr lang="en-US" sz="2600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107610" y="2590800"/>
            <a:ext cx="2972613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464024" y="2454275"/>
            <a:ext cx="2242460" cy="292100"/>
            <a:chOff x="5232400" y="1997075"/>
            <a:chExt cx="2231574" cy="2921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232400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604329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976258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348187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720116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092045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463974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/>
          <p:nvPr/>
        </p:nvCxnSpPr>
        <p:spPr>
          <a:xfrm>
            <a:off x="5044610" y="2590800"/>
            <a:ext cx="2918290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28"/>
          <p:cNvGrpSpPr/>
          <p:nvPr/>
        </p:nvGrpSpPr>
        <p:grpSpPr>
          <a:xfrm>
            <a:off x="5045423" y="2454275"/>
            <a:ext cx="373743" cy="292100"/>
            <a:chOff x="5248623" y="2454275"/>
            <a:chExt cx="373743" cy="29210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248623" y="24542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622366" y="24542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4270723" y="2359967"/>
            <a:ext cx="582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vs.</a:t>
            </a:r>
            <a:endParaRPr lang="en-US" sz="2400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3628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0.27777 -0.00186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89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9300" cy="496751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3. Adaptively prune the edit distance searched</a:t>
            </a:r>
          </a:p>
          <a:p>
            <a:pPr lvl="1"/>
            <a:r>
              <a:rPr lang="en-US" dirty="0" smtClean="0"/>
              <a:t>Only care about best and second-best hits:</a:t>
            </a:r>
          </a:p>
          <a:p>
            <a:pPr lvl="2"/>
            <a:r>
              <a:rPr lang="en-US" dirty="0" smtClean="0"/>
              <a:t>If </a:t>
            </a:r>
            <a:r>
              <a:rPr lang="en-US" dirty="0" err="1" smtClean="0"/>
              <a:t>secondBest</a:t>
            </a:r>
            <a:r>
              <a:rPr lang="en-US" dirty="0" smtClean="0"/>
              <a:t> &gt; best + threshold, read maps uniquely</a:t>
            </a:r>
          </a:p>
          <a:p>
            <a:pPr lvl="2"/>
            <a:r>
              <a:rPr lang="en-US" dirty="0" smtClean="0"/>
              <a:t>Otherwise too ambiguous to call</a:t>
            </a:r>
            <a:endParaRPr lang="en-US" dirty="0"/>
          </a:p>
          <a:p>
            <a:pPr lvl="2"/>
            <a:endParaRPr lang="en-US" sz="1400" dirty="0"/>
          </a:p>
          <a:p>
            <a:pPr lvl="1"/>
            <a:r>
              <a:rPr lang="en-US" dirty="0" smtClean="0"/>
              <a:t>Traditional edit </a:t>
            </a:r>
            <a:r>
              <a:rPr lang="en-US" dirty="0" err="1" smtClean="0"/>
              <a:t>dist</a:t>
            </a:r>
            <a:r>
              <a:rPr lang="en-US" dirty="0" smtClean="0"/>
              <a:t>:		O(</a:t>
            </a:r>
            <a:r>
              <a:rPr lang="en-US" dirty="0" smtClean="0">
                <a:solidFill>
                  <a:schemeClr val="accent1"/>
                </a:solidFill>
              </a:rPr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) for strings of length </a:t>
            </a:r>
            <a:r>
              <a:rPr lang="en-US" dirty="0" smtClean="0">
                <a:solidFill>
                  <a:schemeClr val="accent1"/>
                </a:solidFill>
              </a:rPr>
              <a:t>n</a:t>
            </a:r>
          </a:p>
          <a:p>
            <a:pPr lvl="1"/>
            <a:r>
              <a:rPr lang="en-US" dirty="0" err="1" smtClean="0"/>
              <a:t>Ukkonen</a:t>
            </a:r>
            <a:r>
              <a:rPr lang="en-US" dirty="0" smtClean="0"/>
              <a:t>:					O(</a:t>
            </a:r>
            <a:r>
              <a:rPr lang="en-US" dirty="0" err="1" smtClean="0">
                <a:solidFill>
                  <a:srgbClr val="0000FF"/>
                </a:solidFill>
              </a:rPr>
              <a:t>n</a:t>
            </a:r>
            <a:r>
              <a:rPr lang="en-US" dirty="0" err="1" smtClean="0">
                <a:solidFill>
                  <a:schemeClr val="accent2"/>
                </a:solidFill>
              </a:rPr>
              <a:t>d</a:t>
            </a:r>
            <a:r>
              <a:rPr lang="en-US" baseline="-25000" dirty="0" err="1" smtClean="0">
                <a:solidFill>
                  <a:schemeClr val="accent2"/>
                </a:solidFill>
              </a:rPr>
              <a:t>limit</a:t>
            </a:r>
            <a:r>
              <a:rPr lang="en-US" dirty="0" smtClean="0"/>
              <a:t>) with bound </a:t>
            </a:r>
            <a:r>
              <a:rPr lang="en-US" dirty="0" err="1" smtClean="0">
                <a:solidFill>
                  <a:schemeClr val="accent2"/>
                </a:solidFill>
              </a:rPr>
              <a:t>d</a:t>
            </a:r>
            <a:r>
              <a:rPr lang="en-US" baseline="-25000" dirty="0" err="1" smtClean="0">
                <a:solidFill>
                  <a:schemeClr val="accent2"/>
                </a:solidFill>
              </a:rPr>
              <a:t>limit</a:t>
            </a:r>
            <a:endParaRPr lang="en-US" dirty="0" smtClean="0">
              <a:solidFill>
                <a:schemeClr val="accent3"/>
              </a:solidFill>
            </a:endParaRPr>
          </a:p>
          <a:p>
            <a:pPr lvl="1"/>
            <a:endParaRPr lang="en-US" sz="1400" dirty="0" smtClean="0">
              <a:solidFill>
                <a:schemeClr val="accent3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Lower </a:t>
            </a:r>
            <a:r>
              <a:rPr lang="en-US" dirty="0" err="1" smtClean="0">
                <a:solidFill>
                  <a:srgbClr val="FF0000"/>
                </a:solidFill>
              </a:rPr>
              <a:t>d</a:t>
            </a:r>
            <a:r>
              <a:rPr lang="en-US" baseline="-25000" dirty="0" err="1" smtClean="0">
                <a:solidFill>
                  <a:srgbClr val="FF0000"/>
                </a:solidFill>
              </a:rPr>
              <a:t>limit</a:t>
            </a:r>
            <a:r>
              <a:rPr lang="en-US" dirty="0" smtClean="0">
                <a:solidFill>
                  <a:srgbClr val="000000"/>
                </a:solidFill>
              </a:rPr>
              <a:t> as hits are found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Stop if </a:t>
            </a:r>
            <a:r>
              <a:rPr lang="en-US" dirty="0" err="1" smtClean="0">
                <a:solidFill>
                  <a:srgbClr val="FF0000"/>
                </a:solidFill>
              </a:rPr>
              <a:t>d</a:t>
            </a:r>
            <a:r>
              <a:rPr lang="en-US" baseline="-25000" dirty="0" err="1" smtClean="0">
                <a:solidFill>
                  <a:srgbClr val="FF0000"/>
                </a:solidFill>
              </a:rPr>
              <a:t>limit</a:t>
            </a:r>
            <a:r>
              <a:rPr lang="en-US" dirty="0" smtClean="0">
                <a:solidFill>
                  <a:srgbClr val="000000"/>
                </a:solidFill>
              </a:rPr>
              <a:t> gets too small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97563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Clustering the genome</a:t>
            </a:r>
          </a:p>
          <a:p>
            <a:pPr lvl="1"/>
            <a:r>
              <a:rPr lang="en-US" dirty="0" smtClean="0"/>
              <a:t>Repeat Pattern Toolkit [Agarwal94], RECON [Bao02], </a:t>
            </a:r>
            <a:r>
              <a:rPr lang="en-US" dirty="0" err="1" smtClean="0"/>
              <a:t>REPuter</a:t>
            </a:r>
            <a:r>
              <a:rPr lang="en-US" dirty="0" smtClean="0"/>
              <a:t> [Kurtz99], </a:t>
            </a:r>
            <a:r>
              <a:rPr lang="en-US" dirty="0" err="1" smtClean="0"/>
              <a:t>RepeatScout</a:t>
            </a:r>
            <a:r>
              <a:rPr lang="en-US" dirty="0" smtClean="0"/>
              <a:t> [Price05], </a:t>
            </a:r>
            <a:r>
              <a:rPr lang="en-US" dirty="0" err="1" smtClean="0"/>
              <a:t>RepeatFinder</a:t>
            </a:r>
            <a:r>
              <a:rPr lang="en-US" dirty="0" smtClean="0"/>
              <a:t> [Volfovsky01]</a:t>
            </a:r>
          </a:p>
          <a:p>
            <a:pPr lvl="1"/>
            <a:r>
              <a:rPr lang="en-US" dirty="0" smtClean="0"/>
              <a:t>General (arbitrary length, different lengths in same cluster, high degree of differences tolerated) =&gt; complicated, expensive algorithms</a:t>
            </a:r>
          </a:p>
          <a:p>
            <a:pPr lvl="1"/>
            <a:r>
              <a:rPr lang="en-US" dirty="0" smtClean="0"/>
              <a:t>Relies on intrinsic evaluation criteria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Alignment with SNAP</a:t>
            </a:r>
          </a:p>
          <a:p>
            <a:r>
              <a:rPr lang="en-US" dirty="0" smtClean="0"/>
              <a:t>Problem:  Similarity</a:t>
            </a:r>
          </a:p>
          <a:p>
            <a:r>
              <a:rPr lang="en-US" dirty="0" smtClean="0"/>
              <a:t>Exploiting similarity in alignment</a:t>
            </a:r>
          </a:p>
          <a:p>
            <a:r>
              <a:rPr lang="en-US" dirty="0" smtClean="0"/>
              <a:t>Exploiting similarity throughout the pipeline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Aligners handling repeats</a:t>
            </a:r>
          </a:p>
          <a:p>
            <a:pPr lvl="1"/>
            <a:r>
              <a:rPr lang="en-US" dirty="0" smtClean="0"/>
              <a:t>Nature Reviews Genetics [Treangen12]</a:t>
            </a:r>
          </a:p>
          <a:p>
            <a:pPr lvl="1"/>
            <a:r>
              <a:rPr lang="en-US" dirty="0" smtClean="0"/>
              <a:t>Various strategies for assigning reads to a location (report all locations, report the best, report top N, randomly assign to one of the matching locations)</a:t>
            </a:r>
          </a:p>
          <a:p>
            <a:pPr lvl="1"/>
            <a:r>
              <a:rPr lang="en-US" dirty="0" smtClean="0"/>
              <a:t>Existing aligners do not leverage structure of genome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Goal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</p:nvPr>
        </p:nvGraphicFramePr>
        <p:xfrm>
          <a:off x="47036" y="1600200"/>
          <a:ext cx="5091595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4962247" y="1600200"/>
          <a:ext cx="4068573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8" name="Freeform 17"/>
          <p:cNvSpPr/>
          <p:nvPr/>
        </p:nvSpPr>
        <p:spPr>
          <a:xfrm>
            <a:off x="1046540" y="2657365"/>
            <a:ext cx="2763338" cy="2624050"/>
          </a:xfrm>
          <a:custGeom>
            <a:avLst/>
            <a:gdLst>
              <a:gd name="connsiteX0" fmla="*/ 0 w 2763338"/>
              <a:gd name="connsiteY0" fmla="*/ 0 h 2624050"/>
              <a:gd name="connsiteX1" fmla="*/ 58795 w 2763338"/>
              <a:gd name="connsiteY1" fmla="*/ 1681430 h 2624050"/>
              <a:gd name="connsiteX2" fmla="*/ 282214 w 2763338"/>
              <a:gd name="connsiteY2" fmla="*/ 2304617 h 2624050"/>
              <a:gd name="connsiteX3" fmla="*/ 1081817 w 2763338"/>
              <a:gd name="connsiteY3" fmla="*/ 2575057 h 2624050"/>
              <a:gd name="connsiteX4" fmla="*/ 2763338 w 2763338"/>
              <a:gd name="connsiteY4" fmla="*/ 2598573 h 262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3338" h="2624050">
                <a:moveTo>
                  <a:pt x="0" y="0"/>
                </a:moveTo>
                <a:cubicBezTo>
                  <a:pt x="5879" y="648663"/>
                  <a:pt x="11759" y="1297327"/>
                  <a:pt x="58795" y="1681430"/>
                </a:cubicBezTo>
                <a:cubicBezTo>
                  <a:pt x="105831" y="2065533"/>
                  <a:pt x="111710" y="2155679"/>
                  <a:pt x="282214" y="2304617"/>
                </a:cubicBezTo>
                <a:cubicBezTo>
                  <a:pt x="452718" y="2453555"/>
                  <a:pt x="668296" y="2526064"/>
                  <a:pt x="1081817" y="2575057"/>
                </a:cubicBezTo>
                <a:cubicBezTo>
                  <a:pt x="1495338" y="2624050"/>
                  <a:pt x="2763338" y="2598573"/>
                  <a:pt x="2763338" y="2598573"/>
                </a:cubicBezTo>
              </a:path>
            </a:pathLst>
          </a:cu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5985271" y="2457474"/>
            <a:ext cx="2798613" cy="2598574"/>
          </a:xfrm>
          <a:custGeom>
            <a:avLst/>
            <a:gdLst>
              <a:gd name="connsiteX0" fmla="*/ 0 w 2798613"/>
              <a:gd name="connsiteY0" fmla="*/ 2598574 h 2598574"/>
              <a:gd name="connsiteX1" fmla="*/ 141106 w 2798613"/>
              <a:gd name="connsiteY1" fmla="*/ 999452 h 2598574"/>
              <a:gd name="connsiteX2" fmla="*/ 787845 w 2798613"/>
              <a:gd name="connsiteY2" fmla="*/ 188133 h 2598574"/>
              <a:gd name="connsiteX3" fmla="*/ 2798613 w 2798613"/>
              <a:gd name="connsiteY3" fmla="*/ 0 h 259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8613" h="2598574">
                <a:moveTo>
                  <a:pt x="0" y="2598574"/>
                </a:moveTo>
                <a:cubicBezTo>
                  <a:pt x="4899" y="1999883"/>
                  <a:pt x="9798" y="1401192"/>
                  <a:pt x="141106" y="999452"/>
                </a:cubicBezTo>
                <a:cubicBezTo>
                  <a:pt x="272414" y="597712"/>
                  <a:pt x="344927" y="354708"/>
                  <a:pt x="787845" y="188133"/>
                </a:cubicBezTo>
                <a:cubicBezTo>
                  <a:pt x="1230763" y="21558"/>
                  <a:pt x="2351776" y="11758"/>
                  <a:pt x="2798613" y="0"/>
                </a:cubicBezTo>
              </a:path>
            </a:pathLst>
          </a:custGeom>
          <a:ln>
            <a:solidFill>
              <a:srgbClr val="F79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3"/>
          <p:cNvGrpSpPr/>
          <p:nvPr/>
        </p:nvGrpSpPr>
        <p:grpSpPr>
          <a:xfrm>
            <a:off x="4209687" y="6079131"/>
            <a:ext cx="1316995" cy="369332"/>
            <a:chOff x="3433593" y="6126163"/>
            <a:chExt cx="1316995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4068573" y="6126163"/>
              <a:ext cx="682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Goal</a:t>
              </a:r>
              <a:endParaRPr lang="en-US" dirty="0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433593" y="6337697"/>
              <a:ext cx="634980" cy="1588"/>
            </a:xfrm>
            <a:prstGeom prst="line">
              <a:avLst/>
            </a:prstGeom>
            <a:ln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Alignment Problem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41048" y="2348314"/>
            <a:ext cx="7861904" cy="1943100"/>
          </a:xfrm>
          <a:prstGeom prst="roundRect">
            <a:avLst/>
          </a:prstGeom>
          <a:solidFill>
            <a:srgbClr val="FCD5B5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Given read </a:t>
            </a:r>
            <a:r>
              <a:rPr lang="en-US" sz="3200" dirty="0" smtClean="0">
                <a:solidFill>
                  <a:schemeClr val="accent2"/>
                </a:solidFill>
              </a:rPr>
              <a:t>R</a:t>
            </a:r>
            <a:r>
              <a:rPr lang="en-US" sz="3200" dirty="0" smtClean="0"/>
              <a:t> </a:t>
            </a:r>
            <a:r>
              <a:rPr lang="en-US" sz="3200" dirty="0"/>
              <a:t>and reference genome </a:t>
            </a:r>
            <a:r>
              <a:rPr lang="en-US" sz="3200" dirty="0">
                <a:solidFill>
                  <a:schemeClr val="accent1"/>
                </a:solidFill>
              </a:rPr>
              <a:t>G</a:t>
            </a:r>
            <a:r>
              <a:rPr lang="en-US" sz="3200" dirty="0" smtClean="0"/>
              <a:t>,</a:t>
            </a:r>
            <a:br>
              <a:rPr lang="en-US" sz="3200" dirty="0" smtClean="0"/>
            </a:br>
            <a:r>
              <a:rPr lang="en-US" sz="3200" dirty="0" smtClean="0"/>
              <a:t>find the </a:t>
            </a:r>
            <a:r>
              <a:rPr lang="en-US" sz="3200" dirty="0"/>
              <a:t>position </a:t>
            </a:r>
            <a:r>
              <a:rPr lang="en-US" sz="3200" dirty="0">
                <a:solidFill>
                  <a:srgbClr val="008000"/>
                </a:solidFill>
              </a:rPr>
              <a:t>p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in </a:t>
            </a:r>
            <a:r>
              <a:rPr lang="en-US" sz="3200" dirty="0" smtClean="0">
                <a:solidFill>
                  <a:srgbClr val="0000FF"/>
                </a:solidFill>
              </a:rPr>
              <a:t>G</a:t>
            </a:r>
            <a:r>
              <a:rPr lang="en-US" sz="3200" dirty="0" smtClean="0">
                <a:solidFill>
                  <a:schemeClr val="accent1"/>
                </a:solidFill>
              </a:rPr>
              <a:t> </a:t>
            </a:r>
            <a:r>
              <a:rPr lang="en-US" sz="3200" dirty="0" smtClean="0"/>
              <a:t>that minimizes</a:t>
            </a:r>
            <a:endParaRPr lang="en-US" sz="400" dirty="0" smtClean="0"/>
          </a:p>
          <a:p>
            <a:pPr algn="ctr"/>
            <a:r>
              <a:rPr lang="en-US" sz="400" dirty="0" smtClean="0"/>
              <a:t/>
            </a:r>
            <a:br>
              <a:rPr lang="en-US" sz="400" dirty="0" smtClean="0"/>
            </a:br>
            <a:r>
              <a:rPr lang="en-US" sz="3200" dirty="0" err="1" smtClean="0"/>
              <a:t>EditDistance</a:t>
            </a:r>
            <a:r>
              <a:rPr lang="en-US" sz="3200" dirty="0"/>
              <a:t>(</a:t>
            </a:r>
            <a:r>
              <a:rPr lang="en-US" sz="3200" dirty="0">
                <a:solidFill>
                  <a:srgbClr val="FF0000"/>
                </a:solidFill>
              </a:rPr>
              <a:t>R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0000FF"/>
                </a:solidFill>
              </a:rPr>
              <a:t>G</a:t>
            </a:r>
            <a:r>
              <a:rPr lang="en-US" sz="3200" dirty="0"/>
              <a:t>[</a:t>
            </a:r>
            <a:r>
              <a:rPr lang="en-US" sz="3200" dirty="0" smtClean="0">
                <a:solidFill>
                  <a:srgbClr val="008000"/>
                </a:solidFill>
              </a:rPr>
              <a:t>p </a:t>
            </a:r>
            <a:r>
              <a:rPr lang="en-US" sz="3200" dirty="0" smtClean="0"/>
              <a:t>... </a:t>
            </a:r>
            <a:r>
              <a:rPr lang="en-US" sz="3200" dirty="0" smtClean="0">
                <a:solidFill>
                  <a:srgbClr val="008000"/>
                </a:solidFill>
              </a:rPr>
              <a:t>p</a:t>
            </a:r>
            <a:r>
              <a:rPr lang="en-US" sz="3200" dirty="0"/>
              <a:t>+|</a:t>
            </a:r>
            <a:r>
              <a:rPr lang="en-US" sz="3200" dirty="0">
                <a:solidFill>
                  <a:schemeClr val="accent2"/>
                </a:solidFill>
              </a:rPr>
              <a:t>R</a:t>
            </a:r>
            <a:r>
              <a:rPr lang="en-US" sz="3200" dirty="0"/>
              <a:t>|]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41048" y="5247341"/>
            <a:ext cx="78619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|</a:t>
            </a:r>
            <a:r>
              <a:rPr lang="en-US" sz="3200" dirty="0" smtClean="0">
                <a:solidFill>
                  <a:schemeClr val="accent1"/>
                </a:solidFill>
              </a:rPr>
              <a:t>G</a:t>
            </a:r>
            <a:r>
              <a:rPr lang="en-US" sz="3200" dirty="0" smtClean="0"/>
              <a:t>| = 3x10</a:t>
            </a:r>
            <a:r>
              <a:rPr lang="en-US" sz="3200" baseline="30000" dirty="0" smtClean="0"/>
              <a:t>9</a:t>
            </a:r>
            <a:r>
              <a:rPr lang="en-US" sz="3200" dirty="0" smtClean="0"/>
              <a:t> bases,  |</a:t>
            </a:r>
            <a:r>
              <a:rPr lang="en-US" sz="3200" dirty="0" smtClean="0">
                <a:solidFill>
                  <a:srgbClr val="FF0000"/>
                </a:solidFill>
              </a:rPr>
              <a:t>R</a:t>
            </a:r>
            <a:r>
              <a:rPr lang="en-US" sz="3200" dirty="0" smtClean="0"/>
              <a:t>| = 100 bases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82505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Scalable Nucleotide Alignment Program</a:t>
            </a:r>
          </a:p>
          <a:p>
            <a:r>
              <a:rPr lang="en-US" dirty="0" smtClean="0"/>
              <a:t>Over 10x faster than current tools</a:t>
            </a:r>
          </a:p>
          <a:p>
            <a:r>
              <a:rPr lang="en-US" dirty="0" smtClean="0"/>
              <a:t>High accuracy and a rich error model</a:t>
            </a:r>
            <a:endParaRPr lang="en-US" i="1" dirty="0" smtClean="0"/>
          </a:p>
          <a:p>
            <a:pPr lvl="1"/>
            <a:r>
              <a:rPr lang="en-US" dirty="0" smtClean="0"/>
              <a:t>Find matches within k edits (ins/del/</a:t>
            </a:r>
            <a:r>
              <a:rPr lang="en-US" dirty="0" err="1" smtClean="0"/>
              <a:t>subst</a:t>
            </a:r>
            <a:r>
              <a:rPr lang="en-US" dirty="0" smtClean="0"/>
              <a:t>) of genome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71630" y="4847180"/>
            <a:ext cx="8229599" cy="1318914"/>
          </a:xfrm>
          <a:prstGeom prst="roundRect">
            <a:avLst/>
          </a:prstGeom>
          <a:solidFill>
            <a:srgbClr val="FCD5B5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2880" rtlCol="0" anchor="ctr"/>
          <a:lstStyle/>
          <a:p>
            <a:pPr lvl="0" defTabSz="457200"/>
            <a:r>
              <a:rPr lang="en-US" sz="3200" b="1" dirty="0" smtClean="0"/>
              <a:t>Result:</a:t>
            </a:r>
            <a:r>
              <a:rPr lang="en-US" sz="3200" dirty="0" smtClean="0"/>
              <a:t> cut alignment time from 1.5 days to 1.5 hours,</a:t>
            </a:r>
            <a:r>
              <a:rPr lang="en-US" sz="3200" dirty="0" smtClean="0">
                <a:solidFill>
                  <a:prstClr val="black"/>
                </a:solidFill>
              </a:rPr>
              <a:t> while reducing errors by half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05731" y="6248400"/>
            <a:ext cx="857222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M. </a:t>
            </a:r>
            <a:r>
              <a:rPr lang="en-US" sz="1600" dirty="0" err="1" smtClean="0"/>
              <a:t>Zaharia</a:t>
            </a:r>
            <a:r>
              <a:rPr lang="en-US" sz="1600" dirty="0" smtClean="0"/>
              <a:t>, W. J. </a:t>
            </a:r>
            <a:r>
              <a:rPr lang="en-US" sz="1600" dirty="0" err="1" smtClean="0"/>
              <a:t>Bolosky</a:t>
            </a:r>
            <a:r>
              <a:rPr lang="en-US" sz="1600" dirty="0" smtClean="0"/>
              <a:t>, K. Curtis, A. Fox, D. Patterson, S. </a:t>
            </a:r>
            <a:r>
              <a:rPr lang="en-US" sz="1600" dirty="0" err="1" smtClean="0"/>
              <a:t>Shenker</a:t>
            </a:r>
            <a:r>
              <a:rPr lang="en-US" sz="1600" dirty="0" smtClean="0"/>
              <a:t>, I. </a:t>
            </a:r>
            <a:r>
              <a:rPr lang="en-US" sz="1600" dirty="0" err="1" smtClean="0"/>
              <a:t>Stoica</a:t>
            </a:r>
            <a:r>
              <a:rPr lang="en-US" sz="1600" dirty="0" smtClean="0"/>
              <a:t>, R. M. Karp, T. </a:t>
            </a:r>
            <a:r>
              <a:rPr lang="en-US" sz="1600" dirty="0" err="1" smtClean="0"/>
              <a:t>Sittler</a:t>
            </a:r>
            <a:r>
              <a:rPr lang="en-US" sz="1600" dirty="0" smtClean="0"/>
              <a:t>.  Faster and More Accurate Sequence Alignment with SNAP.  Nov. 2011, arXiv:1111.5572.</a:t>
            </a:r>
            <a:endParaRPr lang="en-US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86824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6056992" y="3968750"/>
            <a:ext cx="2100942" cy="368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Aligners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61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1. Seed-based</a:t>
            </a:r>
            <a:endParaRPr lang="en-US" i="1" dirty="0" smtClean="0"/>
          </a:p>
          <a:p>
            <a:pPr lvl="1"/>
            <a:r>
              <a:rPr lang="en-US" dirty="0" smtClean="0"/>
              <a:t>BLAST [Altschul90]</a:t>
            </a:r>
          </a:p>
          <a:p>
            <a:pPr lvl="1"/>
            <a:r>
              <a:rPr lang="en-US" dirty="0" smtClean="0"/>
              <a:t>Index substrings of</a:t>
            </a:r>
            <a:br>
              <a:rPr lang="en-US" dirty="0" smtClean="0"/>
            </a:br>
            <a:r>
              <a:rPr lang="en-US" dirty="0" smtClean="0"/>
              <a:t>length </a:t>
            </a:r>
            <a:r>
              <a:rPr lang="en-US" dirty="0"/>
              <a:t>N (≈</a:t>
            </a:r>
            <a:r>
              <a:rPr lang="en-US" dirty="0" smtClean="0"/>
              <a:t>10)</a:t>
            </a:r>
          </a:p>
          <a:p>
            <a:pPr lvl="1"/>
            <a:r>
              <a:rPr lang="en-US" dirty="0" smtClean="0"/>
              <a:t>Search near each hit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/>
              <a:t>2. Burrows-Wheeler transform</a:t>
            </a:r>
            <a:endParaRPr lang="en-US" i="1" dirty="0" smtClean="0"/>
          </a:p>
          <a:p>
            <a:pPr lvl="1"/>
            <a:r>
              <a:rPr lang="en-US" dirty="0" smtClean="0"/>
              <a:t>Bowtie2 [Langmead12], BWA [H.Li09], SOAP2 [R.Li09]</a:t>
            </a:r>
          </a:p>
          <a:p>
            <a:pPr lvl="1"/>
            <a:r>
              <a:rPr lang="en-US" dirty="0" smtClean="0"/>
              <a:t>Search a prefix </a:t>
            </a:r>
            <a:r>
              <a:rPr lang="en-US" dirty="0" err="1" smtClean="0"/>
              <a:t>trie</a:t>
            </a:r>
            <a:r>
              <a:rPr lang="en-US" dirty="0" smtClean="0"/>
              <a:t> of the genome via backtracking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829518" y="2317750"/>
            <a:ext cx="3353613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53455250"/>
              </p:ext>
            </p:extLst>
          </p:nvPr>
        </p:nvGraphicFramePr>
        <p:xfrm>
          <a:off x="6056992" y="2868930"/>
          <a:ext cx="210094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580"/>
                <a:gridCol w="1280362"/>
              </a:tblGrid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Seed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AAAA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0, 8</a:t>
                      </a:r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ACCT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4, 16, 24</a:t>
                      </a:r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GTGA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12, 20</a:t>
                      </a:r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Connector 18"/>
          <p:cNvCxnSpPr/>
          <p:nvPr/>
        </p:nvCxnSpPr>
        <p:spPr>
          <a:xfrm>
            <a:off x="4576331" y="3235325"/>
            <a:ext cx="939800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576331" y="3235325"/>
            <a:ext cx="392887" cy="0"/>
          </a:xfrm>
          <a:prstGeom prst="line">
            <a:avLst/>
          </a:prstGeom>
          <a:ln w="1016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4762495" y="3416300"/>
            <a:ext cx="1160036" cy="755650"/>
          </a:xfrm>
          <a:custGeom>
            <a:avLst/>
            <a:gdLst>
              <a:gd name="connsiteX0" fmla="*/ 0 w 1282700"/>
              <a:gd name="connsiteY0" fmla="*/ 0 h 812800"/>
              <a:gd name="connsiteX1" fmla="*/ 228600 w 1282700"/>
              <a:gd name="connsiteY1" fmla="*/ 660400 h 812800"/>
              <a:gd name="connsiteX2" fmla="*/ 1282700 w 1282700"/>
              <a:gd name="connsiteY2" fmla="*/ 81280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2700" h="812800">
                <a:moveTo>
                  <a:pt x="0" y="0"/>
                </a:moveTo>
                <a:cubicBezTo>
                  <a:pt x="7408" y="262466"/>
                  <a:pt x="14817" y="524933"/>
                  <a:pt x="228600" y="660400"/>
                </a:cubicBezTo>
                <a:cubicBezTo>
                  <a:pt x="442383" y="795867"/>
                  <a:pt x="1282700" y="812800"/>
                  <a:pt x="1282700" y="812800"/>
                </a:cubicBezTo>
              </a:path>
            </a:pathLst>
          </a:custGeom>
          <a:ln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5923439" y="2317750"/>
            <a:ext cx="392887" cy="0"/>
          </a:xfrm>
          <a:prstGeom prst="line">
            <a:avLst/>
          </a:prstGeom>
          <a:ln w="1016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673647" y="2317750"/>
            <a:ext cx="392887" cy="0"/>
          </a:xfrm>
          <a:prstGeom prst="line">
            <a:avLst/>
          </a:prstGeom>
          <a:ln w="1016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16"/>
          <p:cNvGrpSpPr/>
          <p:nvPr/>
        </p:nvGrpSpPr>
        <p:grpSpPr>
          <a:xfrm>
            <a:off x="5185931" y="2181225"/>
            <a:ext cx="2616200" cy="292100"/>
            <a:chOff x="5232400" y="1997075"/>
            <a:chExt cx="2603500" cy="2921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232400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604329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976258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348187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720116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092045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463974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835900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37"/>
          <p:cNvGrpSpPr/>
          <p:nvPr/>
        </p:nvGrpSpPr>
        <p:grpSpPr>
          <a:xfrm>
            <a:off x="6151131" y="2473325"/>
            <a:ext cx="736600" cy="301625"/>
            <a:chOff x="6197600" y="2289175"/>
            <a:chExt cx="736600" cy="301625"/>
          </a:xfrm>
        </p:grpSpPr>
        <p:cxnSp>
          <p:nvCxnSpPr>
            <p:cNvPr id="35" name="Straight Arrow Connector 34"/>
            <p:cNvCxnSpPr/>
            <p:nvPr/>
          </p:nvCxnSpPr>
          <p:spPr>
            <a:xfrm flipH="1" flipV="1">
              <a:off x="6197600" y="2289175"/>
              <a:ext cx="156030" cy="301625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6858000" y="2289175"/>
              <a:ext cx="76200" cy="301625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40"/>
          <p:cNvGrpSpPr/>
          <p:nvPr/>
        </p:nvGrpSpPr>
        <p:grpSpPr>
          <a:xfrm>
            <a:off x="5923439" y="1965325"/>
            <a:ext cx="939800" cy="0"/>
            <a:chOff x="5969908" y="1781175"/>
            <a:chExt cx="939800" cy="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5969908" y="1781175"/>
              <a:ext cx="939800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969908" y="1781175"/>
              <a:ext cx="392887" cy="0"/>
            </a:xfrm>
            <a:prstGeom prst="line">
              <a:avLst/>
            </a:prstGeom>
            <a:ln w="1016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44"/>
          <p:cNvGrpSpPr/>
          <p:nvPr/>
        </p:nvGrpSpPr>
        <p:grpSpPr>
          <a:xfrm>
            <a:off x="6667299" y="1968500"/>
            <a:ext cx="939800" cy="0"/>
            <a:chOff x="5969908" y="1781175"/>
            <a:chExt cx="939800" cy="0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5969908" y="1781175"/>
              <a:ext cx="939800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969908" y="1781175"/>
              <a:ext cx="392887" cy="0"/>
            </a:xfrm>
            <a:prstGeom prst="line">
              <a:avLst/>
            </a:prstGeom>
            <a:ln w="1016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4361886" y="1809750"/>
            <a:ext cx="1007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genome</a:t>
            </a:r>
            <a:endParaRPr lang="en-US" sz="2000" dirty="0"/>
          </a:p>
        </p:txBody>
      </p:sp>
      <p:sp>
        <p:nvSpPr>
          <p:cNvPr id="50" name="TextBox 49"/>
          <p:cNvSpPr txBox="1"/>
          <p:nvPr/>
        </p:nvSpPr>
        <p:spPr>
          <a:xfrm>
            <a:off x="4361886" y="2729468"/>
            <a:ext cx="644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read</a:t>
            </a:r>
            <a:endParaRPr lang="en-US" sz="2000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4677931" y="3235325"/>
            <a:ext cx="392887" cy="0"/>
          </a:xfrm>
          <a:prstGeom prst="line">
            <a:avLst/>
          </a:prstGeom>
          <a:ln w="1016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791481" y="3235325"/>
            <a:ext cx="392887" cy="0"/>
          </a:xfrm>
          <a:prstGeom prst="line">
            <a:avLst/>
          </a:prstGeom>
          <a:ln w="1016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893081" y="3235325"/>
            <a:ext cx="392887" cy="0"/>
          </a:xfrm>
          <a:prstGeom prst="line">
            <a:avLst/>
          </a:prstGeom>
          <a:ln w="1016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10582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3" grpId="0" build="p"/>
      <p:bldP spid="30" grpId="0" animBg="1"/>
      <p:bldP spid="30" grpId="1" animBg="1"/>
      <p:bldP spid="49" grpId="0"/>
      <p:bldP spid="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56682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Return to seed-based approach</a:t>
            </a:r>
          </a:p>
          <a:p>
            <a:r>
              <a:rPr lang="en-US" dirty="0" smtClean="0"/>
              <a:t>Resource improvements</a:t>
            </a:r>
          </a:p>
          <a:p>
            <a:pPr lvl="1"/>
            <a:r>
              <a:rPr lang="en-US" dirty="0" smtClean="0"/>
              <a:t>Increasing read lengths (25 </a:t>
            </a:r>
            <a:r>
              <a:rPr lang="en-US" sz="25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 150 base pairs)</a:t>
            </a:r>
          </a:p>
          <a:p>
            <a:pPr lvl="1"/>
            <a:r>
              <a:rPr lang="en-US" dirty="0" smtClean="0"/>
              <a:t>More memory per server</a:t>
            </a:r>
          </a:p>
          <a:p>
            <a:r>
              <a:rPr lang="en-US" dirty="0" smtClean="0"/>
              <a:t>Algorithmic innovation</a:t>
            </a:r>
          </a:p>
          <a:p>
            <a:pPr lvl="1"/>
            <a:r>
              <a:rPr lang="en-US" dirty="0" smtClean="0"/>
              <a:t>Reject most positions without fully computing edit distance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1744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10549</TotalTime>
  <Words>4170</Words>
  <Application>Microsoft Macintosh PowerPoint</Application>
  <PresentationFormat>On-screen Show (4:3)</PresentationFormat>
  <Paragraphs>610</Paragraphs>
  <Slides>51</Slides>
  <Notes>38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Big Data Analysis Exploiting Genome Similarity</vt:lpstr>
      <vt:lpstr>The Sequencing Revolution</vt:lpstr>
      <vt:lpstr>Big Data Challenge</vt:lpstr>
      <vt:lpstr>Goal</vt:lpstr>
      <vt:lpstr>Outline</vt:lpstr>
      <vt:lpstr>The Alignment Problem</vt:lpstr>
      <vt:lpstr>SNAP</vt:lpstr>
      <vt:lpstr>Current Aligners</vt:lpstr>
      <vt:lpstr>SNAP Insights</vt:lpstr>
      <vt:lpstr>Results</vt:lpstr>
      <vt:lpstr>Outline</vt:lpstr>
      <vt:lpstr>Analyzing SNAP’s Performance</vt:lpstr>
      <vt:lpstr>Source of Difficulty</vt:lpstr>
      <vt:lpstr>Source of Difficulty</vt:lpstr>
      <vt:lpstr>Existing Approaches to Clustering</vt:lpstr>
      <vt:lpstr>Union Find Approach</vt:lpstr>
      <vt:lpstr>Union Find Approach</vt:lpstr>
      <vt:lpstr>Implementation</vt:lpstr>
      <vt:lpstr>Growing Pains</vt:lpstr>
      <vt:lpstr>Cluster Overview</vt:lpstr>
      <vt:lpstr>Cluster Sizes</vt:lpstr>
      <vt:lpstr>Outline</vt:lpstr>
      <vt:lpstr>Status Quo</vt:lpstr>
      <vt:lpstr>How can we fix this?</vt:lpstr>
      <vt:lpstr>Similarity-Aware SNAP</vt:lpstr>
      <vt:lpstr>Applications of Clusters</vt:lpstr>
      <vt:lpstr>Techniques Involved</vt:lpstr>
      <vt:lpstr>Similarity-aware Index</vt:lpstr>
      <vt:lpstr>Intra-cluster pruning</vt:lpstr>
      <vt:lpstr>Multi-matcher</vt:lpstr>
      <vt:lpstr>Results:  Best-matcher</vt:lpstr>
      <vt:lpstr>Results:  All-matcher</vt:lpstr>
      <vt:lpstr>Ideas for Improvement</vt:lpstr>
      <vt:lpstr>Outline</vt:lpstr>
      <vt:lpstr>Filtering</vt:lpstr>
      <vt:lpstr>Filtering for Pipeline</vt:lpstr>
      <vt:lpstr>MAPQ</vt:lpstr>
      <vt:lpstr>Similarity’s Impact on Pipeline</vt:lpstr>
      <vt:lpstr>Plans for Pipeline</vt:lpstr>
      <vt:lpstr>Research Timeline</vt:lpstr>
      <vt:lpstr>Conclusion</vt:lpstr>
      <vt:lpstr>References</vt:lpstr>
      <vt:lpstr>References</vt:lpstr>
      <vt:lpstr>Backup/Pending</vt:lpstr>
      <vt:lpstr>Variant Calling Overview</vt:lpstr>
      <vt:lpstr>Approach</vt:lpstr>
      <vt:lpstr>Approach</vt:lpstr>
      <vt:lpstr>Approach</vt:lpstr>
      <vt:lpstr>Related Work</vt:lpstr>
      <vt:lpstr>Related Work</vt:lpstr>
      <vt:lpstr>Performance Goal</vt:lpstr>
    </vt:vector>
  </TitlesOfParts>
  <Company>UC Berkeley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Kristal Curtis</dc:creator>
  <cp:lastModifiedBy>Kristal Curtis</cp:lastModifiedBy>
  <cp:revision>497</cp:revision>
  <cp:lastPrinted>2012-12-04T20:07:23Z</cp:lastPrinted>
  <dcterms:created xsi:type="dcterms:W3CDTF">2012-12-06T19:05:12Z</dcterms:created>
  <dcterms:modified xsi:type="dcterms:W3CDTF">2012-12-06T21:23:32Z</dcterms:modified>
</cp:coreProperties>
</file>