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Default Extension="xlsx" ContentType="application/vnd.openxmlformats-officedocument.spreadsheetml.sheet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8" r:id="rId3"/>
    <p:sldId id="274" r:id="rId4"/>
    <p:sldId id="275" r:id="rId5"/>
    <p:sldId id="257" r:id="rId6"/>
    <p:sldId id="258" r:id="rId7"/>
    <p:sldId id="259" r:id="rId8"/>
    <p:sldId id="263" r:id="rId9"/>
    <p:sldId id="265" r:id="rId10"/>
    <p:sldId id="264" r:id="rId11"/>
    <p:sldId id="266" r:id="rId12"/>
    <p:sldId id="267" r:id="rId13"/>
    <p:sldId id="290" r:id="rId14"/>
    <p:sldId id="284" r:id="rId15"/>
    <p:sldId id="283" r:id="rId16"/>
    <p:sldId id="291" r:id="rId17"/>
    <p:sldId id="285" r:id="rId18"/>
    <p:sldId id="279" r:id="rId19"/>
    <p:sldId id="292" r:id="rId20"/>
    <p:sldId id="286" r:id="rId21"/>
    <p:sldId id="278" r:id="rId22"/>
    <p:sldId id="293" r:id="rId23"/>
    <p:sldId id="27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10000"/>
    <a:srgbClr val="01204E"/>
    <a:srgbClr val="FFC21A"/>
    <a:srgbClr val="00204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Satisfaction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50.0</c:v>
                </c:pt>
                <c:pt idx="1">
                  <c:v>200.0</c:v>
                </c:pt>
                <c:pt idx="2">
                  <c:v>500.0</c:v>
                </c:pt>
                <c:pt idx="3">
                  <c:v>1000.0</c:v>
                </c:pt>
                <c:pt idx="4">
                  <c:v>2000.0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-0.4</c:v>
                </c:pt>
                <c:pt idx="2">
                  <c:v>-0.9</c:v>
                </c:pt>
                <c:pt idx="3">
                  <c:v>-1.6</c:v>
                </c:pt>
                <c:pt idx="4">
                  <c:v>-3.8</c:v>
                </c:pt>
              </c:numCache>
            </c:numRef>
          </c:yVal>
        </c:ser>
        <c:axId val="573741272"/>
        <c:axId val="573748440"/>
      </c:scatterChart>
      <c:valAx>
        <c:axId val="573741272"/>
        <c:scaling>
          <c:orientation val="minMax"/>
          <c:max val="2000.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Delay (ms)</a:t>
                </a:r>
              </a:p>
            </c:rich>
          </c:tx>
          <c:layout/>
        </c:title>
        <c:numFmt formatCode="General" sourceLinked="1"/>
        <c:tickLblPos val="nextTo"/>
        <c:crossAx val="573748440"/>
        <c:crossesAt val="-4.0"/>
        <c:crossBetween val="midCat"/>
      </c:valAx>
      <c:valAx>
        <c:axId val="57374844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Change</a:t>
                </a:r>
              </a:p>
            </c:rich>
          </c:tx>
          <c:layout/>
        </c:title>
        <c:numFmt formatCode="General" sourceLinked="1"/>
        <c:tickLblPos val="nextTo"/>
        <c:crossAx val="573741272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41B451-5552-1148-8364-F8D767E065A5}" type="datetime1">
              <a:rPr lang="en-US"/>
              <a:pPr/>
              <a:t>2/23/11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D23C55-7822-F94F-862C-62D6A99021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27ECAF-0205-4545-9BA8-CC1CCCB572AA}" type="datetime1">
              <a:rPr lang="en-US"/>
              <a:pPr/>
              <a:t>2/23/11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77427D-5898-B946-BD14-AD31E5A0CB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D5DED3-E02A-CB48-BDC1-47702D60EB25}" type="slidenum">
              <a:rPr lang="en-US" smtClean="0"/>
              <a:pPr/>
              <a:t>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app can receive</a:t>
            </a:r>
            <a:r>
              <a:rPr lang="en-US" baseline="0" dirty="0" smtClean="0"/>
              <a:t> an amazing amount of traffic really quickly, so it’ll have to be ready to scale to meet the demand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7427D-5898-B946-BD14-AD31E5A0CB0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in spite of this rapid growth, you have to maintain good performance, or your rise in popularity will be short-circuited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7427D-5898-B946-BD14-AD31E5A0CB0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However,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RDBMS’s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were designed to provide some important advantages…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EDA422-CC38-A74B-8BCD-ACA7F14A652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F0ADDC-2587-F146-B416-D6B2A26BA648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out that even with bad cardinality, things were fine when you started; they only go downhill when your app scales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7427D-5898-B946-BD14-AD31E5A0CB0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Mention:  straightforward to automate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7427D-5898-B946-BD14-AD31E5A0CB0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2286000" y="6705600"/>
            <a:ext cx="4419600" cy="152400"/>
          </a:xfrm>
          <a:prstGeom prst="rect">
            <a:avLst/>
          </a:prstGeom>
          <a:gradFill rotWithShape="1">
            <a:gsLst>
              <a:gs pos="0">
                <a:srgbClr val="00204E"/>
              </a:gs>
              <a:gs pos="50000">
                <a:schemeClr val="bg1"/>
              </a:gs>
              <a:gs pos="100000">
                <a:srgbClr val="00204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0" y="6705600"/>
            <a:ext cx="2286000" cy="152400"/>
          </a:xfrm>
          <a:prstGeom prst="rect">
            <a:avLst/>
          </a:prstGeom>
          <a:solidFill>
            <a:srgbClr val="00204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6705600" y="6705600"/>
            <a:ext cx="2438400" cy="152400"/>
          </a:xfrm>
          <a:prstGeom prst="rect">
            <a:avLst/>
          </a:prstGeom>
          <a:solidFill>
            <a:srgbClr val="00204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2286000" y="152400"/>
            <a:ext cx="4419600" cy="1066800"/>
          </a:xfrm>
          <a:prstGeom prst="rect">
            <a:avLst/>
          </a:prstGeom>
          <a:gradFill rotWithShape="1">
            <a:gsLst>
              <a:gs pos="0">
                <a:srgbClr val="00204E"/>
              </a:gs>
              <a:gs pos="50000">
                <a:schemeClr val="bg1"/>
              </a:gs>
              <a:gs pos="100000">
                <a:srgbClr val="00204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8" descr="Pict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0"/>
            <a:ext cx="26670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152400"/>
            <a:ext cx="2286000" cy="1066800"/>
          </a:xfrm>
          <a:prstGeom prst="rect">
            <a:avLst/>
          </a:prstGeom>
          <a:solidFill>
            <a:srgbClr val="00204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6705600" y="152400"/>
            <a:ext cx="2438400" cy="1066800"/>
          </a:xfrm>
          <a:prstGeom prst="rect">
            <a:avLst/>
          </a:prstGeom>
          <a:solidFill>
            <a:srgbClr val="00204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16"/>
          <p:cNvSpPr txBox="1">
            <a:spLocks noChangeArrowheads="1"/>
          </p:cNvSpPr>
          <p:nvPr userDrawn="1"/>
        </p:nvSpPr>
        <p:spPr bwMode="auto">
          <a:xfrm>
            <a:off x="3133725" y="754063"/>
            <a:ext cx="895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UC Berkeley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4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7A38B-A37D-274C-899E-50826D2CE9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FCF3C-4E61-3D48-8F9A-A78F1540C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B52F6-8C49-C24C-970D-BFA72A928F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D921C-8BF1-0B4B-9241-A7948597B4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7F112-548B-874F-84EB-BB8F87AB5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6E2A0-C495-0F41-8B1A-305F4377BE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0A10F-934B-5843-8FC7-50EB7C2DD5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9A280-4F75-E74D-AB8B-B08C495D5A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AC6BB-A117-B643-9DE1-2779C85F06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5C894-7C25-404D-BF9F-EDA3F1DD42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0C850-891C-784D-A247-3526FBCDA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2.png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1154113"/>
        </p:xfrm>
        <a:graphic>
          <a:graphicData uri="http://schemas.openxmlformats.org/presentationml/2006/ole">
            <p:oleObj spid="_x0000_s1026" name="Image" r:id="rId14" imgW="10057143" imgH="1269841" progId="">
              <p:embed/>
            </p:oleObj>
          </a:graphicData>
        </a:graphic>
      </p:graphicFrame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4DFBA3-F0CC-7448-A2D3-85FA2D9423E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3" name="Picture 20" descr="Picture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3813" y="109538"/>
            <a:ext cx="1804987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p:oleObj spid="_x0000_s1027" name="Image" r:id="rId16" imgW="10057143" imgH="1269841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Calibri"/>
          <a:ea typeface="ＭＳ Ｐゴシック" pitchFamily="-65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blog.twitter.com/2010/02/measuring-tweets.html" TargetMode="External"/><Relationship Id="rId5" Type="http://schemas.openxmlformats.org/officeDocument/2006/relationships/hyperlink" Target="http://blog.rightscale.com/2008/04/23/animoto-facebook-scale-up/" TargetMode="External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000250"/>
          </a:xfrm>
        </p:spPr>
        <p:txBody>
          <a:bodyPr/>
          <a:lstStyle/>
          <a:p>
            <a:pPr eaLnBrk="1" hangingPunct="1"/>
            <a:r>
              <a:rPr lang="en-US" sz="3600" dirty="0" smtClean="0">
                <a:ea typeface="ＭＳ Ｐゴシック" charset="-128"/>
                <a:cs typeface="ＭＳ Ｐゴシック" charset="-128"/>
              </a:rPr>
              <a:t>PIQL: A Performance Insightful Query Language</a:t>
            </a:r>
            <a:r>
              <a:rPr lang="en-US" sz="2400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sz="2400" dirty="0" smtClean="0">
                <a:ea typeface="ＭＳ Ｐゴシック" charset="-128"/>
                <a:cs typeface="ＭＳ Ｐゴシック" charset="-128"/>
              </a:rPr>
            </a:br>
            <a:endParaRPr lang="en-US" sz="2400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114800"/>
            <a:ext cx="8382000" cy="1752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ea typeface="ＭＳ Ｐゴシック" charset="-128"/>
                <a:cs typeface="ＭＳ Ｐゴシック" charset="-128"/>
              </a:rPr>
              <a:t>Michael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Armbrust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,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 Peter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Bodík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, </a:t>
            </a:r>
            <a:r>
              <a:rPr lang="en-US" sz="2800" b="1" dirty="0" smtClean="0">
                <a:ea typeface="ＭＳ Ｐゴシック" charset="-128"/>
                <a:cs typeface="ＭＳ Ｐゴシック" charset="-128"/>
              </a:rPr>
              <a:t>Kristal </a:t>
            </a:r>
            <a:r>
              <a:rPr lang="en-US" sz="2800" b="1" dirty="0" smtClean="0">
                <a:ea typeface="ＭＳ Ｐゴシック" charset="-128"/>
                <a:cs typeface="ＭＳ Ｐゴシック" charset="-128"/>
              </a:rPr>
              <a:t>Curtis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,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Durga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Kandasamy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, Tim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Kraska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, 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Nick 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Lanham, Beth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Trushkowsky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, Stephen 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Tu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, Armando 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Fox, Michael Franklin,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 Michael Jordan, David 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Patterson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PIQL: Go where the data is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Designed to run on top of existing K/V Stores</a:t>
            </a:r>
          </a:p>
          <a:p>
            <a:pPr lvl="1"/>
            <a:r>
              <a:rPr lang="en-US" dirty="0" smtClean="0"/>
              <a:t>Required operations: get, </a:t>
            </a:r>
            <a:r>
              <a:rPr lang="en-US" dirty="0" err="1" smtClean="0"/>
              <a:t>getRange</a:t>
            </a:r>
            <a:r>
              <a:rPr lang="en-US" dirty="0" smtClean="0"/>
              <a:t>, put, </a:t>
            </a:r>
            <a:r>
              <a:rPr lang="en-US" dirty="0" err="1" smtClean="0"/>
              <a:t>testAndSet</a:t>
            </a:r>
            <a:endParaRPr lang="en-US" dirty="0" smtClean="0"/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 Data Lock-in</a:t>
            </a:r>
          </a:p>
          <a:p>
            <a:pPr lvl="1"/>
            <a:r>
              <a:rPr lang="en-US" dirty="0" smtClean="0"/>
              <a:t>Analytics: use</a:t>
            </a:r>
            <a:r>
              <a:rPr lang="en-US" dirty="0" smtClean="0"/>
              <a:t> Spark (Justin’s talk)</a:t>
            </a:r>
          </a:p>
          <a:p>
            <a:pPr lvl="1"/>
            <a:r>
              <a:rPr lang="en-US" dirty="0" smtClean="0"/>
              <a:t>PIQL can’t run your query? Write it yourself.</a:t>
            </a:r>
          </a:p>
          <a:p>
            <a:pPr lvl="1"/>
            <a:endParaRPr lang="en-US" dirty="0" smtClean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0" y="1371600"/>
            <a:ext cx="9296400" cy="533400"/>
            <a:chOff x="0" y="1371600"/>
            <a:chExt cx="9296400" cy="533400"/>
          </a:xfrm>
        </p:grpSpPr>
        <p:cxnSp>
          <p:nvCxnSpPr>
            <p:cNvPr id="6" name="Straight Arrow Connector 5"/>
            <p:cNvCxnSpPr>
              <a:stCxn id="32775" idx="3"/>
              <a:endCxn id="32776" idx="1"/>
            </p:cNvCxnSpPr>
            <p:nvPr/>
          </p:nvCxnSpPr>
          <p:spPr>
            <a:xfrm flipV="1">
              <a:off x="1524000" y="1633538"/>
              <a:ext cx="6248400" cy="9525"/>
            </a:xfrm>
            <a:prstGeom prst="straightConnector1">
              <a:avLst/>
            </a:prstGeom>
            <a:ln w="1111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775" name="TextBox 6"/>
            <p:cNvSpPr txBox="1">
              <a:spLocks noChangeArrowheads="1"/>
            </p:cNvSpPr>
            <p:nvPr/>
          </p:nvSpPr>
          <p:spPr bwMode="auto">
            <a:xfrm>
              <a:off x="0" y="13817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RDBMS</a:t>
              </a:r>
            </a:p>
          </p:txBody>
        </p:sp>
        <p:sp>
          <p:nvSpPr>
            <p:cNvPr id="32776" name="TextBox 7"/>
            <p:cNvSpPr txBox="1">
              <a:spLocks noChangeArrowheads="1"/>
            </p:cNvSpPr>
            <p:nvPr/>
          </p:nvSpPr>
          <p:spPr bwMode="auto">
            <a:xfrm>
              <a:off x="7772400" y="137160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NoSQL</a:t>
              </a:r>
            </a:p>
          </p:txBody>
        </p:sp>
      </p:grpSp>
      <p:pic>
        <p:nvPicPr>
          <p:cNvPr id="32773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5775" y="990600"/>
            <a:ext cx="11144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PIQL: Make it easy to evolve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 smtClean="0">
                <a:ea typeface="ＭＳ Ｐゴシック" charset="-128"/>
                <a:cs typeface="ＭＳ Ｐゴシック" charset="-128"/>
              </a:rPr>
              <a:t>Developers want to rapidly add/remove features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ea typeface="ＭＳ Ｐゴシック" charset="-128"/>
                <a:cs typeface="ＭＳ Ｐゴシック" charset="-128"/>
              </a:rPr>
              <a:t>You never get the schema right the first time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ea typeface="ＭＳ Ｐゴシック" charset="-128"/>
                <a:cs typeface="ＭＳ Ｐゴシック" charset="-128"/>
              </a:rPr>
              <a:t>PIQL supports heterogeneous versions of applications and schema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Serialization using tagged record format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Online phased deployment of new versions</a:t>
            </a:r>
          </a:p>
          <a:p>
            <a:pPr lvl="1">
              <a:lnSpc>
                <a:spcPct val="80000"/>
              </a:lnSpc>
            </a:pPr>
            <a:endParaRPr lang="en-US" sz="2600" dirty="0" smtClean="0"/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0" y="1371600"/>
            <a:ext cx="9296400" cy="533400"/>
            <a:chOff x="0" y="1371600"/>
            <a:chExt cx="9296400" cy="533400"/>
          </a:xfrm>
        </p:grpSpPr>
        <p:cxnSp>
          <p:nvCxnSpPr>
            <p:cNvPr id="5" name="Straight Arrow Connector 4"/>
            <p:cNvCxnSpPr>
              <a:stCxn id="33799" idx="3"/>
              <a:endCxn id="33800" idx="1"/>
            </p:cNvCxnSpPr>
            <p:nvPr/>
          </p:nvCxnSpPr>
          <p:spPr>
            <a:xfrm flipV="1">
              <a:off x="1524000" y="1633538"/>
              <a:ext cx="6248400" cy="9525"/>
            </a:xfrm>
            <a:prstGeom prst="straightConnector1">
              <a:avLst/>
            </a:prstGeom>
            <a:ln w="1111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99" name="TextBox 5"/>
            <p:cNvSpPr txBox="1">
              <a:spLocks noChangeArrowheads="1"/>
            </p:cNvSpPr>
            <p:nvPr/>
          </p:nvSpPr>
          <p:spPr bwMode="auto">
            <a:xfrm>
              <a:off x="0" y="13817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RDBMS</a:t>
              </a:r>
            </a:p>
          </p:txBody>
        </p:sp>
        <p:sp>
          <p:nvSpPr>
            <p:cNvPr id="33800" name="TextBox 6"/>
            <p:cNvSpPr txBox="1">
              <a:spLocks noChangeArrowheads="1"/>
            </p:cNvSpPr>
            <p:nvPr/>
          </p:nvSpPr>
          <p:spPr bwMode="auto">
            <a:xfrm>
              <a:off x="7772400" y="137160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NoSQL</a:t>
              </a:r>
            </a:p>
          </p:txBody>
        </p:sp>
      </p:grpSp>
      <p:pic>
        <p:nvPicPr>
          <p:cNvPr id="3379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5775" y="990600"/>
            <a:ext cx="11144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PIQL: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Bounded Work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Most applications can tolerate cardinality constraints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People can only interact with a finite number of people (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limits to 5000)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Twitter page sizes display only tens of tweets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PIQL lets developers specify these constraints in their data 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model =&gt; can retain joins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Optimizer uses constraints to evaluate performance safety (</a:t>
            </a:r>
            <a:r>
              <a:rPr lang="en-US" sz="2800" dirty="0" err="1" smtClean="0">
                <a:ea typeface="ＭＳ Ｐゴシック" charset="-128"/>
                <a:cs typeface="ＭＳ Ｐゴシック" charset="-128"/>
              </a:rPr>
              <a:t>ie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, will I violate my SLO?)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0" y="1371600"/>
            <a:ext cx="9296400" cy="533400"/>
            <a:chOff x="0" y="1371600"/>
            <a:chExt cx="9296400" cy="533400"/>
          </a:xfrm>
        </p:grpSpPr>
        <p:cxnSp>
          <p:nvCxnSpPr>
            <p:cNvPr id="5" name="Straight Arrow Connector 4"/>
            <p:cNvCxnSpPr>
              <a:stCxn id="27655" idx="3"/>
              <a:endCxn id="27656" idx="1"/>
            </p:cNvCxnSpPr>
            <p:nvPr/>
          </p:nvCxnSpPr>
          <p:spPr>
            <a:xfrm flipV="1">
              <a:off x="1524000" y="1633538"/>
              <a:ext cx="6248400" cy="9525"/>
            </a:xfrm>
            <a:prstGeom prst="straightConnector1">
              <a:avLst/>
            </a:prstGeom>
            <a:ln w="1111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55" name="TextBox 5"/>
            <p:cNvSpPr txBox="1">
              <a:spLocks noChangeArrowheads="1"/>
            </p:cNvSpPr>
            <p:nvPr/>
          </p:nvSpPr>
          <p:spPr bwMode="auto">
            <a:xfrm>
              <a:off x="0" y="13817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RDBMS</a:t>
              </a:r>
            </a:p>
          </p:txBody>
        </p:sp>
        <p:sp>
          <p:nvSpPr>
            <p:cNvPr id="27656" name="TextBox 6"/>
            <p:cNvSpPr txBox="1">
              <a:spLocks noChangeArrowheads="1"/>
            </p:cNvSpPr>
            <p:nvPr/>
          </p:nvSpPr>
          <p:spPr bwMode="auto">
            <a:xfrm>
              <a:off x="7772400" y="137160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NoSQL</a:t>
              </a:r>
            </a:p>
          </p:txBody>
        </p:sp>
      </p:grpSp>
      <p:pic>
        <p:nvPicPr>
          <p:cNvPr id="27653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5775" y="990600"/>
            <a:ext cx="11144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cardinality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r>
              <a:rPr lang="en-US" dirty="0" smtClean="0"/>
              <a:t>Anecdote:  Robert </a:t>
            </a:r>
            <a:r>
              <a:rPr lang="en-US" dirty="0" err="1" smtClean="0"/>
              <a:t>Scoble</a:t>
            </a:r>
            <a:r>
              <a:rPr lang="en-US" dirty="0" smtClean="0"/>
              <a:t>, tech blogger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Facebook’s</a:t>
            </a:r>
            <a:r>
              <a:rPr lang="en-US" dirty="0" smtClean="0"/>
              <a:t> engineers tell me that the 5,000 friend limit is there because their engines have scaling problems.  In fact, I’ve noticed parts of </a:t>
            </a:r>
            <a:r>
              <a:rPr lang="en-US" dirty="0" err="1" smtClean="0"/>
              <a:t>Facebook</a:t>
            </a:r>
            <a:r>
              <a:rPr lang="en-US" dirty="0" smtClean="0"/>
              <a:t> slowed down for me at about 3,000 friends.”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 has a cardinality limit, but their performance suffers before the limit.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48400"/>
            <a:ext cx="914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http://scobleizer.com/2007/10/14/the-you-dont-need-more-friends-lobby/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5" name="Picture 4" descr="Screen shot 2011-02-23 at 7.59.2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1231900"/>
            <a:ext cx="2870200" cy="977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Danger of Bad Cardinalities</a:t>
            </a:r>
            <a:endParaRPr lang="en-US" dirty="0"/>
          </a:p>
        </p:txBody>
      </p:sp>
      <p:pic>
        <p:nvPicPr>
          <p:cNvPr id="4" name="Content Placeholder 3" descr="scadr_change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28662" t="8013" r="41650" b="42304"/>
              <a:stretch>
                <a:fillRect/>
              </a:stretch>
            </p:blipFill>
          </mc:Choice>
          <mc:Fallback>
            <p:blipFill>
              <a:blip r:embed="rId4"/>
              <a:srcRect l="28662" t="8013" r="41650" b="42304"/>
              <a:stretch>
                <a:fillRect/>
              </a:stretch>
            </p:blipFill>
          </mc:Fallback>
        </mc:AlternateContent>
        <p:spPr>
          <a:xfrm>
            <a:off x="2133600" y="1385888"/>
            <a:ext cx="4940710" cy="4786312"/>
          </a:xfrm>
        </p:spPr>
      </p:pic>
      <p:sp>
        <p:nvSpPr>
          <p:cNvPr id="5" name="TextBox 4"/>
          <p:cNvSpPr txBox="1"/>
          <p:nvPr/>
        </p:nvSpPr>
        <p:spPr>
          <a:xfrm>
            <a:off x="2590800" y="1295400"/>
            <a:ext cx="44958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PIQL 90</a:t>
            </a:r>
            <a:r>
              <a:rPr lang="en-US" baseline="30000" dirty="0" smtClean="0">
                <a:latin typeface="Calibri"/>
                <a:cs typeface="Calibri"/>
              </a:rPr>
              <a:t>th</a:t>
            </a:r>
            <a:r>
              <a:rPr lang="en-US" dirty="0" smtClean="0">
                <a:latin typeface="Calibri"/>
                <a:cs typeface="Calibri"/>
              </a:rPr>
              <a:t> Percentile Latency (Per Server)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1981200"/>
            <a:ext cx="461665" cy="3493532"/>
          </a:xfrm>
          <a:prstGeom prst="rect">
            <a:avLst/>
          </a:prstGeom>
          <a:solidFill>
            <a:srgbClr val="FFFFFF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90</a:t>
            </a:r>
            <a:r>
              <a:rPr lang="en-US" baseline="30000" dirty="0" smtClean="0">
                <a:latin typeface="Calibri"/>
                <a:cs typeface="Calibri"/>
              </a:rPr>
              <a:t>th</a:t>
            </a:r>
            <a:r>
              <a:rPr lang="en-US" dirty="0" smtClean="0">
                <a:latin typeface="Calibri"/>
                <a:cs typeface="Calibri"/>
              </a:rPr>
              <a:t> Percentile Latency (ms)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95600" y="1752600"/>
            <a:ext cx="3810000" cy="4636532"/>
            <a:chOff x="2895600" y="1752600"/>
            <a:chExt cx="3810000" cy="4636532"/>
          </a:xfrm>
        </p:grpSpPr>
        <p:grpSp>
          <p:nvGrpSpPr>
            <p:cNvPr id="13" name="Group 12"/>
            <p:cNvGrpSpPr/>
            <p:nvPr/>
          </p:nvGrpSpPr>
          <p:grpSpPr>
            <a:xfrm>
              <a:off x="3352800" y="1752600"/>
              <a:ext cx="1143000" cy="3962400"/>
              <a:chOff x="3352800" y="1752600"/>
              <a:chExt cx="1143000" cy="39624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52800" y="1752600"/>
                <a:ext cx="1143000" cy="39624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52800" y="3200400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alibri"/>
                    <a:cs typeface="Calibri"/>
                  </a:rPr>
                  <a:t>S</a:t>
                </a:r>
                <a:r>
                  <a:rPr lang="en-US" dirty="0" smtClean="0">
                    <a:latin typeface="Calibri"/>
                    <a:cs typeface="Calibri"/>
                  </a:rPr>
                  <a:t> = 5000</a:t>
                </a:r>
                <a:endParaRPr lang="en-US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895600" y="6019800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alibri"/>
                  <a:cs typeface="Calibri"/>
                </a:rPr>
                <a:t>S</a:t>
              </a:r>
              <a:r>
                <a:rPr lang="en-US" dirty="0" smtClean="0">
                  <a:latin typeface="Calibri"/>
                  <a:cs typeface="Calibri"/>
                </a:rPr>
                <a:t> = # subscriptions per user</a:t>
              </a:r>
              <a:endParaRPr lang="en-US" dirty="0">
                <a:latin typeface="Calibri"/>
                <a:cs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0" y="1752600"/>
            <a:ext cx="2133600" cy="3962400"/>
            <a:chOff x="4572000" y="1752600"/>
            <a:chExt cx="2133600" cy="3962400"/>
          </a:xfrm>
        </p:grpSpPr>
        <p:sp>
          <p:nvSpPr>
            <p:cNvPr id="10" name="Rectangle 9"/>
            <p:cNvSpPr/>
            <p:nvPr/>
          </p:nvSpPr>
          <p:spPr>
            <a:xfrm>
              <a:off x="4572000" y="1752600"/>
              <a:ext cx="2133600" cy="3962400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0" y="32004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alibri"/>
                  <a:cs typeface="Calibri"/>
                </a:rPr>
                <a:t>S</a:t>
              </a:r>
              <a:r>
                <a:rPr lang="en-US" dirty="0" smtClean="0">
                  <a:latin typeface="Calibri"/>
                  <a:cs typeface="Calibri"/>
                </a:rPr>
                <a:t> = 100</a:t>
              </a:r>
              <a:endParaRPr lang="en-US" dirty="0">
                <a:latin typeface="Calibri"/>
                <a:cs typeface="Calibri"/>
              </a:endParaRP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Performance Insight Assistant</a:t>
            </a:r>
            <a:endParaRPr lang="en-US" sz="4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505199" y="1600200"/>
            <a:ext cx="2220749" cy="1510923"/>
            <a:chOff x="3505199" y="1600200"/>
            <a:chExt cx="2220749" cy="1510923"/>
          </a:xfrm>
        </p:grpSpPr>
        <p:sp>
          <p:nvSpPr>
            <p:cNvPr id="46" name="Rectangle 45"/>
            <p:cNvSpPr/>
            <p:nvPr/>
          </p:nvSpPr>
          <p:spPr>
            <a:xfrm>
              <a:off x="3505199" y="1600200"/>
              <a:ext cx="2209801" cy="1510923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100000"/>
                    <a:shade val="100000"/>
                    <a:satMod val="130000"/>
                  </a:srgbClr>
                </a:gs>
                <a:gs pos="100000">
                  <a:srgbClr val="9BBB5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16148" y="1981200"/>
              <a:ext cx="22098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1204E"/>
                  </a:solidFill>
                  <a:latin typeface="Calibri"/>
                  <a:cs typeface="Calibri"/>
                </a:rPr>
                <a:t>Performance Insight Assistant</a:t>
              </a:r>
              <a:endParaRPr lang="en-US" sz="2000" dirty="0">
                <a:solidFill>
                  <a:srgbClr val="01204E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987392" y="1991518"/>
            <a:ext cx="1861208" cy="707886"/>
            <a:chOff x="5987392" y="1991518"/>
            <a:chExt cx="1861208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6858000" y="1991518"/>
              <a:ext cx="990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NO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987392" y="2057400"/>
              <a:ext cx="685800" cy="533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987828" y="3962400"/>
            <a:ext cx="2775172" cy="2057400"/>
            <a:chOff x="5987828" y="3962400"/>
            <a:chExt cx="2775172" cy="2057400"/>
          </a:xfrm>
        </p:grpSpPr>
        <p:sp>
          <p:nvSpPr>
            <p:cNvPr id="27" name="Right Arrow 26"/>
            <p:cNvSpPr/>
            <p:nvPr/>
          </p:nvSpPr>
          <p:spPr>
            <a:xfrm>
              <a:off x="5987828" y="4648200"/>
              <a:ext cx="685800" cy="533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705600" y="3962400"/>
              <a:ext cx="2057400" cy="2057400"/>
              <a:chOff x="6705600" y="3962400"/>
              <a:chExt cx="2057400" cy="20574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rot="5400000">
                <a:off x="6590505" y="4914900"/>
                <a:ext cx="1295400" cy="1588"/>
              </a:xfrm>
              <a:prstGeom prst="line">
                <a:avLst/>
              </a:prstGeom>
              <a:ln>
                <a:solidFill>
                  <a:srgbClr val="00204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239000" y="5562600"/>
                <a:ext cx="1524000" cy="1588"/>
              </a:xfrm>
              <a:prstGeom prst="line">
                <a:avLst/>
              </a:prstGeom>
              <a:ln>
                <a:solidFill>
                  <a:srgbClr val="00204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239000" y="5638800"/>
                <a:ext cx="1524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alibri"/>
                    <a:cs typeface="Calibri"/>
                  </a:rPr>
                  <a:t>Cardinality</a:t>
                </a:r>
                <a:endParaRPr lang="en-US" dirty="0">
                  <a:latin typeface="Calibri"/>
                  <a:cs typeface="Calibri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705600" y="3962400"/>
                <a:ext cx="461665" cy="1905000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alibri"/>
                    <a:cs typeface="Calibri"/>
                  </a:rPr>
                  <a:t>90</a:t>
                </a:r>
                <a:r>
                  <a:rPr lang="en-US" baseline="30000" dirty="0" smtClean="0">
                    <a:latin typeface="Calibri"/>
                    <a:cs typeface="Calibri"/>
                  </a:rPr>
                  <a:t>th</a:t>
                </a:r>
                <a:r>
                  <a:rPr lang="en-US" dirty="0" smtClean="0">
                    <a:latin typeface="Calibri"/>
                    <a:cs typeface="Calibri"/>
                  </a:rPr>
                  <a:t> %</a:t>
                </a:r>
                <a:r>
                  <a:rPr lang="en-US" dirty="0" err="1" smtClean="0">
                    <a:latin typeface="Calibri"/>
                    <a:cs typeface="Calibri"/>
                  </a:rPr>
                  <a:t>ile</a:t>
                </a:r>
                <a:r>
                  <a:rPr lang="en-US" dirty="0" smtClean="0">
                    <a:latin typeface="Calibri"/>
                    <a:cs typeface="Calibri"/>
                  </a:rPr>
                  <a:t> Latency</a:t>
                </a:r>
                <a:endParaRPr lang="en-US" dirty="0">
                  <a:latin typeface="Calibri"/>
                  <a:cs typeface="Calibri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V="1">
                <a:off x="7239000" y="4343400"/>
                <a:ext cx="1524000" cy="12192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304800" y="1676399"/>
            <a:ext cx="3026540" cy="1295401"/>
            <a:chOff x="304800" y="1676399"/>
            <a:chExt cx="3026540" cy="1295401"/>
          </a:xfrm>
        </p:grpSpPr>
        <p:sp>
          <p:nvSpPr>
            <p:cNvPr id="13" name="Right Arrow 12"/>
            <p:cNvSpPr/>
            <p:nvPr/>
          </p:nvSpPr>
          <p:spPr>
            <a:xfrm>
              <a:off x="2645540" y="2057400"/>
              <a:ext cx="685800" cy="533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00" y="1676399"/>
              <a:ext cx="2133600" cy="1295401"/>
              <a:chOff x="2438401" y="1752600"/>
              <a:chExt cx="2133600" cy="129540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438401" y="1752601"/>
                <a:ext cx="2133600" cy="12954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438401" y="17526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alibri"/>
                    <a:cs typeface="Calibri"/>
                  </a:rPr>
                  <a:t>Unbounded Query:</a:t>
                </a:r>
                <a:endParaRPr lang="en-US" dirty="0">
                  <a:latin typeface="Calibri"/>
                  <a:cs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460296" y="2286001"/>
                <a:ext cx="20926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latin typeface="Consolas"/>
                    <a:cs typeface="Consolas"/>
                  </a:rPr>
                  <a:t>usersFollowing</a:t>
                </a:r>
                <a:endParaRPr lang="en-US" dirty="0" smtClean="0">
                  <a:latin typeface="Consolas"/>
                  <a:cs typeface="Consolas"/>
                </a:endParaRPr>
              </a:p>
              <a:p>
                <a:pPr algn="ctr"/>
                <a:r>
                  <a:rPr lang="en-US" dirty="0" smtClean="0">
                    <a:latin typeface="Consolas"/>
                    <a:cs typeface="Consolas"/>
                  </a:rPr>
                  <a:t>(Oprah)</a:t>
                </a:r>
                <a:endParaRPr lang="en-US" dirty="0">
                  <a:latin typeface="Consolas"/>
                  <a:cs typeface="Consolas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-228600" y="4169545"/>
            <a:ext cx="5954549" cy="1774055"/>
            <a:chOff x="-228600" y="4169545"/>
            <a:chExt cx="5954549" cy="1774055"/>
          </a:xfrm>
        </p:grpSpPr>
        <p:grpSp>
          <p:nvGrpSpPr>
            <p:cNvPr id="53" name="Group 52"/>
            <p:cNvGrpSpPr/>
            <p:nvPr/>
          </p:nvGrpSpPr>
          <p:grpSpPr>
            <a:xfrm>
              <a:off x="-228600" y="4169545"/>
              <a:ext cx="5954549" cy="1774055"/>
              <a:chOff x="-228600" y="4169545"/>
              <a:chExt cx="5954549" cy="1774055"/>
            </a:xfrm>
          </p:grpSpPr>
          <p:sp>
            <p:nvSpPr>
              <p:cNvPr id="26" name="Right Arrow 25"/>
              <p:cNvSpPr/>
              <p:nvPr/>
            </p:nvSpPr>
            <p:spPr>
              <a:xfrm>
                <a:off x="2623644" y="4648200"/>
                <a:ext cx="685800" cy="5334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-228600" y="4267200"/>
                <a:ext cx="3112032" cy="1676400"/>
                <a:chOff x="-152400" y="4343400"/>
                <a:chExt cx="3112032" cy="16764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348156" y="4343400"/>
                  <a:ext cx="2133600" cy="1676400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4F81B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26217" y="4419600"/>
                  <a:ext cx="2540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libri"/>
                      <a:cs typeface="Calibri"/>
                    </a:rPr>
                    <a:t>Bounded Query:</a:t>
                  </a:r>
                  <a:endParaRPr lang="en-US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-152400" y="4763869"/>
                  <a:ext cx="311203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 smtClean="0">
                      <a:latin typeface="Consolas"/>
                      <a:cs typeface="Consolas"/>
                    </a:rPr>
                    <a:t>usersFollowedBy</a:t>
                  </a:r>
                  <a:endParaRPr lang="en-US" dirty="0" smtClean="0">
                    <a:latin typeface="Consolas"/>
                    <a:cs typeface="Consolas"/>
                  </a:endParaRPr>
                </a:p>
                <a:p>
                  <a:pPr algn="ctr"/>
                  <a:r>
                    <a:rPr lang="en-US" dirty="0" smtClean="0">
                      <a:latin typeface="Consolas"/>
                      <a:cs typeface="Consolas"/>
                    </a:rPr>
                    <a:t>(?,5000)</a:t>
                  </a:r>
                  <a:endParaRPr lang="en-US" dirty="0">
                    <a:latin typeface="Consolas"/>
                    <a:cs typeface="Consolas"/>
                  </a:endParaRP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3505200" y="4169545"/>
                <a:ext cx="2220749" cy="1510923"/>
                <a:chOff x="3505199" y="1600200"/>
                <a:chExt cx="2220749" cy="1510923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505199" y="1600200"/>
                  <a:ext cx="2209801" cy="1510923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9BBB59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516148" y="1981200"/>
                  <a:ext cx="2209800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1204E"/>
                      </a:solidFill>
                      <a:latin typeface="Calibri"/>
                      <a:cs typeface="Calibri"/>
                    </a:rPr>
                    <a:t>Performance Insight Assistant</a:t>
                  </a:r>
                  <a:endParaRPr lang="en-US" sz="2000" dirty="0">
                    <a:solidFill>
                      <a:srgbClr val="01204E"/>
                    </a:solidFill>
                    <a:latin typeface="Calibri"/>
                    <a:cs typeface="Calibri"/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304800" y="5486400"/>
              <a:ext cx="2057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/>
                  <a:cs typeface="Calibri"/>
                </a:rPr>
                <a:t>90</a:t>
              </a:r>
              <a:r>
                <a:rPr lang="en-US" baseline="30000" dirty="0" smtClean="0">
                  <a:latin typeface="Calibri"/>
                  <a:cs typeface="Calibri"/>
                </a:rPr>
                <a:t>th</a:t>
              </a:r>
              <a:r>
                <a:rPr lang="en-US" dirty="0" smtClean="0">
                  <a:latin typeface="Calibri"/>
                  <a:cs typeface="Calibri"/>
                </a:rPr>
                <a:t> percentile</a:t>
              </a:r>
              <a:endParaRPr lang="en-US" dirty="0">
                <a:latin typeface="Calibri"/>
                <a:cs typeface="Calibri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239000" y="4191000"/>
            <a:ext cx="1600200" cy="382588"/>
            <a:chOff x="7239000" y="4191000"/>
            <a:chExt cx="1600200" cy="382588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7239000" y="4572000"/>
              <a:ext cx="16002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239000" y="41910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alibri"/>
                  <a:cs typeface="Calibri"/>
                </a:rPr>
                <a:t>SLO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239000" y="4572000"/>
            <a:ext cx="1219994" cy="991394"/>
            <a:chOff x="7239000" y="4572000"/>
            <a:chExt cx="1219994" cy="991394"/>
          </a:xfrm>
        </p:grpSpPr>
        <p:grpSp>
          <p:nvGrpSpPr>
            <p:cNvPr id="71" name="Group 70"/>
            <p:cNvGrpSpPr/>
            <p:nvPr/>
          </p:nvGrpSpPr>
          <p:grpSpPr>
            <a:xfrm>
              <a:off x="7239000" y="4572000"/>
              <a:ext cx="1219994" cy="991394"/>
              <a:chOff x="7239000" y="4572000"/>
              <a:chExt cx="1219994" cy="991394"/>
            </a:xfrm>
          </p:grpSpPr>
          <p:sp>
            <p:nvSpPr>
              <p:cNvPr id="70" name="Right Triangle 69"/>
              <p:cNvSpPr/>
              <p:nvPr/>
            </p:nvSpPr>
            <p:spPr>
              <a:xfrm>
                <a:off x="7239000" y="4572000"/>
                <a:ext cx="1219200" cy="990600"/>
              </a:xfrm>
              <a:prstGeom prst="rtTriangle">
                <a:avLst/>
              </a:prstGeom>
              <a:solidFill>
                <a:srgbClr val="008000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rot="5400000">
                <a:off x="7962900" y="5067300"/>
                <a:ext cx="990600" cy="1588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7848600" y="5105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OK</a:t>
              </a:r>
              <a:endParaRPr lang="en-US" dirty="0">
                <a:latin typeface="Calibri"/>
                <a:cs typeface="Calibri"/>
              </a:endParaRPr>
            </a:p>
          </p:txBody>
        </p:sp>
      </p:grp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 is working =&gt; storage system is meeting its SLO (Beth’s talk)</a:t>
            </a:r>
          </a:p>
          <a:p>
            <a:pPr lvl="1"/>
            <a:r>
              <a:rPr lang="en-US" dirty="0" smtClean="0"/>
              <a:t>Low-level operations (</a:t>
            </a:r>
            <a:r>
              <a:rPr lang="en-US" dirty="0" err="1" smtClean="0"/>
              <a:t>eg</a:t>
            </a:r>
            <a:r>
              <a:rPr lang="en-US" dirty="0" smtClean="0"/>
              <a:t>, get, put) have predictable performance</a:t>
            </a:r>
          </a:p>
          <a:p>
            <a:r>
              <a:rPr lang="en-US" dirty="0" smtClean="0"/>
              <a:t>PIQL SLO violations will come from high cardinalities</a:t>
            </a:r>
          </a:p>
          <a:p>
            <a:pPr lvl="1"/>
            <a:r>
              <a:rPr lang="en-US" dirty="0" smtClean="0"/>
              <a:t>Can make predictions about high-level operations (</a:t>
            </a:r>
            <a:r>
              <a:rPr lang="en-US" dirty="0" err="1" smtClean="0"/>
              <a:t>ie</a:t>
            </a:r>
            <a:r>
              <a:rPr lang="en-US" dirty="0" smtClean="0"/>
              <a:t>, queries)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Performance Insight into </a:t>
            </a:r>
            <a:r>
              <a:rPr lang="en-US" sz="4000" dirty="0" err="1" smtClean="0"/>
              <a:t>SCADr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SCADr</a:t>
            </a:r>
            <a:r>
              <a:rPr lang="en-US" dirty="0" smtClean="0"/>
              <a:t>:  Twitter clone</a:t>
            </a:r>
          </a:p>
          <a:p>
            <a:r>
              <a:rPr lang="en-US" dirty="0" smtClean="0"/>
              <a:t>Queries fall into 3 cases:</a:t>
            </a:r>
          </a:p>
          <a:p>
            <a:pPr lvl="1"/>
            <a:r>
              <a:rPr lang="en-US" dirty="0" smtClean="0"/>
              <a:t>No limit needed:  </a:t>
            </a:r>
            <a:br>
              <a:rPr lang="en-US" dirty="0" smtClean="0"/>
            </a:br>
            <a:r>
              <a:rPr lang="en-US" dirty="0" err="1" smtClean="0">
                <a:latin typeface="Consolas"/>
                <a:cs typeface="Consolas"/>
              </a:rPr>
              <a:t>findUser</a:t>
            </a:r>
            <a:r>
              <a:rPr lang="en-US" dirty="0" smtClean="0">
                <a:latin typeface="Consolas"/>
                <a:cs typeface="Consolas"/>
              </a:rPr>
              <a:t>(?)</a:t>
            </a:r>
          </a:p>
          <a:p>
            <a:pPr lvl="1"/>
            <a:r>
              <a:rPr lang="en-US" dirty="0" smtClean="0"/>
              <a:t>One limit needed:  </a:t>
            </a:r>
            <a:br>
              <a:rPr lang="en-US" dirty="0" smtClean="0"/>
            </a:br>
            <a:r>
              <a:rPr lang="en-US" dirty="0" err="1" smtClean="0">
                <a:latin typeface="Consolas"/>
                <a:cs typeface="Consolas"/>
              </a:rPr>
              <a:t>mySubscriptions</a:t>
            </a:r>
            <a:r>
              <a:rPr lang="en-US" dirty="0" smtClean="0">
                <a:latin typeface="Consolas"/>
                <a:cs typeface="Consolas"/>
              </a:rPr>
              <a:t>(?, </a:t>
            </a:r>
            <a:r>
              <a:rPr lang="en-US" dirty="0" err="1" smtClean="0">
                <a:latin typeface="Consolas"/>
                <a:cs typeface="Consolas"/>
              </a:rPr>
              <a:t>numPerPage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dirty="0" smtClean="0"/>
              <a:t>Two limits needed:  </a:t>
            </a:r>
            <a:br>
              <a:rPr lang="en-US" dirty="0" smtClean="0"/>
            </a:br>
            <a:r>
              <a:rPr lang="en-US" dirty="0" err="1" smtClean="0">
                <a:latin typeface="Consolas"/>
                <a:cs typeface="Consolas"/>
              </a:rPr>
              <a:t>thoughtstream</a:t>
            </a:r>
            <a:r>
              <a:rPr lang="en-US" dirty="0" smtClean="0">
                <a:latin typeface="Consolas"/>
                <a:cs typeface="Consolas"/>
              </a:rPr>
              <a:t>(?, </a:t>
            </a:r>
            <a:r>
              <a:rPr lang="en-US" dirty="0" err="1" smtClean="0">
                <a:latin typeface="Consolas"/>
                <a:cs typeface="Consolas"/>
              </a:rPr>
              <a:t>maxSubscriptions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numPerPage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We care about the latter 2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Setup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SCADS nodes deployed on EC2 via </a:t>
            </a:r>
            <a:r>
              <a:rPr lang="en-US" dirty="0" err="1" smtClean="0"/>
              <a:t>deploylib</a:t>
            </a:r>
            <a:endParaRPr lang="en-US" dirty="0" smtClean="0"/>
          </a:p>
          <a:p>
            <a:r>
              <a:rPr lang="en-US" dirty="0" smtClean="0"/>
              <a:t>One trace collector per query on EC2 (running PIQL library)</a:t>
            </a:r>
            <a:endParaRPr lang="en-US" dirty="0" smtClean="0"/>
          </a:p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10000 users</a:t>
            </a:r>
          </a:p>
          <a:p>
            <a:pPr lvl="1"/>
            <a:r>
              <a:rPr lang="en-US" dirty="0" smtClean="0"/>
              <a:t>1000 </a:t>
            </a:r>
            <a:r>
              <a:rPr lang="en-US" dirty="0" smtClean="0"/>
              <a:t>subscriptions per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100 </a:t>
            </a:r>
            <a:r>
              <a:rPr lang="en-US" dirty="0" smtClean="0"/>
              <a:t>thoughts per </a:t>
            </a:r>
            <a:r>
              <a:rPr lang="en-US" dirty="0" smtClean="0"/>
              <a:t>user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SCADr</a:t>
            </a:r>
            <a:r>
              <a:rPr lang="en-US" dirty="0" smtClean="0"/>
              <a:t> Queries</a:t>
            </a:r>
            <a:endParaRPr lang="en-US" dirty="0"/>
          </a:p>
        </p:txBody>
      </p:sp>
      <p:pic>
        <p:nvPicPr>
          <p:cNvPr id="4" name="Picture 3" descr="Screen shot 2011-02-23 at 6.02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23" y="1555676"/>
            <a:ext cx="7798577" cy="1644724"/>
          </a:xfrm>
          <a:prstGeom prst="rect">
            <a:avLst/>
          </a:prstGeom>
        </p:spPr>
      </p:pic>
      <p:pic>
        <p:nvPicPr>
          <p:cNvPr id="12" name="Picture 11" descr="Screen shot 2011-02-23 at 8.03.0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30082"/>
            <a:ext cx="8115300" cy="287071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688896" y="2416502"/>
            <a:ext cx="4854904" cy="467430"/>
            <a:chOff x="2688896" y="2416502"/>
            <a:chExt cx="4854904" cy="467430"/>
          </a:xfrm>
        </p:grpSpPr>
        <p:sp>
          <p:nvSpPr>
            <p:cNvPr id="19" name="Rectangle 18"/>
            <p:cNvSpPr/>
            <p:nvPr/>
          </p:nvSpPr>
          <p:spPr>
            <a:xfrm>
              <a:off x="2688896" y="2416502"/>
              <a:ext cx="609600" cy="3048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8200" y="25146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/>
                  <a:cs typeface="Calibri"/>
                </a:rPr>
                <a:t>Number of subscriptions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26" name="Straight Connector 25"/>
            <p:cNvCxnSpPr>
              <a:stCxn id="19" idx="3"/>
              <a:endCxn id="22" idx="1"/>
            </p:cNvCxnSpPr>
            <p:nvPr/>
          </p:nvCxnSpPr>
          <p:spPr>
            <a:xfrm>
              <a:off x="3298496" y="2568902"/>
              <a:ext cx="1349704" cy="13036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937408" y="4289098"/>
            <a:ext cx="4539592" cy="511502"/>
            <a:chOff x="1937408" y="4289098"/>
            <a:chExt cx="4539592" cy="511502"/>
          </a:xfrm>
        </p:grpSpPr>
        <p:sp>
          <p:nvSpPr>
            <p:cNvPr id="20" name="Rectangle 19"/>
            <p:cNvSpPr/>
            <p:nvPr/>
          </p:nvSpPr>
          <p:spPr>
            <a:xfrm>
              <a:off x="1937408" y="4289098"/>
              <a:ext cx="609600" cy="3048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1400" y="4431268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/>
                  <a:cs typeface="Calibri"/>
                </a:rPr>
                <a:t>Number of subscriptions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28" name="Straight Connector 27"/>
            <p:cNvCxnSpPr>
              <a:endCxn id="23" idx="1"/>
            </p:cNvCxnSpPr>
            <p:nvPr/>
          </p:nvCxnSpPr>
          <p:spPr>
            <a:xfrm>
              <a:off x="2514600" y="4419600"/>
              <a:ext cx="1066800" cy="19633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959304" y="5540702"/>
            <a:ext cx="3984296" cy="402898"/>
            <a:chOff x="1959304" y="5540702"/>
            <a:chExt cx="3984296" cy="402898"/>
          </a:xfrm>
        </p:grpSpPr>
        <p:sp>
          <p:nvSpPr>
            <p:cNvPr id="21" name="Rectangle 20"/>
            <p:cNvSpPr/>
            <p:nvPr/>
          </p:nvSpPr>
          <p:spPr>
            <a:xfrm>
              <a:off x="1959304" y="5540702"/>
              <a:ext cx="304800" cy="3048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19400" y="5574268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/>
                  <a:cs typeface="Calibri"/>
                </a:rPr>
                <a:t>Number of thoughts per page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30" name="Straight Connector 29"/>
            <p:cNvCxnSpPr>
              <a:stCxn id="21" idx="3"/>
              <a:endCxn id="24" idx="1"/>
            </p:cNvCxnSpPr>
            <p:nvPr/>
          </p:nvCxnSpPr>
          <p:spPr>
            <a:xfrm>
              <a:off x="2264104" y="5693102"/>
              <a:ext cx="555296" cy="6583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2133600" y="1219200"/>
            <a:ext cx="6858000" cy="4800600"/>
          </a:xfrm>
          <a:prstGeom prst="rect">
            <a:avLst/>
          </a:prstGeom>
          <a:solidFill>
            <a:srgbClr val="D9B841">
              <a:alpha val="66000"/>
            </a:srgbClr>
          </a:solidFill>
          <a:ln w="25400" cap="flat" cmpd="sng" algn="ctr">
            <a:solidFill>
              <a:srgbClr val="69591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r>
              <a:rPr lang="en-US" sz="18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Mesos</a:t>
            </a:r>
            <a:endParaRPr lang="en-US" sz="18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" name="Picture 15"/>
          <p:cNvPicPr>
            <a:picLocks noChangeAspect="1" noChangeArrowheads="1"/>
          </p:cNvPicPr>
          <p:nvPr/>
        </p:nvPicPr>
        <p:blipFill>
          <a:blip r:embed="rId2">
            <a:alphaModFix amt="31000"/>
          </a:blip>
          <a:srcRect b="5246"/>
          <a:stretch>
            <a:fillRect/>
          </a:stretch>
        </p:blipFill>
        <p:spPr bwMode="auto">
          <a:xfrm>
            <a:off x="5649913" y="2427288"/>
            <a:ext cx="1584325" cy="161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dist="17819" dir="2700000" algn="ctr" rotWithShape="0">
              <a:srgbClr val="808080">
                <a:alpha val="75014"/>
              </a:srgbClr>
            </a:outerShdw>
          </a:effectLst>
        </p:spPr>
      </p:pic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alphaModFix amt="31000"/>
          </a:blip>
          <a:srcRect b="5246"/>
          <a:stretch>
            <a:fillRect/>
          </a:stretch>
        </p:blipFill>
        <p:spPr bwMode="auto">
          <a:xfrm>
            <a:off x="5654675" y="4559300"/>
            <a:ext cx="1584325" cy="161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dist="17819" dir="2700000" algn="ctr" rotWithShape="0">
              <a:srgbClr val="808080">
                <a:alpha val="75014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181600" y="3124200"/>
            <a:ext cx="1066800" cy="2895600"/>
          </a:xfrm>
          <a:prstGeom prst="rect">
            <a:avLst/>
          </a:prstGeom>
          <a:solidFill>
            <a:srgbClr val="FF6600">
              <a:alpha val="24000"/>
            </a:srgbClr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SCADS</a:t>
            </a:r>
          </a:p>
        </p:txBody>
      </p:sp>
      <p:sp>
        <p:nvSpPr>
          <p:cNvPr id="6" name="Can 5"/>
          <p:cNvSpPr/>
          <p:nvPr/>
        </p:nvSpPr>
        <p:spPr>
          <a:xfrm>
            <a:off x="5410200" y="3657600"/>
            <a:ext cx="609600" cy="685800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NS1</a:t>
            </a:r>
          </a:p>
        </p:txBody>
      </p:sp>
      <p:sp>
        <p:nvSpPr>
          <p:cNvPr id="7" name="Can 6"/>
          <p:cNvSpPr/>
          <p:nvPr/>
        </p:nvSpPr>
        <p:spPr>
          <a:xfrm>
            <a:off x="5410200" y="4419600"/>
            <a:ext cx="609600" cy="685800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NS2</a:t>
            </a:r>
          </a:p>
        </p:txBody>
      </p:sp>
      <p:sp>
        <p:nvSpPr>
          <p:cNvPr id="8" name="Can 7"/>
          <p:cNvSpPr/>
          <p:nvPr/>
        </p:nvSpPr>
        <p:spPr>
          <a:xfrm>
            <a:off x="5410200" y="5181600"/>
            <a:ext cx="609600" cy="685800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NSX</a:t>
            </a:r>
            <a:endParaRPr lang="en-US" sz="1600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1600" y="2590800"/>
            <a:ext cx="1143000" cy="555624"/>
          </a:xfrm>
          <a:prstGeom prst="rect">
            <a:avLst/>
          </a:prstGeom>
          <a:solidFill>
            <a:srgbClr val="008000">
              <a:alpha val="58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PIQL</a:t>
            </a:r>
            <a:endParaRPr lang="en-US" sz="1800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rot="10800000">
            <a:off x="1447800" y="2584450"/>
            <a:ext cx="3951288" cy="1588"/>
          </a:xfrm>
          <a:prstGeom prst="straightConnector1">
            <a:avLst/>
          </a:prstGeom>
          <a:ln>
            <a:solidFill>
              <a:srgbClr val="93CD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95"/>
          <p:cNvGrpSpPr/>
          <p:nvPr/>
        </p:nvGrpSpPr>
        <p:grpSpPr>
          <a:xfrm>
            <a:off x="3124200" y="3657600"/>
            <a:ext cx="2133600" cy="533400"/>
            <a:chOff x="3048000" y="3657600"/>
            <a:chExt cx="2133600" cy="5334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048000" y="3657600"/>
              <a:ext cx="1447800" cy="381000"/>
            </a:xfrm>
            <a:prstGeom prst="rect">
              <a:avLst/>
            </a:prstGeom>
            <a:solidFill>
              <a:srgbClr val="33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Director</a:t>
              </a:r>
              <a:endParaRPr lang="en-US" sz="20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" name="Can 15"/>
            <p:cNvSpPr/>
            <p:nvPr/>
          </p:nvSpPr>
          <p:spPr bwMode="auto">
            <a:xfrm>
              <a:off x="4171950" y="3733800"/>
              <a:ext cx="247650" cy="228600"/>
            </a:xfrm>
            <a:prstGeom prst="can">
              <a:avLst/>
            </a:prstGeom>
            <a:solidFill>
              <a:schemeClr val="bg1"/>
            </a:solidFill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2" name="Elbow Connector 31"/>
            <p:cNvCxnSpPr>
              <a:stCxn id="15" idx="1"/>
            </p:cNvCxnSpPr>
            <p:nvPr/>
          </p:nvCxnSpPr>
          <p:spPr>
            <a:xfrm rot="10800000" flipH="1" flipV="1">
              <a:off x="3048000" y="3848100"/>
              <a:ext cx="2133600" cy="342900"/>
            </a:xfrm>
            <a:prstGeom prst="bentConnector3">
              <a:avLst>
                <a:gd name="adj1" fmla="val -10714"/>
              </a:avLst>
            </a:prstGeom>
            <a:ln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>
              <a:off x="4572000" y="3886200"/>
              <a:ext cx="609600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52400" y="3581400"/>
            <a:ext cx="1371600" cy="1096963"/>
            <a:chOff x="228600" y="1524000"/>
            <a:chExt cx="1371600" cy="1096963"/>
          </a:xfrm>
        </p:grpSpPr>
        <p:pic>
          <p:nvPicPr>
            <p:cNvPr id="18485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1752600"/>
              <a:ext cx="1371600" cy="868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18486" name="Picture 4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4400" y="1524000"/>
              <a:ext cx="427038" cy="6858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63" name="Rectangle 62"/>
          <p:cNvSpPr/>
          <p:nvPr/>
        </p:nvSpPr>
        <p:spPr>
          <a:xfrm>
            <a:off x="7010400" y="4343400"/>
            <a:ext cx="1676400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SPARK: </a:t>
            </a:r>
            <a:r>
              <a:rPr lang="en-US" dirty="0" err="1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SCADr</a:t>
            </a:r>
            <a:r>
              <a:rPr lang="en-US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Spam Filtering</a:t>
            </a:r>
            <a:endParaRPr lang="en-US" sz="18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10400" y="3276600"/>
            <a:ext cx="1600200" cy="914400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MPI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04800" y="2209800"/>
            <a:ext cx="1066800" cy="762000"/>
          </a:xfrm>
          <a:prstGeom prst="rect">
            <a:avLst/>
          </a:prstGeom>
          <a:solidFill>
            <a:srgbClr val="93CD00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“I” in PIQL</a:t>
            </a:r>
          </a:p>
        </p:txBody>
      </p:sp>
      <p:cxnSp>
        <p:nvCxnSpPr>
          <p:cNvPr id="102" name="Straight Arrow Connector 101"/>
          <p:cNvCxnSpPr>
            <a:stCxn id="94" idx="2"/>
          </p:cNvCxnSpPr>
          <p:nvPr/>
        </p:nvCxnSpPr>
        <p:spPr>
          <a:xfrm rot="5400000">
            <a:off x="609599" y="3200401"/>
            <a:ext cx="457202" cy="158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75" name="Text Box 3"/>
          <p:cNvSpPr txBox="1">
            <a:spLocks noChangeArrowheads="1"/>
          </p:cNvSpPr>
          <p:nvPr/>
        </p:nvSpPr>
        <p:spPr bwMode="auto">
          <a:xfrm>
            <a:off x="1752600" y="0"/>
            <a:ext cx="7391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93000"/>
              </a:lnSpc>
              <a:buClr>
                <a:srgbClr val="FFCC33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 smtClean="0">
                <a:solidFill>
                  <a:srgbClr val="FFCC33"/>
                </a:solidFill>
                <a:latin typeface="Calibri"/>
                <a:ea typeface="MS Gothic" charset="0"/>
                <a:cs typeface="Calibri"/>
              </a:rPr>
              <a:t>RAD Lab Overview</a:t>
            </a:r>
            <a:endParaRPr lang="en-GB" sz="4000" dirty="0">
              <a:solidFill>
                <a:srgbClr val="FFCC33"/>
              </a:solidFill>
              <a:latin typeface="Calibri"/>
              <a:ea typeface="MS Gothic" charset="0"/>
              <a:cs typeface="Calibri"/>
            </a:endParaRPr>
          </a:p>
        </p:txBody>
      </p:sp>
      <p:pic>
        <p:nvPicPr>
          <p:cNvPr id="77" name="Picture 76" descr="logo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65" y="1828800"/>
            <a:ext cx="1777335" cy="8382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1981200"/>
            <a:ext cx="1870548" cy="450850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2133600" y="6019800"/>
            <a:ext cx="6858000" cy="685800"/>
          </a:xfrm>
          <a:prstGeom prst="rect">
            <a:avLst/>
          </a:prstGeom>
          <a:solidFill>
            <a:srgbClr val="FF6600">
              <a:alpha val="66000"/>
            </a:srgbClr>
          </a:solidFill>
          <a:ln w="25400" cap="flat" cmpd="sng" algn="ctr">
            <a:solidFill>
              <a:srgbClr val="69591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Data Center Replay</a:t>
            </a:r>
            <a:endParaRPr lang="en-US" sz="18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1" name="Down Arrow 80"/>
          <p:cNvSpPr/>
          <p:nvPr/>
        </p:nvSpPr>
        <p:spPr>
          <a:xfrm>
            <a:off x="4419600" y="1295400"/>
            <a:ext cx="4343400" cy="533400"/>
          </a:xfrm>
          <a:prstGeom prst="downArrow">
            <a:avLst/>
          </a:prstGeom>
          <a:solidFill>
            <a:srgbClr val="0000FF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RAIN: Workload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6"/>
          <p:cNvGrpSpPr/>
          <p:nvPr/>
        </p:nvGrpSpPr>
        <p:grpSpPr>
          <a:xfrm>
            <a:off x="3124200" y="4419600"/>
            <a:ext cx="2133600" cy="533400"/>
            <a:chOff x="3048000" y="3657600"/>
            <a:chExt cx="2133600" cy="533400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048000" y="3657600"/>
              <a:ext cx="1447800" cy="381000"/>
            </a:xfrm>
            <a:prstGeom prst="rect">
              <a:avLst/>
            </a:prstGeom>
            <a:solidFill>
              <a:srgbClr val="33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Director</a:t>
              </a:r>
              <a:endParaRPr lang="en-US" sz="20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0" name="Can 99"/>
            <p:cNvSpPr/>
            <p:nvPr/>
          </p:nvSpPr>
          <p:spPr bwMode="auto">
            <a:xfrm>
              <a:off x="4171950" y="3733800"/>
              <a:ext cx="247650" cy="228600"/>
            </a:xfrm>
            <a:prstGeom prst="can">
              <a:avLst/>
            </a:prstGeom>
            <a:solidFill>
              <a:schemeClr val="bg1"/>
            </a:solidFill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01" name="Elbow Connector 100"/>
            <p:cNvCxnSpPr>
              <a:stCxn id="99" idx="1"/>
            </p:cNvCxnSpPr>
            <p:nvPr/>
          </p:nvCxnSpPr>
          <p:spPr>
            <a:xfrm rot="10800000" flipH="1" flipV="1">
              <a:off x="3048000" y="3848100"/>
              <a:ext cx="2133600" cy="342900"/>
            </a:xfrm>
            <a:prstGeom prst="bentConnector3">
              <a:avLst>
                <a:gd name="adj1" fmla="val -10714"/>
              </a:avLst>
            </a:prstGeom>
            <a:ln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10800000">
              <a:off x="4572000" y="3886200"/>
              <a:ext cx="609600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3"/>
          <p:cNvGrpSpPr/>
          <p:nvPr/>
        </p:nvGrpSpPr>
        <p:grpSpPr>
          <a:xfrm>
            <a:off x="3124200" y="5181600"/>
            <a:ext cx="2133600" cy="533400"/>
            <a:chOff x="3048000" y="3657600"/>
            <a:chExt cx="2133600" cy="533400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3048000" y="3657600"/>
              <a:ext cx="1447800" cy="381000"/>
            </a:xfrm>
            <a:prstGeom prst="rect">
              <a:avLst/>
            </a:prstGeom>
            <a:solidFill>
              <a:srgbClr val="33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Director</a:t>
              </a:r>
              <a:endParaRPr lang="en-US" sz="20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6" name="Can 105"/>
            <p:cNvSpPr/>
            <p:nvPr/>
          </p:nvSpPr>
          <p:spPr bwMode="auto">
            <a:xfrm>
              <a:off x="4171950" y="3733800"/>
              <a:ext cx="247650" cy="228600"/>
            </a:xfrm>
            <a:prstGeom prst="can">
              <a:avLst/>
            </a:prstGeom>
            <a:solidFill>
              <a:schemeClr val="bg1"/>
            </a:solidFill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07" name="Elbow Connector 106"/>
            <p:cNvCxnSpPr>
              <a:stCxn id="105" idx="1"/>
            </p:cNvCxnSpPr>
            <p:nvPr/>
          </p:nvCxnSpPr>
          <p:spPr>
            <a:xfrm rot="10800000" flipH="1" flipV="1">
              <a:off x="3048000" y="3848100"/>
              <a:ext cx="2133600" cy="342900"/>
            </a:xfrm>
            <a:prstGeom prst="bentConnector3">
              <a:avLst>
                <a:gd name="adj1" fmla="val -10714"/>
              </a:avLst>
            </a:prstGeom>
            <a:ln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10800000">
              <a:off x="4572000" y="3886200"/>
              <a:ext cx="609600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09"/>
          <p:cNvGrpSpPr/>
          <p:nvPr/>
        </p:nvGrpSpPr>
        <p:grpSpPr>
          <a:xfrm>
            <a:off x="2514600" y="1828800"/>
            <a:ext cx="2133600" cy="533400"/>
            <a:chOff x="3048000" y="3657600"/>
            <a:chExt cx="2133600" cy="533400"/>
          </a:xfrm>
        </p:grpSpPr>
        <p:sp>
          <p:nvSpPr>
            <p:cNvPr id="111" name="Rectangle 110"/>
            <p:cNvSpPr/>
            <p:nvPr/>
          </p:nvSpPr>
          <p:spPr bwMode="auto">
            <a:xfrm>
              <a:off x="3048000" y="3657600"/>
              <a:ext cx="1447800" cy="381000"/>
            </a:xfrm>
            <a:prstGeom prst="rect">
              <a:avLst/>
            </a:prstGeom>
            <a:solidFill>
              <a:srgbClr val="0000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Director</a:t>
              </a:r>
              <a:endParaRPr lang="en-US" sz="20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2" name="Can 111"/>
            <p:cNvSpPr/>
            <p:nvPr/>
          </p:nvSpPr>
          <p:spPr bwMode="auto">
            <a:xfrm>
              <a:off x="4171950" y="3733800"/>
              <a:ext cx="247650" cy="228600"/>
            </a:xfrm>
            <a:prstGeom prst="can">
              <a:avLst/>
            </a:prstGeom>
            <a:solidFill>
              <a:schemeClr val="bg1"/>
            </a:solidFill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13" name="Elbow Connector 112"/>
            <p:cNvCxnSpPr>
              <a:stCxn id="111" idx="1"/>
            </p:cNvCxnSpPr>
            <p:nvPr/>
          </p:nvCxnSpPr>
          <p:spPr>
            <a:xfrm rot="10800000" flipH="1" flipV="1">
              <a:off x="3048000" y="3848100"/>
              <a:ext cx="2133600" cy="342900"/>
            </a:xfrm>
            <a:prstGeom prst="bentConnector3">
              <a:avLst>
                <a:gd name="adj1" fmla="val -10714"/>
              </a:avLst>
            </a:prstGeom>
            <a:ln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10800000">
              <a:off x="4572000" y="3886200"/>
              <a:ext cx="609600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/>
          <p:cNvSpPr/>
          <p:nvPr/>
        </p:nvSpPr>
        <p:spPr>
          <a:xfrm>
            <a:off x="1676400" y="1219200"/>
            <a:ext cx="457200" cy="4800600"/>
          </a:xfrm>
          <a:prstGeom prst="rect">
            <a:avLst/>
          </a:prstGeom>
          <a:solidFill>
            <a:srgbClr val="0000FF">
              <a:alpha val="33000"/>
            </a:srgbClr>
          </a:solidFill>
          <a:ln w="25400" cap="flat" cmpd="sng" algn="ctr">
            <a:solidFill>
              <a:srgbClr val="69591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>
            <a:prstTxWarp prst="textNoShape">
              <a:avLst/>
            </a:prstTxWarp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DeployLib</a:t>
            </a:r>
            <a:endParaRPr lang="en-US" sz="18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4" name="Right Arrow 123"/>
          <p:cNvSpPr/>
          <p:nvPr/>
        </p:nvSpPr>
        <p:spPr>
          <a:xfrm>
            <a:off x="6096000" y="4572000"/>
            <a:ext cx="838200" cy="381000"/>
          </a:xfrm>
          <a:prstGeom prst="rightArrow">
            <a:avLst/>
          </a:prstGeom>
          <a:solidFill>
            <a:srgbClr val="FF6600">
              <a:alpha val="4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0" y="2514600"/>
            <a:ext cx="2413000" cy="43004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52400" y="4800600"/>
            <a:ext cx="1524000" cy="457200"/>
          </a:xfrm>
          <a:prstGeom prst="rect">
            <a:avLst/>
          </a:prstGeom>
          <a:solidFill>
            <a:srgbClr val="FF6600">
              <a:alpha val="66000"/>
            </a:srgbClr>
          </a:solidFill>
          <a:ln w="25400" cap="flat" cmpd="sng" algn="ctr">
            <a:solidFill>
              <a:srgbClr val="69591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Dashboard</a:t>
            </a:r>
            <a:endParaRPr lang="en-US" sz="18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C6BB-A117-B643-9DE1-2779C85F06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 One Limit</a:t>
            </a:r>
            <a:endParaRPr lang="en-US" dirty="0"/>
          </a:p>
        </p:txBody>
      </p:sp>
      <p:pic>
        <p:nvPicPr>
          <p:cNvPr id="4" name="Content Placeholder 3" descr="mySub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816" r="1236"/>
              <a:stretch>
                <a:fillRect/>
              </a:stretch>
            </p:blipFill>
          </mc:Choice>
          <mc:Fallback>
            <p:blipFill>
              <a:blip r:embed="rId3"/>
              <a:srcRect l="816" r="1236"/>
              <a:stretch>
                <a:fillRect/>
              </a:stretch>
            </p:blipFill>
          </mc:Fallback>
        </mc:AlternateContent>
        <p:spPr>
          <a:xfrm>
            <a:off x="1752600" y="1107457"/>
            <a:ext cx="5638800" cy="5756927"/>
          </a:xfrm>
        </p:spPr>
      </p:pic>
      <p:grpSp>
        <p:nvGrpSpPr>
          <p:cNvPr id="7" name="Group 6"/>
          <p:cNvGrpSpPr/>
          <p:nvPr/>
        </p:nvGrpSpPr>
        <p:grpSpPr>
          <a:xfrm>
            <a:off x="76200" y="1524000"/>
            <a:ext cx="2362200" cy="1200329"/>
            <a:chOff x="76200" y="1524000"/>
            <a:chExt cx="2362200" cy="1200329"/>
          </a:xfrm>
        </p:grpSpPr>
        <p:sp>
          <p:nvSpPr>
            <p:cNvPr id="5" name="Rectangle 4"/>
            <p:cNvSpPr/>
            <p:nvPr/>
          </p:nvSpPr>
          <p:spPr>
            <a:xfrm>
              <a:off x="2133600" y="1752600"/>
              <a:ext cx="304800" cy="381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" y="1524000"/>
              <a:ext cx="2057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Inexpensive at highest cardinality =&gt; this query is not a bottleneck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Case 2: Two Limits</a:t>
            </a:r>
            <a:endParaRPr lang="en-US" sz="4000" dirty="0"/>
          </a:p>
        </p:txBody>
      </p:sp>
      <p:pic>
        <p:nvPicPr>
          <p:cNvPr id="12" name="Picture 11" descr="thoughtstrea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712" t="6969" r="7192" b="14459"/>
              <a:stretch>
                <a:fillRect/>
              </a:stretch>
            </p:blipFill>
          </mc:Choice>
          <mc:Fallback>
            <p:blipFill>
              <a:blip r:embed="rId4"/>
              <a:srcRect l="4712" t="6969" r="7192" b="14459"/>
              <a:stretch>
                <a:fillRect/>
              </a:stretch>
            </p:blipFill>
          </mc:Fallback>
        </mc:AlternateContent>
        <p:spPr>
          <a:xfrm>
            <a:off x="1676400" y="1371600"/>
            <a:ext cx="5638800" cy="51054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029200" y="2938953"/>
            <a:ext cx="1676400" cy="2057400"/>
            <a:chOff x="5029200" y="2938953"/>
            <a:chExt cx="1676400" cy="2057400"/>
          </a:xfrm>
        </p:grpSpPr>
        <p:cxnSp>
          <p:nvCxnSpPr>
            <p:cNvPr id="14" name="Straight Connector 13"/>
            <p:cNvCxnSpPr/>
            <p:nvPr/>
          </p:nvCxnSpPr>
          <p:spPr>
            <a:xfrm rot="5400000" flipH="1" flipV="1">
              <a:off x="4038600" y="3929553"/>
              <a:ext cx="20574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81600" y="32120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/>
                  <a:cs typeface="Calibri"/>
                </a:rPr>
                <a:t>SLO = 300 ms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86000" y="1447800"/>
            <a:ext cx="48768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noFill/>
                <a:latin typeface="Calibri"/>
                <a:cs typeface="Calibri"/>
              </a:rPr>
              <a:t>Thoughtstream</a:t>
            </a:r>
            <a:r>
              <a:rPr lang="en-US" dirty="0" smtClean="0">
                <a:noFill/>
                <a:latin typeface="Calibri"/>
                <a:cs typeface="Calibri"/>
              </a:rPr>
              <a:t> 99</a:t>
            </a:r>
            <a:r>
              <a:rPr lang="en-US" baseline="30000" dirty="0" smtClean="0">
                <a:noFill/>
                <a:latin typeface="Calibri"/>
                <a:cs typeface="Calibri"/>
              </a:rPr>
              <a:t>th</a:t>
            </a:r>
            <a:r>
              <a:rPr lang="en-US" dirty="0" smtClean="0">
                <a:noFill/>
                <a:latin typeface="Calibri"/>
                <a:cs typeface="Calibri"/>
              </a:rPr>
              <a:t> Percentile Latency</a:t>
            </a:r>
            <a:endParaRPr lang="en-US" dirty="0">
              <a:noFill/>
              <a:latin typeface="Calibri"/>
              <a:cs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42235" y="2409009"/>
            <a:ext cx="2916874" cy="3063389"/>
            <a:chOff x="2842235" y="2409009"/>
            <a:chExt cx="2916874" cy="3063389"/>
          </a:xfrm>
        </p:grpSpPr>
        <p:grpSp>
          <p:nvGrpSpPr>
            <p:cNvPr id="24" name="Group 23"/>
            <p:cNvGrpSpPr/>
            <p:nvPr/>
          </p:nvGrpSpPr>
          <p:grpSpPr>
            <a:xfrm>
              <a:off x="2842235" y="2409009"/>
              <a:ext cx="2916874" cy="3063389"/>
              <a:chOff x="2842235" y="2409009"/>
              <a:chExt cx="2916874" cy="3063389"/>
            </a:xfrm>
          </p:grpSpPr>
          <p:sp>
            <p:nvSpPr>
              <p:cNvPr id="18" name="Isosceles Triangle 17"/>
              <p:cNvSpPr/>
              <p:nvPr/>
            </p:nvSpPr>
            <p:spPr>
              <a:xfrm rot="1613866">
                <a:off x="3139804" y="2409009"/>
                <a:ext cx="2619305" cy="2764970"/>
              </a:xfrm>
              <a:prstGeom prst="triangle">
                <a:avLst/>
              </a:prstGeom>
              <a:solidFill>
                <a:srgbClr val="008000">
                  <a:alpha val="57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Triangle 20"/>
              <p:cNvSpPr/>
              <p:nvPr/>
            </p:nvSpPr>
            <p:spPr>
              <a:xfrm rot="11427801">
                <a:off x="3009752" y="4862798"/>
                <a:ext cx="2057400" cy="609600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850084">
                <a:off x="2842235" y="4806166"/>
                <a:ext cx="2026481" cy="12939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1342889">
                <a:off x="4539156" y="2417362"/>
                <a:ext cx="685800" cy="5334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733800" y="3657600"/>
              <a:ext cx="838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OK</a:t>
              </a:r>
              <a:endParaRPr lang="en-US" dirty="0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a linear model for each operator</a:t>
            </a:r>
          </a:p>
          <a:p>
            <a:pPr lvl="1"/>
            <a:r>
              <a:rPr lang="en-US" dirty="0" smtClean="0"/>
              <a:t>Parameters:  input size, data size, cardinality</a:t>
            </a:r>
          </a:p>
          <a:p>
            <a:r>
              <a:rPr lang="en-US" dirty="0" smtClean="0"/>
              <a:t>Methodology for composing operator models to predict overall query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>
                <a:ea typeface="ＭＳ Ｐゴシック" charset="-128"/>
                <a:cs typeface="ＭＳ Ｐゴシック" charset="-128"/>
              </a:rPr>
              <a:t>PIQL </a:t>
            </a:r>
            <a:r>
              <a:rPr lang="en-US" sz="3000" dirty="0" smtClean="0">
                <a:ea typeface="ＭＳ Ｐゴシック" charset="-128"/>
                <a:cs typeface="ＭＳ Ｐゴシック" charset="-128"/>
              </a:rPr>
              <a:t>is a first attempt at combining </a:t>
            </a:r>
            <a:r>
              <a:rPr lang="en-US" sz="3000" dirty="0" smtClean="0">
                <a:ea typeface="ＭＳ Ｐゴシック" charset="-128"/>
                <a:cs typeface="ＭＳ Ｐゴシック" charset="-128"/>
              </a:rPr>
              <a:t>developers’ </a:t>
            </a:r>
            <a:r>
              <a:rPr lang="en-US" sz="3000" dirty="0" smtClean="0">
                <a:ea typeface="ＭＳ Ｐゴシック" charset="-128"/>
                <a:cs typeface="ＭＳ Ｐゴシック" charset="-128"/>
              </a:rPr>
              <a:t>favorite features from RDBMS + </a:t>
            </a:r>
            <a:r>
              <a:rPr lang="en-US" sz="3000" dirty="0" err="1" smtClean="0">
                <a:ea typeface="ＭＳ Ｐゴシック" charset="-128"/>
                <a:cs typeface="ＭＳ Ｐゴシック" charset="-128"/>
              </a:rPr>
              <a:t>NoSQL</a:t>
            </a:r>
            <a:endParaRPr lang="en-US" sz="3000" dirty="0" smtClean="0">
              <a:ea typeface="ＭＳ Ｐゴシック" charset="-128"/>
              <a:cs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Declarative language with query optimization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Guaranteed predictable performance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</a:t>
            </a:r>
            <a:r>
              <a:rPr lang="en-US" sz="2600" dirty="0" smtClean="0"/>
              <a:t> data lock-in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Flexible </a:t>
            </a:r>
            <a:r>
              <a:rPr lang="en-US" sz="2600" dirty="0" smtClean="0"/>
              <a:t>online </a:t>
            </a:r>
            <a:r>
              <a:rPr lang="en-US" sz="2600" dirty="0" smtClean="0"/>
              <a:t>schema </a:t>
            </a:r>
            <a:r>
              <a:rPr lang="en-US" sz="2600" dirty="0" smtClean="0"/>
              <a:t>evolution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Performance Insight Assistant provides feedback on cardinality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Motivation: Websites</a:t>
            </a:r>
            <a:r>
              <a:rPr lang="en-US" sz="3600" baseline="0" dirty="0" smtClean="0"/>
              <a:t> grow quickly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98753" cy="212846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Twitter: 90+ Million Tweets / Day</a:t>
            </a:r>
          </a:p>
          <a:p>
            <a:pPr>
              <a:buNone/>
            </a:pPr>
            <a:r>
              <a:rPr lang="en-US" dirty="0" err="1" smtClean="0"/>
              <a:t>Facebook</a:t>
            </a:r>
            <a:r>
              <a:rPr lang="en-US" dirty="0" smtClean="0"/>
              <a:t>: 4 Billion messages a day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 b="51702"/>
          <a:stretch>
            <a:fillRect/>
          </a:stretch>
        </p:blipFill>
        <p:spPr bwMode="auto">
          <a:xfrm>
            <a:off x="201453" y="3728667"/>
            <a:ext cx="43053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0" y="5159957"/>
            <a:ext cx="4307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http://blog.twitter.com/2010/02/measuring-tweets.html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http://blog.rightscale.com/2008/04/23/animoto-facebook-scale-up/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" name="Picture 9" descr="4990581534_c85f9b2c30_b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376" y="1877401"/>
            <a:ext cx="4322423" cy="3137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77700" y="7366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Motivation: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SLOs</a:t>
            </a:r>
            <a:r>
              <a:rPr lang="en-US" sz="3600" baseline="0" dirty="0" smtClean="0"/>
              <a:t> are everything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504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Delays under half a second impact business </a:t>
            </a:r>
            <a:r>
              <a:rPr lang="en-US" sz="2400" dirty="0" smtClean="0"/>
              <a:t>metrics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cost of delay increases over time and </a:t>
            </a:r>
            <a:r>
              <a:rPr lang="en-US" sz="2400" dirty="0" smtClean="0"/>
              <a:t>persists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+mn-ea"/>
              </a:rPr>
              <a:t>Google uses </a:t>
            </a:r>
            <a:r>
              <a:rPr lang="en-US" sz="2400" dirty="0" smtClean="0"/>
              <a:t>page load speed as a ranking factor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+mn-ea"/>
              </a:rPr>
              <a:t>Websites that are too slow lose to their competitors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kern="1200" dirty="0" smtClean="0">
                <a:solidFill>
                  <a:schemeClr val="tx1"/>
                </a:solidFill>
                <a:ea typeface="+mn-ea"/>
              </a:rPr>
              <a:t>Ex: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0" y="4953000"/>
            <a:ext cx="1933284" cy="67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hart 7"/>
          <p:cNvGraphicFramePr/>
          <p:nvPr/>
        </p:nvGraphicFramePr>
        <p:xfrm>
          <a:off x="5222239" y="1600200"/>
          <a:ext cx="367937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5983069"/>
            <a:ext cx="9151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SCHURMAN, E., AND BRUTLAG, J. Performance related changes and their user impact. Presented at Velocity Web Performance and Operations Conference, June 2009.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Latency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charset="-128"/>
                <a:cs typeface="ＭＳ Ｐゴシック" charset="-128"/>
              </a:rPr>
              <a:t>Scaling the app tier is straightforward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charset="-128"/>
                <a:cs typeface="ＭＳ Ｐゴシック" charset="-128"/>
              </a:rPr>
              <a:t>Developers </a:t>
            </a:r>
            <a:r>
              <a:rPr lang="en-US" sz="2400" dirty="0" smtClean="0">
                <a:ea typeface="ＭＳ Ｐゴシック" charset="-128"/>
                <a:cs typeface="ＭＳ Ｐゴシック" charset="-128"/>
              </a:rPr>
              <a:t>find it difficult to write fast/scalable sites using a traditional RDBMS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Ex: Many of Twitter's "Fail Whales" caused by unintentionally slow DB queries [Chirp 2010]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charset="-128"/>
                <a:cs typeface="ＭＳ Ｐゴシック" charset="-128"/>
              </a:rPr>
              <a:t>Result: Web developers are abandoning the RDBMS and switching to </a:t>
            </a:r>
            <a:r>
              <a:rPr lang="en-US" sz="2400" dirty="0" err="1" smtClean="0">
                <a:ea typeface="ＭＳ Ｐゴシック" charset="-128"/>
                <a:cs typeface="ＭＳ Ｐゴシック" charset="-128"/>
              </a:rPr>
              <a:t>NoSQL</a:t>
            </a:r>
            <a:r>
              <a:rPr lang="en-US" sz="2400" dirty="0" smtClean="0">
                <a:ea typeface="ＭＳ Ｐゴシック" charset="-128"/>
                <a:cs typeface="ＭＳ Ｐゴシック" charset="-128"/>
              </a:rPr>
              <a:t> for large-scale interactive applications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/>
              <a:t>Facebook</a:t>
            </a:r>
            <a:r>
              <a:rPr lang="en-US" sz="2000" dirty="0" smtClean="0"/>
              <a:t>, Twitter, Google, Amazon, </a:t>
            </a:r>
            <a:r>
              <a:rPr lang="en-US" sz="2000" dirty="0" err="1" smtClean="0"/>
              <a:t>Digg</a:t>
            </a:r>
            <a:r>
              <a:rPr lang="en-US" sz="2000" dirty="0" smtClean="0"/>
              <a:t>, </a:t>
            </a:r>
            <a:r>
              <a:rPr lang="en-US" sz="2000" dirty="0" err="1" smtClean="0"/>
              <a:t>Rackspace</a:t>
            </a:r>
            <a:r>
              <a:rPr lang="en-US" sz="2000" dirty="0" smtClean="0"/>
              <a:t>, </a:t>
            </a:r>
            <a:r>
              <a:rPr lang="en-US" sz="2000" dirty="0" err="1" smtClean="0"/>
              <a:t>RocketFuel</a:t>
            </a:r>
            <a:r>
              <a:rPr lang="en-US" sz="2000" dirty="0" smtClean="0"/>
              <a:t>, and many many more...</a:t>
            </a:r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276600"/>
            <a:ext cx="15240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Traditional 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133600"/>
          </a:xfrm>
        </p:spPr>
        <p:txBody>
          <a:bodyPr>
            <a:normAutofit/>
          </a:bodyPr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Powerful Declarative Query Language</a:t>
            </a:r>
          </a:p>
          <a:p>
            <a:pPr marL="742950" lvl="2" indent="-342900">
              <a:buFont typeface="Lucida Grande"/>
              <a:buChar char="−"/>
            </a:pPr>
            <a:r>
              <a:rPr lang="en-US" dirty="0" smtClean="0"/>
              <a:t>Optimizer decides the </a:t>
            </a:r>
            <a:r>
              <a:rPr lang="en-US" i="1" dirty="0" smtClean="0"/>
              <a:t>best execution plan</a:t>
            </a:r>
          </a:p>
          <a:p>
            <a:pPr marL="742950" lvl="2" indent="-342900">
              <a:buFont typeface="Lucida Grande"/>
              <a:buChar char="−"/>
            </a:pPr>
            <a:r>
              <a:rPr lang="en-US" dirty="0" smtClean="0"/>
              <a:t>Physical/logical data independence</a:t>
            </a:r>
          </a:p>
          <a:p>
            <a:pPr marL="742950" lvl="2" indent="-342900">
              <a:buFont typeface="Lucida Grande"/>
              <a:buChar char="−"/>
            </a:pPr>
            <a:r>
              <a:rPr lang="en-US" dirty="0" smtClean="0"/>
              <a:t>Automatic parallelism</a:t>
            </a: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0" y="1371600"/>
            <a:ext cx="9296400" cy="533400"/>
            <a:chOff x="0" y="1371600"/>
            <a:chExt cx="9296400" cy="533400"/>
          </a:xfrm>
        </p:grpSpPr>
        <p:cxnSp>
          <p:nvCxnSpPr>
            <p:cNvPr id="5" name="Straight Arrow Connector 4"/>
            <p:cNvCxnSpPr>
              <a:stCxn id="18439" idx="3"/>
              <a:endCxn id="18440" idx="1"/>
            </p:cNvCxnSpPr>
            <p:nvPr/>
          </p:nvCxnSpPr>
          <p:spPr>
            <a:xfrm flipV="1">
              <a:off x="1524000" y="1633538"/>
              <a:ext cx="6248400" cy="9525"/>
            </a:xfrm>
            <a:prstGeom prst="straightConnector1">
              <a:avLst/>
            </a:prstGeom>
            <a:ln w="1111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39" name="TextBox 5"/>
            <p:cNvSpPr txBox="1">
              <a:spLocks noChangeArrowheads="1"/>
            </p:cNvSpPr>
            <p:nvPr/>
          </p:nvSpPr>
          <p:spPr bwMode="auto">
            <a:xfrm>
              <a:off x="0" y="13817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RDBMS</a:t>
              </a:r>
            </a:p>
          </p:txBody>
        </p:sp>
        <p:sp>
          <p:nvSpPr>
            <p:cNvPr id="18440" name="TextBox 6"/>
            <p:cNvSpPr txBox="1">
              <a:spLocks noChangeArrowheads="1"/>
            </p:cNvSpPr>
            <p:nvPr/>
          </p:nvSpPr>
          <p:spPr bwMode="auto">
            <a:xfrm>
              <a:off x="7772400" y="137160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NoSQL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7200" y="4191000"/>
            <a:ext cx="8229600" cy="2465388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Performance Opaque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Easy to express queries that are computationally expensive (especially as the user base grows)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Large sites end up using them as a key/value store with proprietary layer on top or abandoning them…</a:t>
            </a:r>
          </a:p>
          <a:p>
            <a:pPr marL="342900" indent="-342900"/>
            <a:endParaRPr lang="en-US" dirty="0">
              <a:latin typeface="Calibri"/>
              <a:cs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NoSQL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05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smtClean="0">
                <a:ea typeface="ＭＳ Ｐゴシック" charset="-128"/>
                <a:cs typeface="ＭＳ Ｐゴシック" charset="-128"/>
              </a:rPr>
              <a:t>Simple Query Interface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More complex queries are expressed as imperative programs that perform many simple operations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Changes to physical schema require developers to manually fix queries</a:t>
            </a:r>
          </a:p>
        </p:txBody>
      </p:sp>
      <p:grpSp>
        <p:nvGrpSpPr>
          <p:cNvPr id="20484" name="Group 10"/>
          <p:cNvGrpSpPr>
            <a:grpSpLocks/>
          </p:cNvGrpSpPr>
          <p:nvPr/>
        </p:nvGrpSpPr>
        <p:grpSpPr bwMode="auto">
          <a:xfrm>
            <a:off x="0" y="1371600"/>
            <a:ext cx="9296400" cy="533400"/>
            <a:chOff x="0" y="1371600"/>
            <a:chExt cx="9296400" cy="533400"/>
          </a:xfrm>
        </p:grpSpPr>
        <p:cxnSp>
          <p:nvCxnSpPr>
            <p:cNvPr id="5" name="Straight Arrow Connector 4"/>
            <p:cNvCxnSpPr>
              <a:stCxn id="20487" idx="3"/>
              <a:endCxn id="20488" idx="1"/>
            </p:cNvCxnSpPr>
            <p:nvPr/>
          </p:nvCxnSpPr>
          <p:spPr>
            <a:xfrm flipV="1">
              <a:off x="1524000" y="1633538"/>
              <a:ext cx="6248400" cy="9525"/>
            </a:xfrm>
            <a:prstGeom prst="straightConnector1">
              <a:avLst/>
            </a:prstGeom>
            <a:ln w="1111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87" name="TextBox 5"/>
            <p:cNvSpPr txBox="1">
              <a:spLocks noChangeArrowheads="1"/>
            </p:cNvSpPr>
            <p:nvPr/>
          </p:nvSpPr>
          <p:spPr bwMode="auto">
            <a:xfrm>
              <a:off x="0" y="13817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RDBMS</a:t>
              </a:r>
            </a:p>
          </p:txBody>
        </p:sp>
        <p:sp>
          <p:nvSpPr>
            <p:cNvPr id="20488" name="TextBox 7"/>
            <p:cNvSpPr txBox="1">
              <a:spLocks noChangeArrowheads="1"/>
            </p:cNvSpPr>
            <p:nvPr/>
          </p:nvSpPr>
          <p:spPr bwMode="auto">
            <a:xfrm>
              <a:off x="7772400" y="137160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NoSQL</a:t>
              </a: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" y="4191000"/>
            <a:ext cx="8229600" cy="18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Trivial Performance Model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Simple operations (get/put) generally have fixed latency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Expensive queries are obvious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Inherently distributed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3152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PIQL: Know when to say 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Scale-independent declarative language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allow developers to write queries with a data-size-independent upper bound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optimization / data independence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Performance feedback given to developer at compile time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Unbounded queries are disallowed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Potentially slow queries are identified</a:t>
            </a: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0" y="1371600"/>
            <a:ext cx="9296400" cy="533400"/>
            <a:chOff x="0" y="1371600"/>
            <a:chExt cx="9296400" cy="533400"/>
          </a:xfrm>
        </p:grpSpPr>
        <p:cxnSp>
          <p:nvCxnSpPr>
            <p:cNvPr id="5" name="Straight Arrow Connector 4"/>
            <p:cNvCxnSpPr>
              <a:stCxn id="26632" idx="3"/>
              <a:endCxn id="26633" idx="1"/>
            </p:cNvCxnSpPr>
            <p:nvPr/>
          </p:nvCxnSpPr>
          <p:spPr>
            <a:xfrm flipV="1">
              <a:off x="1524000" y="1633538"/>
              <a:ext cx="6248400" cy="9525"/>
            </a:xfrm>
            <a:prstGeom prst="straightConnector1">
              <a:avLst/>
            </a:prstGeom>
            <a:ln w="1111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32" name="TextBox 5"/>
            <p:cNvSpPr txBox="1">
              <a:spLocks noChangeArrowheads="1"/>
            </p:cNvSpPr>
            <p:nvPr/>
          </p:nvSpPr>
          <p:spPr bwMode="auto">
            <a:xfrm>
              <a:off x="0" y="13817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RDBMS</a:t>
              </a:r>
            </a:p>
          </p:txBody>
        </p:sp>
        <p:sp>
          <p:nvSpPr>
            <p:cNvPr id="26633" name="TextBox 6"/>
            <p:cNvSpPr txBox="1">
              <a:spLocks noChangeArrowheads="1"/>
            </p:cNvSpPr>
            <p:nvPr/>
          </p:nvSpPr>
          <p:spPr bwMode="auto">
            <a:xfrm>
              <a:off x="7772400" y="137160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NoSQL</a:t>
              </a:r>
            </a:p>
          </p:txBody>
        </p:sp>
      </p:grpSp>
      <p:pic>
        <p:nvPicPr>
          <p:cNvPr id="2662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5775" y="990600"/>
            <a:ext cx="11144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Box 8"/>
          <p:cNvSpPr txBox="1">
            <a:spLocks noChangeArrowheads="1"/>
          </p:cNvSpPr>
          <p:nvPr/>
        </p:nvSpPr>
        <p:spPr bwMode="auto">
          <a:xfrm>
            <a:off x="0" y="6324600"/>
            <a:ext cx="914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http://www.zazzle.com/pickle_delivery_tshirt-235678237870195464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PIQL: No slow query plans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Already known: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/>
              <a:t>Potential for huge data sizes (</a:t>
            </a:r>
            <a:r>
              <a:rPr lang="en-US" dirty="0" smtClean="0"/>
              <a:t>you hope!)</a:t>
            </a:r>
          </a:p>
          <a:p>
            <a:pPr lvl="1"/>
            <a:r>
              <a:rPr lang="en-US" dirty="0" err="1" smtClean="0"/>
              <a:t>SLOs</a:t>
            </a:r>
            <a:r>
              <a:rPr lang="en-US" dirty="0" smtClean="0"/>
              <a:t>: &lt; 500ms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System automatically creates/uses:</a:t>
            </a:r>
          </a:p>
          <a:p>
            <a:pPr lvl="1"/>
            <a:r>
              <a:rPr lang="en-US" dirty="0" smtClean="0"/>
              <a:t>Secondary indexes</a:t>
            </a:r>
          </a:p>
          <a:p>
            <a:pPr lvl="1"/>
            <a:r>
              <a:rPr lang="en-US" dirty="0" smtClean="0"/>
              <a:t>Pre-computation (aka Materialized Views)</a:t>
            </a:r>
          </a:p>
          <a:p>
            <a:pPr lvl="1"/>
            <a:endParaRPr lang="en-US" dirty="0" smtClean="0"/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0" y="1371600"/>
            <a:ext cx="9296400" cy="533400"/>
            <a:chOff x="0" y="1371600"/>
            <a:chExt cx="9296400" cy="533400"/>
          </a:xfrm>
        </p:grpSpPr>
        <p:cxnSp>
          <p:nvCxnSpPr>
            <p:cNvPr id="5" name="Straight Arrow Connector 4"/>
            <p:cNvCxnSpPr>
              <a:stCxn id="30727" idx="3"/>
              <a:endCxn id="30728" idx="1"/>
            </p:cNvCxnSpPr>
            <p:nvPr/>
          </p:nvCxnSpPr>
          <p:spPr>
            <a:xfrm flipV="1">
              <a:off x="1524000" y="1633538"/>
              <a:ext cx="6248400" cy="9525"/>
            </a:xfrm>
            <a:prstGeom prst="straightConnector1">
              <a:avLst/>
            </a:prstGeom>
            <a:ln w="1111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27" name="TextBox 5"/>
            <p:cNvSpPr txBox="1">
              <a:spLocks noChangeArrowheads="1"/>
            </p:cNvSpPr>
            <p:nvPr/>
          </p:nvSpPr>
          <p:spPr bwMode="auto">
            <a:xfrm>
              <a:off x="0" y="13817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RDBMS</a:t>
              </a:r>
            </a:p>
          </p:txBody>
        </p:sp>
        <p:sp>
          <p:nvSpPr>
            <p:cNvPr id="30728" name="TextBox 6"/>
            <p:cNvSpPr txBox="1">
              <a:spLocks noChangeArrowheads="1"/>
            </p:cNvSpPr>
            <p:nvPr/>
          </p:nvSpPr>
          <p:spPr bwMode="auto">
            <a:xfrm>
              <a:off x="7772400" y="137160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NoSQL</a:t>
              </a:r>
            </a:p>
          </p:txBody>
        </p:sp>
      </p:grpSp>
      <p:pic>
        <p:nvPicPr>
          <p:cNvPr id="3072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5775" y="990600"/>
            <a:ext cx="11144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1C-8BF1-0B4B-9241-A7948597B4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_Lab_ppt_template_v2">
  <a:themeElements>
    <a:clrScheme name="RAD_Lab_ppt_template_v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AD_Lab_ppt_template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AD_Lab_ppt_template_v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_Lab_ppt_template_v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_Lab_ppt_template_v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_Lab_ppt_template_v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_Lab_ppt_template_v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_Lab_ppt_template_v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_Lab_ppt_template_v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RAD_Lab_ppt_template_v2</Template>
  <TotalTime>5175</TotalTime>
  <Words>1188</Words>
  <Application>Microsoft Macintosh PowerPoint</Application>
  <PresentationFormat>On-screen Show (4:3)</PresentationFormat>
  <Paragraphs>208</Paragraphs>
  <Slides>23</Slides>
  <Notes>7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RAD_Lab_ppt_template_v2</vt:lpstr>
      <vt:lpstr>Image</vt:lpstr>
      <vt:lpstr>PIQL: A Performance Insightful Query Language </vt:lpstr>
      <vt:lpstr>Slide 1</vt:lpstr>
      <vt:lpstr>Motivation: Websites grow quickly</vt:lpstr>
      <vt:lpstr>Motivation: SLOs are everything</vt:lpstr>
      <vt:lpstr>Latency Matters</vt:lpstr>
      <vt:lpstr>Traditional RDBMS</vt:lpstr>
      <vt:lpstr>NoSQL Systems</vt:lpstr>
      <vt:lpstr>PIQL: Know when to say No</vt:lpstr>
      <vt:lpstr>PIQL: No slow query plans</vt:lpstr>
      <vt:lpstr>PIQL: Go where the data is</vt:lpstr>
      <vt:lpstr>PIQL: Make it easy to evolve</vt:lpstr>
      <vt:lpstr>PIQL: Bounded Work</vt:lpstr>
      <vt:lpstr>Is cardinality enough?</vt:lpstr>
      <vt:lpstr>Danger of Bad Cardinalities</vt:lpstr>
      <vt:lpstr>Performance Insight Assistant</vt:lpstr>
      <vt:lpstr>Assumptions</vt:lpstr>
      <vt:lpstr>Performance Insight into SCADr</vt:lpstr>
      <vt:lpstr>Setup</vt:lpstr>
      <vt:lpstr>SCADr Queries</vt:lpstr>
      <vt:lpstr>Case 1:  One Limit</vt:lpstr>
      <vt:lpstr>Case 2: Two Limits</vt:lpstr>
      <vt:lpstr>Next Steps</vt:lpstr>
      <vt:lpstr>Conclusion</vt:lpstr>
    </vt:vector>
  </TitlesOfParts>
  <Company>EECS - University of California,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X-Trace: A Network Tracing Framework</dc:title>
  <dc:creator>rfonseca</dc:creator>
  <cp:lastModifiedBy>Kristal Curtis</cp:lastModifiedBy>
  <cp:revision>196</cp:revision>
  <cp:lastPrinted>2010-06-09T22:11:40Z</cp:lastPrinted>
  <dcterms:created xsi:type="dcterms:W3CDTF">2011-02-23T19:17:52Z</dcterms:created>
  <dcterms:modified xsi:type="dcterms:W3CDTF">2011-02-24T05:30:54Z</dcterms:modified>
</cp:coreProperties>
</file>