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9577874-A5F8-4081-A44F-2D41B032FB47}">
          <p14:sldIdLst>
            <p14:sldId id="256"/>
            <p14:sldId id="257"/>
            <p14:sldId id="258"/>
            <p14:sldId id="259"/>
            <p14:sldId id="260"/>
          </p14:sldIdLst>
        </p14:section>
        <p14:section name="Strategy" id="{DADDFA4D-1137-46BA-A284-4BB4D6C269AA}">
          <p14:sldIdLst>
            <p14:sldId id="261"/>
            <p14:sldId id="263"/>
            <p14:sldId id="264"/>
            <p14:sldId id="262"/>
            <p14:sldId id="265"/>
            <p14:sldId id="266"/>
          </p14:sldIdLst>
        </p14:section>
        <p14:section name="Implementation" id="{66E51A05-91F8-49FA-9A9F-CF79C1D55D2F}">
          <p14:sldIdLst>
            <p14:sldId id="267"/>
            <p14:sldId id="268"/>
            <p14:sldId id="269"/>
            <p14:sldId id="270"/>
            <p14:sldId id="271"/>
          </p14:sldIdLst>
        </p14:section>
        <p14:section name="Demo" id="{D7AFA0BE-1391-4D15-86AB-CC9F25FE40D7}">
          <p14:sldIdLst>
            <p14:sldId id="272"/>
          </p14:sldIdLst>
        </p14:section>
        <p14:section name="Outro" id="{D4F02315-3FEF-4F60-A099-DC3CD310B4CD}">
          <p14:sldIdLst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F053-8623-4588-BFE3-0CCB054F7318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72174-1E0F-4850-B29D-2C161ABE51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03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Accessibility test automation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946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What we need from Scala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What we need from Cucumber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Checklist for Implementation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User journey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Code for journey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1200" dirty="0" smtClean="0"/>
              <a:t>Code for test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1200" dirty="0" smtClean="0"/>
              <a:t>Code for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1200" dirty="0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1200" dirty="0" smtClean="0"/>
              <a:t>Extra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What is Web Accessibility 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Why Web Accessibility is important 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Is Web Accessibility expensive 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Testing the Accessibility</a:t>
            </a:r>
            <a:r>
              <a:rPr lang="en-GB" baseline="0" dirty="0" smtClean="0"/>
              <a:t> of a Web Site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Accessibility test automation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Tools used in this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What we need from</a:t>
            </a:r>
            <a:r>
              <a:rPr lang="en-GB" sz="1200" baseline="0" dirty="0" smtClean="0"/>
              <a:t> </a:t>
            </a:r>
            <a:r>
              <a:rPr lang="en-GB" sz="1200" dirty="0" smtClean="0"/>
              <a:t>accessibility-developer-tools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What we need from Selenium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72174-1E0F-4850-B29D-2C161ABE512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5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about/platforms.jsp#programming-languag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-lang.org/old/node/263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mrc/accessibility-driv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ogleChrome/accessibility-developer-tools/wiki/Audit-Ru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intro/accessibility.php#i-wh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intro/accessibility.php#importa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intro/accessibility.php#specifi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ER/existingtool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WAI/intro/accessibility.php#evalua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Chrome/accessibility-developer-too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ucumber.io/" TargetMode="External"/><Relationship Id="rId5" Type="http://schemas.openxmlformats.org/officeDocument/2006/relationships/hyperlink" Target="http://www.scala-lang.org/" TargetMode="External"/><Relationship Id="rId4" Type="http://schemas.openxmlformats.org/officeDocument/2006/relationships/hyperlink" Target="http://www.seleniumhq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GoogleChrome/accessibility-developer-tools/master/dist/js/axs_testing.j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.googlecode.com/git/docs/api/java/org/openqa/selenium/JavascriptExecuto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581400"/>
            <a:ext cx="4343400" cy="2133600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GB" sz="2000" dirty="0" smtClean="0"/>
              <a:t>accessibility-developer-tools (ADT)</a:t>
            </a:r>
          </a:p>
          <a:p>
            <a:pPr marL="285750" indent="-285750" algn="l">
              <a:buFontTx/>
              <a:buChar char="-"/>
            </a:pPr>
            <a:r>
              <a:rPr lang="en-GB" sz="2000" dirty="0" smtClean="0"/>
              <a:t>Selenium</a:t>
            </a:r>
          </a:p>
          <a:p>
            <a:pPr marL="285750" indent="-285750" algn="l">
              <a:buFontTx/>
              <a:buChar char="-"/>
            </a:pPr>
            <a:r>
              <a:rPr lang="en-GB" sz="2000" dirty="0" smtClean="0"/>
              <a:t>Scala</a:t>
            </a:r>
          </a:p>
          <a:p>
            <a:pPr marL="285750" indent="-285750" algn="l">
              <a:buFontTx/>
              <a:buChar char="-"/>
            </a:pPr>
            <a:r>
              <a:rPr lang="en-GB" sz="2000" dirty="0" smtClean="0"/>
              <a:t>Cucumber </a:t>
            </a:r>
            <a:r>
              <a:rPr lang="en-GB" sz="2000" dirty="0"/>
              <a:t>&amp;</a:t>
            </a:r>
            <a:r>
              <a:rPr lang="en-GB" sz="2000" dirty="0" smtClean="0"/>
              <a:t> Gherkin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5029200" cy="21336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Accessibility test automation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86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/>
              <a:t>To use Selenium we must </a:t>
            </a:r>
            <a:r>
              <a:rPr lang="en-GB" sz="3200" dirty="0">
                <a:hlinkClick r:id="rId3"/>
              </a:rPr>
              <a:t>use a programming language that is supported by </a:t>
            </a:r>
            <a:r>
              <a:rPr lang="en-GB" sz="3200" dirty="0" smtClean="0">
                <a:hlinkClick r:id="rId3"/>
              </a:rPr>
              <a:t>Selenium</a:t>
            </a:r>
            <a:r>
              <a:rPr lang="en-GB" sz="3200" dirty="0" smtClean="0"/>
              <a:t>;</a:t>
            </a:r>
          </a:p>
          <a:p>
            <a:pPr marL="0" indent="0">
              <a:buNone/>
            </a:pP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Scala is not listed, but Scala is compatible with Java. Scala </a:t>
            </a:r>
            <a:r>
              <a:rPr lang="en-GB" sz="3200" dirty="0"/>
              <a:t>classes are Java classes, and vice </a:t>
            </a:r>
            <a:r>
              <a:rPr lang="en-GB" sz="3200" dirty="0" smtClean="0"/>
              <a:t>versa (</a:t>
            </a:r>
            <a:r>
              <a:rPr lang="en-GB" sz="3200" dirty="0" smtClean="0">
                <a:hlinkClick r:id="rId4"/>
              </a:rPr>
              <a:t>to more information</a:t>
            </a:r>
            <a:r>
              <a:rPr lang="en-GB" sz="3200" dirty="0" smtClean="0"/>
              <a:t>).</a:t>
            </a:r>
            <a:endParaRPr lang="en-GB" sz="3200" dirty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What we need from Scala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4564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/>
              <a:t>It is optional to use Cucumber as you can achieve similar results by writing Scala code for Selenium;</a:t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Cucumber is used in this example to organise the test suite and make the user journey readable by a larger audience.</a:t>
            </a:r>
            <a:endParaRPr lang="en-GB" sz="3200" dirty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What we need from Cucumber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22318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3200" dirty="0" smtClean="0"/>
              <a:t>User journey</a:t>
            </a:r>
          </a:p>
          <a:p>
            <a:pPr>
              <a:buFontTx/>
              <a:buChar char="-"/>
            </a:pPr>
            <a:r>
              <a:rPr lang="en-GB" sz="3200" dirty="0" smtClean="0"/>
              <a:t>Code for journey</a:t>
            </a:r>
          </a:p>
          <a:p>
            <a:pPr>
              <a:buFontTx/>
              <a:buChar char="-"/>
            </a:pPr>
            <a:r>
              <a:rPr lang="en-GB" sz="3200" dirty="0" smtClean="0"/>
              <a:t>Code for test execution</a:t>
            </a:r>
          </a:p>
          <a:p>
            <a:pPr>
              <a:buFontTx/>
              <a:buChar char="-"/>
            </a:pPr>
            <a:r>
              <a:rPr lang="en-GB" sz="3200" dirty="0" smtClean="0"/>
              <a:t>Code for logs</a:t>
            </a:r>
            <a:endParaRPr lang="en-GB" sz="3200" dirty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Checklist for Implementation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08729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1066800"/>
            <a:ext cx="78486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800" dirty="0" smtClean="0"/>
              <a:t>A user </a:t>
            </a:r>
            <a:r>
              <a:rPr lang="en-GB" sz="3800" dirty="0"/>
              <a:t>journey/story/feature </a:t>
            </a:r>
            <a:r>
              <a:rPr lang="en-GB" sz="3800" dirty="0" smtClean="0"/>
              <a:t>would look </a:t>
            </a:r>
            <a:r>
              <a:rPr lang="en-GB" sz="3800" dirty="0"/>
              <a:t>like: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2800" dirty="0">
                <a:solidFill>
                  <a:schemeClr val="accent1"/>
                </a:solidFill>
              </a:rPr>
              <a:t>@suite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EEB500"/>
                </a:solidFill>
              </a:rPr>
              <a:t>Feature:</a:t>
            </a:r>
            <a:r>
              <a:rPr lang="en-GB" sz="2800" dirty="0"/>
              <a:t> Accessible user journey</a:t>
            </a:r>
          </a:p>
          <a:p>
            <a:pPr marL="0" indent="0">
              <a:buNone/>
            </a:pPr>
            <a:r>
              <a:rPr lang="en-GB" sz="2800" dirty="0"/>
              <a:t>  As a </a:t>
            </a:r>
            <a:r>
              <a:rPr lang="en-GB" sz="2800" dirty="0" smtClean="0"/>
              <a:t>tester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  I want to test </a:t>
            </a:r>
            <a:r>
              <a:rPr lang="en-GB" sz="2800" dirty="0" smtClean="0"/>
              <a:t>a web page </a:t>
            </a:r>
            <a:r>
              <a:rPr lang="en-GB" sz="2800" dirty="0"/>
              <a:t>for accessibility</a:t>
            </a:r>
          </a:p>
          <a:p>
            <a:pPr marL="0" indent="0">
              <a:buNone/>
            </a:pPr>
            <a:r>
              <a:rPr lang="en-GB" sz="2800" dirty="0"/>
              <a:t>  So </a:t>
            </a:r>
            <a:r>
              <a:rPr lang="en-GB" sz="2800" dirty="0" smtClean="0"/>
              <a:t>that I </a:t>
            </a:r>
            <a:r>
              <a:rPr lang="en-GB" sz="2800" dirty="0"/>
              <a:t>can be sure that it does not contain critical accessibility issues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  </a:t>
            </a:r>
            <a:r>
              <a:rPr lang="en-GB" sz="2800" dirty="0">
                <a:solidFill>
                  <a:srgbClr val="EEB500"/>
                </a:solidFill>
              </a:rPr>
              <a:t>Scenario: </a:t>
            </a:r>
            <a:r>
              <a:rPr lang="en-GB" sz="2800" dirty="0"/>
              <a:t>Test accessibility for Google.com</a:t>
            </a:r>
          </a:p>
          <a:p>
            <a:pPr marL="0" indent="0">
              <a:buNone/>
            </a:pPr>
            <a:r>
              <a:rPr lang="en-GB" sz="2800" dirty="0"/>
              <a:t>    </a:t>
            </a:r>
            <a:r>
              <a:rPr lang="en-GB" sz="2800" dirty="0">
                <a:solidFill>
                  <a:srgbClr val="EEB500"/>
                </a:solidFill>
              </a:rPr>
              <a:t>Given</a:t>
            </a:r>
            <a:r>
              <a:rPr lang="en-GB" sz="2800" dirty="0"/>
              <a:t> user navigates to </a:t>
            </a:r>
            <a:r>
              <a:rPr lang="en-GB" sz="2800" dirty="0">
                <a:solidFill>
                  <a:schemeClr val="tx1"/>
                </a:solidFill>
              </a:rPr>
              <a:t>'</a:t>
            </a:r>
            <a:r>
              <a:rPr lang="en-GB" sz="2800" dirty="0">
                <a:solidFill>
                  <a:srgbClr val="00B0F0"/>
                </a:solidFill>
              </a:rPr>
              <a:t>http://google.com</a:t>
            </a:r>
            <a:r>
              <a:rPr lang="en-GB" sz="2800" dirty="0"/>
              <a:t>' web page</a:t>
            </a:r>
          </a:p>
          <a:p>
            <a:pPr marL="0" indent="0">
              <a:buNone/>
            </a:pPr>
            <a:r>
              <a:rPr lang="en-GB" sz="2800" dirty="0"/>
              <a:t>    </a:t>
            </a:r>
            <a:r>
              <a:rPr lang="en-GB" sz="2800" dirty="0">
                <a:solidFill>
                  <a:srgbClr val="EEB500"/>
                </a:solidFill>
              </a:rPr>
              <a:t>Then</a:t>
            </a:r>
            <a:r>
              <a:rPr lang="en-GB" sz="2800" dirty="0"/>
              <a:t> accessibility test is executed on the open </a:t>
            </a:r>
            <a:r>
              <a:rPr lang="en-GB" sz="2800" dirty="0" smtClean="0"/>
              <a:t>page</a:t>
            </a:r>
            <a:endParaRPr lang="en-GB" sz="2800" dirty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User journey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93597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990600"/>
            <a:ext cx="7848600" cy="556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 smtClean="0"/>
              <a:t>Our journey consists of a step that opens the given URL in a browser:</a:t>
            </a:r>
          </a:p>
          <a:p>
            <a:pPr marL="0" indent="0">
              <a:buNone/>
            </a:pPr>
            <a:r>
              <a:rPr lang="en-GB" sz="3200" dirty="0"/>
              <a:t/>
            </a:r>
            <a:br>
              <a:rPr lang="en-GB" sz="3200" dirty="0"/>
            </a:br>
            <a:r>
              <a:rPr lang="en-GB" sz="2600" dirty="0">
                <a:solidFill>
                  <a:srgbClr val="EEB500"/>
                </a:solidFill>
              </a:rPr>
              <a:t>Given</a:t>
            </a:r>
            <a:r>
              <a:rPr lang="en-GB" sz="2600" dirty="0"/>
              <a:t>( """^user navigates to '</a:t>
            </a:r>
            <a:r>
              <a:rPr lang="en-GB" sz="2600" dirty="0">
                <a:solidFill>
                  <a:srgbClr val="00B0F0"/>
                </a:solidFill>
              </a:rPr>
              <a:t>(.*)</a:t>
            </a:r>
            <a:r>
              <a:rPr lang="en-GB" sz="2600" dirty="0"/>
              <a:t>' web page$""") {</a:t>
            </a:r>
          </a:p>
          <a:p>
            <a:pPr marL="0" indent="0">
              <a:buNone/>
            </a:pPr>
            <a:r>
              <a:rPr lang="en-GB" sz="2600" dirty="0"/>
              <a:t>    (</a:t>
            </a:r>
            <a:r>
              <a:rPr lang="en-GB" sz="2600" dirty="0" err="1">
                <a:solidFill>
                  <a:srgbClr val="00B0F0"/>
                </a:solidFill>
              </a:rPr>
              <a:t>userUrl</a:t>
            </a:r>
            <a:r>
              <a:rPr lang="en-GB" sz="2600" dirty="0"/>
              <a:t>: String) =&gt; </a:t>
            </a:r>
            <a:endParaRPr lang="en-GB" sz="2600" dirty="0" smtClean="0"/>
          </a:p>
          <a:p>
            <a:pPr marL="0" indent="0">
              <a:buNone/>
            </a:pPr>
            <a:r>
              <a:rPr lang="en-GB" sz="2600" dirty="0"/>
              <a:t> </a:t>
            </a:r>
            <a:r>
              <a:rPr lang="en-GB" sz="2600" dirty="0" smtClean="0"/>
              <a:t>     </a:t>
            </a:r>
            <a:r>
              <a:rPr lang="en-GB" sz="2600" dirty="0" err="1" smtClean="0"/>
              <a:t>withCurrentDriver</a:t>
            </a:r>
            <a:r>
              <a:rPr lang="en-GB" sz="2600" dirty="0" smtClean="0"/>
              <a:t> </a:t>
            </a:r>
            <a:r>
              <a:rPr lang="en-GB" sz="2600" dirty="0"/>
              <a:t>{ implicit </a:t>
            </a:r>
            <a:r>
              <a:rPr lang="en-GB" sz="2600" dirty="0" err="1"/>
              <a:t>webDriver</a:t>
            </a:r>
            <a:r>
              <a:rPr lang="en-GB" sz="2600" dirty="0"/>
              <a:t> =&gt;</a:t>
            </a:r>
          </a:p>
          <a:p>
            <a:pPr marL="0" indent="0">
              <a:buNone/>
            </a:pPr>
            <a:r>
              <a:rPr lang="en-GB" sz="2600" dirty="0"/>
              <a:t>      </a:t>
            </a:r>
            <a:r>
              <a:rPr lang="en-GB" sz="2600" dirty="0" smtClean="0"/>
              <a:t>  </a:t>
            </a:r>
            <a:r>
              <a:rPr lang="en-GB" sz="2600" dirty="0" err="1" smtClean="0"/>
              <a:t>webDriver</a:t>
            </a:r>
            <a:r>
              <a:rPr lang="en-GB" sz="2600" dirty="0" err="1" smtClean="0">
                <a:solidFill>
                  <a:schemeClr val="tx1"/>
                </a:solidFill>
              </a:rPr>
              <a:t>.get</a:t>
            </a:r>
            <a:r>
              <a:rPr lang="en-GB" sz="2600" dirty="0" smtClean="0"/>
              <a:t>(</a:t>
            </a:r>
            <a:r>
              <a:rPr lang="en-GB" sz="2600" dirty="0" err="1" smtClean="0">
                <a:solidFill>
                  <a:srgbClr val="00B0F0"/>
                </a:solidFill>
              </a:rPr>
              <a:t>userUrl</a:t>
            </a:r>
            <a:r>
              <a:rPr lang="en-GB" sz="2600" dirty="0"/>
              <a:t>)</a:t>
            </a:r>
          </a:p>
          <a:p>
            <a:pPr marL="0" indent="0">
              <a:buNone/>
            </a:pPr>
            <a:r>
              <a:rPr lang="en-GB" sz="2600" dirty="0"/>
              <a:t>    }</a:t>
            </a:r>
          </a:p>
          <a:p>
            <a:pPr marL="0" indent="0">
              <a:buNone/>
            </a:pPr>
            <a:r>
              <a:rPr lang="en-GB" sz="2600" dirty="0"/>
              <a:t>  </a:t>
            </a:r>
            <a:r>
              <a:rPr lang="en-GB" sz="2600" dirty="0" smtClean="0"/>
              <a:t>}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Code for journey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3639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200" dirty="0" smtClean="0"/>
              <a:t>Tests are executed with the help of </a:t>
            </a:r>
            <a:r>
              <a:rPr lang="en-GB" sz="6200" dirty="0" err="1" smtClean="0"/>
              <a:t>JavascriptExecutor</a:t>
            </a:r>
            <a:r>
              <a:rPr lang="en-GB" sz="6200" dirty="0" smtClean="0"/>
              <a:t>:</a:t>
            </a:r>
          </a:p>
          <a:p>
            <a:pPr marL="0" indent="0">
              <a:buNone/>
            </a:pPr>
            <a:endParaRPr lang="en-GB" sz="6200" dirty="0"/>
          </a:p>
          <a:p>
            <a:pPr marL="0" indent="0">
              <a:buNone/>
            </a:pPr>
            <a:r>
              <a:rPr lang="en-GB" sz="4900" dirty="0" smtClean="0">
                <a:solidFill>
                  <a:srgbClr val="EEB500"/>
                </a:solidFill>
              </a:rPr>
              <a:t>Then</a:t>
            </a:r>
            <a:r>
              <a:rPr lang="en-GB" sz="4900" dirty="0"/>
              <a:t>( """^accessibility test is executed on the open page$""") {</a:t>
            </a:r>
          </a:p>
          <a:p>
            <a:pPr marL="0" indent="0">
              <a:buNone/>
            </a:pPr>
            <a:r>
              <a:rPr lang="en-GB" sz="3700" dirty="0"/>
              <a:t>    () =&gt; </a:t>
            </a:r>
            <a:r>
              <a:rPr lang="en-GB" sz="3700" dirty="0" err="1"/>
              <a:t>withCurrentDriver</a:t>
            </a:r>
            <a:r>
              <a:rPr lang="en-GB" sz="3700" dirty="0"/>
              <a:t> { implicit </a:t>
            </a:r>
            <a:r>
              <a:rPr lang="en-GB" sz="3700" dirty="0" err="1"/>
              <a:t>webDriver</a:t>
            </a:r>
            <a:r>
              <a:rPr lang="en-GB" sz="3700" dirty="0"/>
              <a:t> =&gt;</a:t>
            </a:r>
          </a:p>
          <a:p>
            <a:pPr marL="0" indent="0">
              <a:buNone/>
            </a:pPr>
            <a:r>
              <a:rPr lang="en-GB" sz="3700" dirty="0"/>
              <a:t>      </a:t>
            </a:r>
            <a:r>
              <a:rPr lang="en-GB" sz="3700" dirty="0" err="1"/>
              <a:t>val</a:t>
            </a:r>
            <a:r>
              <a:rPr lang="en-GB" sz="3700" dirty="0"/>
              <a:t> cache = </a:t>
            </a:r>
            <a:r>
              <a:rPr lang="en-GB" sz="3700" dirty="0" err="1"/>
              <a:t>collection.mutable.Map</a:t>
            </a:r>
            <a:r>
              <a:rPr lang="en-GB" sz="3700" dirty="0"/>
              <a:t>[String, String]()</a:t>
            </a:r>
          </a:p>
          <a:p>
            <a:pPr marL="0" indent="0">
              <a:buNone/>
            </a:pPr>
            <a:r>
              <a:rPr lang="en-GB" sz="3700" dirty="0"/>
              <a:t>      </a:t>
            </a:r>
            <a:r>
              <a:rPr lang="en-GB" sz="4900" dirty="0" err="1"/>
              <a:t>val</a:t>
            </a:r>
            <a:r>
              <a:rPr lang="en-GB" sz="4900" dirty="0"/>
              <a:t> </a:t>
            </a:r>
            <a:r>
              <a:rPr lang="en-GB" sz="4900" dirty="0" err="1"/>
              <a:t>jse</a:t>
            </a:r>
            <a:r>
              <a:rPr lang="en-GB" sz="4900" dirty="0"/>
              <a:t> = </a:t>
            </a:r>
            <a:r>
              <a:rPr lang="en-GB" sz="4900" dirty="0" err="1"/>
              <a:t>webDriver.asInstanceOf</a:t>
            </a:r>
            <a:r>
              <a:rPr lang="en-GB" sz="4900" dirty="0"/>
              <a:t>[</a:t>
            </a:r>
            <a:r>
              <a:rPr lang="en-GB" sz="4900" dirty="0" err="1">
                <a:solidFill>
                  <a:srgbClr val="00B0F0"/>
                </a:solidFill>
              </a:rPr>
              <a:t>JavascriptExecutor</a:t>
            </a:r>
            <a:r>
              <a:rPr lang="en-GB" sz="4900" dirty="0"/>
              <a:t>]</a:t>
            </a:r>
          </a:p>
          <a:p>
            <a:pPr marL="0" indent="0">
              <a:buNone/>
            </a:pPr>
            <a:r>
              <a:rPr lang="en-GB" sz="3700" dirty="0"/>
              <a:t>      </a:t>
            </a:r>
            <a:r>
              <a:rPr lang="en-GB" sz="3700" dirty="0" err="1"/>
              <a:t>def</a:t>
            </a:r>
            <a:r>
              <a:rPr lang="en-GB" sz="3700" dirty="0"/>
              <a:t> </a:t>
            </a:r>
            <a:r>
              <a:rPr lang="en-GB" sz="3700" dirty="0" err="1"/>
              <a:t>getUrlSource</a:t>
            </a:r>
            <a:r>
              <a:rPr lang="en-GB" sz="3700" dirty="0"/>
              <a:t>(</a:t>
            </a:r>
            <a:r>
              <a:rPr lang="en-GB" sz="3700" dirty="0" err="1"/>
              <a:t>arg</a:t>
            </a:r>
            <a:r>
              <a:rPr lang="en-GB" sz="3700" dirty="0"/>
              <a:t>: String): String = cache get </a:t>
            </a:r>
            <a:r>
              <a:rPr lang="en-GB" sz="3700" dirty="0" err="1"/>
              <a:t>arg</a:t>
            </a:r>
            <a:r>
              <a:rPr lang="en-GB" sz="3700" dirty="0"/>
              <a:t> match {</a:t>
            </a:r>
          </a:p>
          <a:p>
            <a:pPr marL="0" indent="0">
              <a:buNone/>
            </a:pPr>
            <a:r>
              <a:rPr lang="en-GB" sz="3700" dirty="0"/>
              <a:t>        case Some(result) =&gt; result</a:t>
            </a:r>
          </a:p>
          <a:p>
            <a:pPr marL="0" indent="0">
              <a:buNone/>
            </a:pPr>
            <a:r>
              <a:rPr lang="en-GB" sz="3700" dirty="0"/>
              <a:t>        case None =&gt;</a:t>
            </a:r>
          </a:p>
          <a:p>
            <a:pPr marL="0" indent="0">
              <a:buNone/>
            </a:pPr>
            <a:r>
              <a:rPr lang="en-GB" sz="3700" dirty="0"/>
              <a:t>          </a:t>
            </a:r>
            <a:r>
              <a:rPr lang="en-GB" sz="3700" dirty="0" err="1"/>
              <a:t>val</a:t>
            </a:r>
            <a:r>
              <a:rPr lang="en-GB" sz="3700" dirty="0"/>
              <a:t> result: String = </a:t>
            </a:r>
            <a:r>
              <a:rPr lang="en-GB" sz="3700" dirty="0" err="1"/>
              <a:t>scala.io.Source.fromURL</a:t>
            </a:r>
            <a:r>
              <a:rPr lang="en-GB" sz="3700" dirty="0"/>
              <a:t>(</a:t>
            </a:r>
            <a:r>
              <a:rPr lang="en-GB" sz="3700" dirty="0" err="1"/>
              <a:t>arg</a:t>
            </a:r>
            <a:r>
              <a:rPr lang="en-GB" sz="3700" dirty="0"/>
              <a:t>).</a:t>
            </a:r>
            <a:r>
              <a:rPr lang="en-GB" sz="3700" dirty="0" err="1"/>
              <a:t>mkString</a:t>
            </a:r>
            <a:endParaRPr lang="en-GB" sz="3700" dirty="0"/>
          </a:p>
          <a:p>
            <a:pPr marL="0" indent="0">
              <a:buNone/>
            </a:pPr>
            <a:r>
              <a:rPr lang="en-GB" sz="3700" dirty="0"/>
              <a:t>          cache(</a:t>
            </a:r>
            <a:r>
              <a:rPr lang="en-GB" sz="3700" dirty="0" err="1"/>
              <a:t>arg</a:t>
            </a:r>
            <a:r>
              <a:rPr lang="en-GB" sz="3700" dirty="0"/>
              <a:t>) = result</a:t>
            </a:r>
          </a:p>
          <a:p>
            <a:pPr marL="0" indent="0">
              <a:buNone/>
            </a:pPr>
            <a:r>
              <a:rPr lang="en-GB" sz="3700" dirty="0"/>
              <a:t>          result</a:t>
            </a:r>
          </a:p>
          <a:p>
            <a:pPr marL="0" indent="0">
              <a:buNone/>
            </a:pPr>
            <a:r>
              <a:rPr lang="en-GB" sz="3700" dirty="0"/>
              <a:t>      }</a:t>
            </a:r>
          </a:p>
          <a:p>
            <a:pPr marL="0" indent="0">
              <a:buNone/>
            </a:pPr>
            <a:r>
              <a:rPr lang="en-GB" sz="3700" dirty="0"/>
              <a:t>      </a:t>
            </a:r>
            <a:r>
              <a:rPr lang="en-GB" sz="4900" dirty="0" err="1"/>
              <a:t>jse.executeScript</a:t>
            </a:r>
            <a:r>
              <a:rPr lang="en-GB" sz="4900" dirty="0"/>
              <a:t>(</a:t>
            </a:r>
            <a:r>
              <a:rPr lang="en-GB" sz="4900" dirty="0" err="1"/>
              <a:t>getUrlSource</a:t>
            </a:r>
            <a:r>
              <a:rPr lang="en-GB" sz="4900" dirty="0"/>
              <a:t>("https://raw.githubusercontent.com/</a:t>
            </a:r>
            <a:r>
              <a:rPr lang="en-GB" sz="4900" dirty="0" err="1"/>
              <a:t>GoogleChrome</a:t>
            </a:r>
            <a:r>
              <a:rPr lang="en-GB" sz="4900" dirty="0"/>
              <a:t>/" +</a:t>
            </a:r>
          </a:p>
          <a:p>
            <a:pPr marL="0" indent="0">
              <a:buNone/>
            </a:pPr>
            <a:r>
              <a:rPr lang="en-GB" sz="4900" dirty="0"/>
              <a:t>        "accessibility-developer-tools/stable/</a:t>
            </a:r>
            <a:r>
              <a:rPr lang="en-GB" sz="4900" dirty="0" err="1"/>
              <a:t>dist</a:t>
            </a:r>
            <a:r>
              <a:rPr lang="en-GB" sz="4900" dirty="0"/>
              <a:t>/</a:t>
            </a:r>
            <a:r>
              <a:rPr lang="en-GB" sz="4900" dirty="0" err="1"/>
              <a:t>js</a:t>
            </a:r>
            <a:r>
              <a:rPr lang="en-GB" sz="4900" dirty="0"/>
              <a:t>/</a:t>
            </a:r>
            <a:r>
              <a:rPr lang="en-GB" sz="4900" dirty="0">
                <a:solidFill>
                  <a:srgbClr val="00B0F0"/>
                </a:solidFill>
              </a:rPr>
              <a:t>axs_testing.js</a:t>
            </a:r>
            <a:r>
              <a:rPr lang="en-GB" sz="4900" dirty="0"/>
              <a:t>"))</a:t>
            </a:r>
          </a:p>
          <a:p>
            <a:pPr marL="0" indent="0">
              <a:buNone/>
            </a:pPr>
            <a:r>
              <a:rPr lang="en-GB" sz="3700" dirty="0"/>
              <a:t>      </a:t>
            </a:r>
            <a:r>
              <a:rPr lang="en-GB" sz="3700" dirty="0" err="1"/>
              <a:t>val</a:t>
            </a:r>
            <a:r>
              <a:rPr lang="en-GB" sz="3700" dirty="0"/>
              <a:t> report = </a:t>
            </a:r>
            <a:r>
              <a:rPr lang="en-GB" sz="3700" dirty="0" err="1"/>
              <a:t>jse.executeScript</a:t>
            </a:r>
            <a:r>
              <a:rPr lang="en-GB" sz="3700" dirty="0"/>
              <a:t>("</a:t>
            </a:r>
            <a:r>
              <a:rPr lang="en-GB" sz="3700" dirty="0" err="1"/>
              <a:t>var</a:t>
            </a:r>
            <a:r>
              <a:rPr lang="en-GB" sz="3700" dirty="0"/>
              <a:t> results = </a:t>
            </a:r>
            <a:r>
              <a:rPr lang="en-GB" sz="3700" dirty="0" err="1"/>
              <a:t>axs.Audit.run</a:t>
            </a:r>
            <a:r>
              <a:rPr lang="en-GB" sz="3700" dirty="0"/>
              <a:t>();return </a:t>
            </a:r>
            <a:r>
              <a:rPr lang="en-GB" sz="3700" dirty="0" err="1"/>
              <a:t>axs.Audit.createReport</a:t>
            </a:r>
            <a:r>
              <a:rPr lang="en-GB" sz="3700" dirty="0"/>
              <a:t>(results);")</a:t>
            </a:r>
          </a:p>
          <a:p>
            <a:pPr marL="0" indent="0">
              <a:buNone/>
            </a:pPr>
            <a:r>
              <a:rPr lang="en-GB" sz="3700" dirty="0"/>
              <a:t>      </a:t>
            </a:r>
            <a:r>
              <a:rPr lang="en-GB" sz="3700" dirty="0" err="1"/>
              <a:t>println</a:t>
            </a:r>
            <a:r>
              <a:rPr lang="en-GB" sz="3700" dirty="0"/>
              <a:t>(report)</a:t>
            </a:r>
          </a:p>
          <a:p>
            <a:pPr marL="0" indent="0">
              <a:buNone/>
            </a:pPr>
            <a:r>
              <a:rPr lang="en-GB" sz="3700" dirty="0"/>
              <a:t>    }</a:t>
            </a:r>
          </a:p>
          <a:p>
            <a:pPr marL="0" indent="0">
              <a:buNone/>
            </a:pPr>
            <a:r>
              <a:rPr lang="en-GB" sz="3700" dirty="0"/>
              <a:t>  }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/>
              <a:t>Code for test execution</a:t>
            </a:r>
          </a:p>
        </p:txBody>
      </p:sp>
    </p:spTree>
    <p:extLst>
      <p:ext uri="{BB962C8B-B14F-4D97-AF65-F5344CB8AC3E}">
        <p14:creationId xmlns:p14="http://schemas.microsoft.com/office/powerpoint/2010/main" val="244291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/>
              <a:t>The report is generated with the help of a JavaScript code which is held within axs_testing.js (snippet visible in the previous slide as well):</a:t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2000" dirty="0" err="1">
                <a:solidFill>
                  <a:schemeClr val="tx1"/>
                </a:solidFill>
              </a:rPr>
              <a:t>val</a:t>
            </a:r>
            <a:r>
              <a:rPr lang="en-GB" sz="2000" dirty="0">
                <a:solidFill>
                  <a:schemeClr val="tx1"/>
                </a:solidFill>
              </a:rPr>
              <a:t> report = </a:t>
            </a:r>
            <a:r>
              <a:rPr lang="en-GB" sz="2000" dirty="0" err="1">
                <a:solidFill>
                  <a:schemeClr val="tx1"/>
                </a:solidFill>
              </a:rPr>
              <a:t>jse.executeScript</a:t>
            </a:r>
            <a:r>
              <a:rPr lang="en-GB" sz="2000" dirty="0"/>
              <a:t>("</a:t>
            </a:r>
            <a:r>
              <a:rPr lang="en-GB" sz="2000" dirty="0" err="1"/>
              <a:t>var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tx1"/>
                </a:solidFill>
              </a:rPr>
              <a:t>results </a:t>
            </a:r>
            <a:r>
              <a:rPr lang="en-GB" sz="2000" dirty="0"/>
              <a:t>= </a:t>
            </a:r>
            <a:r>
              <a:rPr lang="en-GB" sz="2000" dirty="0" err="1"/>
              <a:t>axs.Audit.run</a:t>
            </a:r>
            <a:r>
              <a:rPr lang="en-GB" sz="2000" dirty="0"/>
              <a:t>();return </a:t>
            </a:r>
            <a:r>
              <a:rPr lang="en-GB" sz="2000" dirty="0" err="1"/>
              <a:t>axs.Audit.</a:t>
            </a:r>
            <a:r>
              <a:rPr lang="en-GB" sz="2000" dirty="0" err="1">
                <a:solidFill>
                  <a:srgbClr val="00B0F0"/>
                </a:solidFill>
              </a:rPr>
              <a:t>createReport</a:t>
            </a:r>
            <a:r>
              <a:rPr lang="en-GB" sz="2000" dirty="0"/>
              <a:t>(results);")</a:t>
            </a:r>
          </a:p>
          <a:p>
            <a:pPr marL="0" indent="0">
              <a:buNone/>
            </a:pPr>
            <a:r>
              <a:rPr lang="en-GB" sz="2000" dirty="0"/>
              <a:t>      </a:t>
            </a:r>
            <a:r>
              <a:rPr lang="en-GB" sz="2000" dirty="0" err="1">
                <a:solidFill>
                  <a:schemeClr val="tx1"/>
                </a:solidFill>
              </a:rPr>
              <a:t>println</a:t>
            </a:r>
            <a:r>
              <a:rPr lang="en-GB" sz="2000" dirty="0">
                <a:solidFill>
                  <a:schemeClr val="tx1"/>
                </a:solidFill>
              </a:rPr>
              <a:t>(report</a:t>
            </a:r>
            <a:r>
              <a:rPr lang="en-GB" sz="20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/>
              <a:t>Code for </a:t>
            </a:r>
            <a:r>
              <a:rPr lang="en-GB" sz="4000" dirty="0" smtClean="0"/>
              <a:t>logs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38809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/>
              <a:t>Demo</a:t>
            </a:r>
            <a:endParaRPr lang="en-GB" sz="3200" dirty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Demo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99288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1219200"/>
            <a:ext cx="7848600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/>
              <a:t>Extra bits:</a:t>
            </a:r>
          </a:p>
          <a:p>
            <a:pPr marL="0" indent="0">
              <a:buNone/>
            </a:pPr>
            <a:r>
              <a:rPr lang="en-GB" sz="3200" dirty="0" smtClean="0">
                <a:hlinkClick r:id="rId3"/>
              </a:rPr>
              <a:t>Accessibility-driver repo on GitHub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(driver that piggybacks on existing journeys)</a:t>
            </a:r>
          </a:p>
          <a:p>
            <a:pPr marL="0" indent="0">
              <a:buNone/>
            </a:pPr>
            <a:r>
              <a:rPr lang="en-GB" sz="3200" dirty="0" smtClean="0">
                <a:hlinkClick r:id="rId4"/>
              </a:rPr>
              <a:t>Accessibility-developer-tools wiki on GitHub</a:t>
            </a: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(detailed info about each error type from logs)</a:t>
            </a:r>
            <a:endParaRPr lang="en-GB" sz="3200" dirty="0"/>
          </a:p>
          <a:p>
            <a:pPr marL="0" indent="0">
              <a:buNone/>
            </a:pPr>
            <a:endParaRPr lang="en-GB" sz="3200" dirty="0" smtClean="0"/>
          </a:p>
          <a:p>
            <a:pPr marL="0" indent="0">
              <a:buNone/>
            </a:pPr>
            <a:endParaRPr lang="en-GB" sz="3200" dirty="0" smtClean="0"/>
          </a:p>
          <a:p>
            <a:pPr marL="0" indent="0" algn="r">
              <a:buNone/>
            </a:pPr>
            <a:r>
              <a:rPr lang="en-GB" sz="3200" dirty="0" smtClean="0"/>
              <a:t>Presenter: Kristaps Melderis</a:t>
            </a:r>
          </a:p>
          <a:p>
            <a:pPr marL="0" indent="0" algn="r">
              <a:buNone/>
            </a:pPr>
            <a:endParaRPr lang="en-GB" sz="3200" dirty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Thank you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11172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3200" dirty="0" smtClean="0"/>
              <a:t>Web </a:t>
            </a:r>
            <a:r>
              <a:rPr lang="en-GB" sz="3200" dirty="0"/>
              <a:t>accessibility means </a:t>
            </a:r>
            <a:r>
              <a:rPr lang="en-GB" sz="3200" dirty="0" smtClean="0"/>
              <a:t>that </a:t>
            </a:r>
            <a:r>
              <a:rPr lang="en-GB" sz="3200" dirty="0"/>
              <a:t>people with disabilities can use the </a:t>
            </a:r>
            <a:r>
              <a:rPr lang="en-GB" sz="3200" dirty="0" smtClean="0"/>
              <a:t>Web.</a:t>
            </a:r>
          </a:p>
          <a:p>
            <a:pPr marL="0" indent="0" algn="r">
              <a:buNone/>
            </a:pPr>
            <a:endParaRPr lang="en-GB" sz="3200" dirty="0"/>
          </a:p>
          <a:p>
            <a:pPr marL="0" indent="0" algn="r">
              <a:buNone/>
            </a:pPr>
            <a:r>
              <a:rPr lang="en-GB" sz="3200" dirty="0" smtClean="0">
                <a:hlinkClick r:id="rId3"/>
              </a:rPr>
              <a:t>to w3.org for full description</a:t>
            </a:r>
            <a:r>
              <a:rPr lang="en-GB" sz="3200" dirty="0" smtClean="0"/>
              <a:t> </a:t>
            </a:r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What is Web Accessibility 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9997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3200" dirty="0" smtClean="0"/>
              <a:t>The </a:t>
            </a:r>
            <a:r>
              <a:rPr lang="en-GB" sz="3200" dirty="0"/>
              <a:t>Web is an increasingly important resource in many aspects of </a:t>
            </a:r>
            <a:r>
              <a:rPr lang="en-GB" sz="3200" dirty="0" smtClean="0"/>
              <a:t>life;</a:t>
            </a:r>
          </a:p>
          <a:p>
            <a:pPr>
              <a:buFontTx/>
              <a:buChar char="-"/>
            </a:pPr>
            <a:r>
              <a:rPr lang="en-GB" sz="3200" dirty="0" smtClean="0"/>
              <a:t>An </a:t>
            </a:r>
            <a:r>
              <a:rPr lang="en-GB" sz="3200" dirty="0"/>
              <a:t>accessible Web can </a:t>
            </a:r>
            <a:r>
              <a:rPr lang="en-GB" sz="3200" dirty="0" smtClean="0"/>
              <a:t>help </a:t>
            </a:r>
            <a:r>
              <a:rPr lang="en-GB" sz="3200" dirty="0"/>
              <a:t>people with disabilities more actively participate in society</a:t>
            </a:r>
            <a:r>
              <a:rPr lang="en-GB" sz="3200" dirty="0" smtClean="0"/>
              <a:t>.</a:t>
            </a:r>
          </a:p>
          <a:p>
            <a:pPr marL="0" indent="0">
              <a:buNone/>
            </a:pPr>
            <a:endParaRPr lang="en-GB" sz="3200" dirty="0"/>
          </a:p>
          <a:p>
            <a:pPr marL="0" indent="0" algn="r">
              <a:buNone/>
            </a:pPr>
            <a:r>
              <a:rPr lang="en-GB" sz="3200" dirty="0" smtClean="0">
                <a:hlinkClick r:id="rId3"/>
              </a:rPr>
              <a:t>to w3.org for full description</a:t>
            </a:r>
            <a:r>
              <a:rPr lang="en-GB" sz="3200" dirty="0" smtClean="0"/>
              <a:t> </a:t>
            </a:r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/>
              <a:t>Why Web Accessibility is </a:t>
            </a:r>
            <a:r>
              <a:rPr lang="en-GB" sz="4000" dirty="0" smtClean="0"/>
              <a:t>important </a:t>
            </a:r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94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3200" dirty="0" smtClean="0"/>
              <a:t>Many accessibility features are easily implemented if they are planned from the beginning of Web site development or redesign;</a:t>
            </a:r>
          </a:p>
          <a:p>
            <a:pPr>
              <a:buFontTx/>
              <a:buChar char="-"/>
            </a:pPr>
            <a:r>
              <a:rPr lang="en-GB" sz="3200" dirty="0" smtClean="0"/>
              <a:t>Fixing </a:t>
            </a:r>
            <a:r>
              <a:rPr lang="en-GB" sz="3200" dirty="0"/>
              <a:t>inaccessible Web sites can require significant </a:t>
            </a:r>
            <a:r>
              <a:rPr lang="en-GB" sz="3200" dirty="0" smtClean="0"/>
              <a:t>effort.</a:t>
            </a:r>
          </a:p>
          <a:p>
            <a:pPr marL="0" indent="0">
              <a:buNone/>
            </a:pPr>
            <a:endParaRPr lang="en-GB" sz="3200" dirty="0"/>
          </a:p>
          <a:p>
            <a:pPr marL="0" indent="0" algn="r">
              <a:buNone/>
            </a:pPr>
            <a:r>
              <a:rPr lang="en-GB" sz="3200" dirty="0" smtClean="0">
                <a:hlinkClick r:id="rId3"/>
              </a:rPr>
              <a:t>to w3.org for full description</a:t>
            </a:r>
            <a:r>
              <a:rPr lang="en-GB" sz="3200" dirty="0" smtClean="0"/>
              <a:t> </a:t>
            </a:r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Is Web Accessibility expensive </a:t>
            </a:r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10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3200" dirty="0"/>
              <a:t>There are </a:t>
            </a:r>
            <a:r>
              <a:rPr lang="en-GB" sz="3200" dirty="0">
                <a:hlinkClick r:id="rId3"/>
              </a:rPr>
              <a:t>evaluation tools</a:t>
            </a:r>
            <a:r>
              <a:rPr lang="en-GB" sz="3200" dirty="0"/>
              <a:t> that help with </a:t>
            </a:r>
            <a:r>
              <a:rPr lang="en-GB" sz="3200" dirty="0" smtClean="0"/>
              <a:t>evaluation (one of which is ADT);</a:t>
            </a:r>
          </a:p>
          <a:p>
            <a:pPr>
              <a:buFontTx/>
              <a:buChar char="-"/>
            </a:pPr>
            <a:r>
              <a:rPr lang="en-GB" sz="3200" dirty="0"/>
              <a:t>However, no tool alone can determine if a site meets accessibility </a:t>
            </a:r>
            <a:r>
              <a:rPr lang="en-GB" sz="3200" dirty="0" smtClean="0"/>
              <a:t>guidelines;</a:t>
            </a:r>
          </a:p>
          <a:p>
            <a:pPr>
              <a:buFontTx/>
              <a:buChar char="-"/>
            </a:pPr>
            <a:r>
              <a:rPr lang="en-GB" sz="3200" dirty="0" smtClean="0"/>
              <a:t>Knowledgeable </a:t>
            </a:r>
            <a:r>
              <a:rPr lang="en-GB" sz="3200" dirty="0"/>
              <a:t>human evaluation is required to determine if a site is accessible.</a:t>
            </a:r>
            <a:endParaRPr lang="en-GB" sz="3200" dirty="0" smtClean="0"/>
          </a:p>
          <a:p>
            <a:pPr marL="0" indent="0">
              <a:buNone/>
            </a:pPr>
            <a:endParaRPr lang="en-GB" sz="3200" dirty="0"/>
          </a:p>
          <a:p>
            <a:pPr marL="0" indent="0" algn="r">
              <a:buNone/>
            </a:pPr>
            <a:r>
              <a:rPr lang="en-GB" sz="3200" dirty="0" smtClean="0">
                <a:hlinkClick r:id="rId4"/>
              </a:rPr>
              <a:t>to w3.org for full description</a:t>
            </a:r>
            <a:r>
              <a:rPr lang="en-GB" sz="3200" dirty="0" smtClean="0"/>
              <a:t> </a:t>
            </a:r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Testing the </a:t>
            </a:r>
            <a:r>
              <a:rPr lang="en-GB" sz="4000" dirty="0"/>
              <a:t>Accessibility of a Web Site</a:t>
            </a:r>
          </a:p>
        </p:txBody>
      </p:sp>
    </p:spTree>
    <p:extLst>
      <p:ext uri="{BB962C8B-B14F-4D97-AF65-F5344CB8AC3E}">
        <p14:creationId xmlns:p14="http://schemas.microsoft.com/office/powerpoint/2010/main" val="12674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" descr="Image displays coverage and responsibility of each tool in this test automation example. As well as giving high level view of approximate process flow." title="Accessibility test automation example process as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914400"/>
            <a:ext cx="7651750" cy="563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Accessibility test automation example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26826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3200" dirty="0" smtClean="0"/>
              <a:t>ADT </a:t>
            </a:r>
            <a:r>
              <a:rPr lang="en-GB" sz="3200" dirty="0"/>
              <a:t>(</a:t>
            </a:r>
            <a:r>
              <a:rPr lang="en-GB" sz="3200" dirty="0">
                <a:hlinkClick r:id="rId3"/>
              </a:rPr>
              <a:t>to GitHub</a:t>
            </a:r>
            <a:r>
              <a:rPr lang="en-GB" sz="3200" dirty="0" smtClean="0"/>
              <a:t>);</a:t>
            </a:r>
          </a:p>
          <a:p>
            <a:pPr>
              <a:buFontTx/>
              <a:buChar char="-"/>
            </a:pPr>
            <a:r>
              <a:rPr lang="en-GB" sz="3200" dirty="0" smtClean="0"/>
              <a:t>Selenium (</a:t>
            </a:r>
            <a:r>
              <a:rPr lang="en-GB" sz="3200" dirty="0" smtClean="0">
                <a:hlinkClick r:id="rId4"/>
              </a:rPr>
              <a:t>to seleniumhq.org</a:t>
            </a:r>
            <a:r>
              <a:rPr lang="en-GB" sz="3200" dirty="0" smtClean="0"/>
              <a:t>);</a:t>
            </a:r>
          </a:p>
          <a:p>
            <a:pPr>
              <a:buFontTx/>
              <a:buChar char="-"/>
            </a:pPr>
            <a:r>
              <a:rPr lang="en-GB" sz="3200" dirty="0"/>
              <a:t>Scala (</a:t>
            </a:r>
            <a:r>
              <a:rPr lang="en-GB" sz="3200" dirty="0">
                <a:hlinkClick r:id="rId5"/>
              </a:rPr>
              <a:t>to scala-lang.org</a:t>
            </a:r>
            <a:r>
              <a:rPr lang="en-GB" sz="3200" dirty="0" smtClean="0"/>
              <a:t>);</a:t>
            </a:r>
          </a:p>
          <a:p>
            <a:pPr>
              <a:buFontTx/>
              <a:buChar char="-"/>
            </a:pPr>
            <a:r>
              <a:rPr lang="en-GB" sz="3200" dirty="0"/>
              <a:t>Cucumber </a:t>
            </a:r>
            <a:r>
              <a:rPr lang="en-GB" sz="3200" dirty="0" smtClean="0"/>
              <a:t>(</a:t>
            </a:r>
            <a:r>
              <a:rPr lang="en-GB" sz="3200" dirty="0" smtClean="0">
                <a:hlinkClick r:id="rId6"/>
              </a:rPr>
              <a:t>to cucumber.io</a:t>
            </a:r>
            <a:r>
              <a:rPr lang="en-GB" sz="3200" dirty="0" smtClean="0"/>
              <a:t>).</a:t>
            </a:r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Tools used in this example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5102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13716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/>
              <a:t>As written in </a:t>
            </a:r>
            <a:r>
              <a:rPr lang="en-GB" sz="3200" dirty="0"/>
              <a:t>the readme, ADT is: </a:t>
            </a:r>
            <a:r>
              <a:rPr lang="en-GB" sz="3200" dirty="0" smtClean="0"/>
              <a:t>“…a </a:t>
            </a:r>
            <a:r>
              <a:rPr lang="en-GB" sz="3200" dirty="0"/>
              <a:t>library of accessibility-related testing and utility code</a:t>
            </a:r>
            <a:r>
              <a:rPr lang="en-GB" sz="3200" dirty="0" smtClean="0"/>
              <a:t>.”</a:t>
            </a:r>
          </a:p>
          <a:p>
            <a:pPr marL="0" indent="0">
              <a:buNone/>
            </a:pPr>
            <a:r>
              <a:rPr lang="en-GB" sz="3200" dirty="0" smtClean="0"/>
              <a:t>The library and utility code from the project is compiled into a single executable JavaScript file:</a:t>
            </a:r>
            <a:endParaRPr lang="en-GB" sz="3200" dirty="0"/>
          </a:p>
          <a:p>
            <a:pPr marL="0" indent="0">
              <a:buNone/>
            </a:pPr>
            <a:r>
              <a:rPr lang="en-GB" sz="3200" b="1" dirty="0" smtClean="0"/>
              <a:t>axs_testing.js</a:t>
            </a: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(</a:t>
            </a:r>
            <a:r>
              <a:rPr lang="en-GB" sz="3200" dirty="0" smtClean="0">
                <a:hlinkClick r:id="rId3"/>
              </a:rPr>
              <a:t>to axs_testing.js raw content</a:t>
            </a:r>
            <a:r>
              <a:rPr lang="en-GB" sz="3200" dirty="0" smtClean="0"/>
              <a:t>)</a:t>
            </a:r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What we need from</a:t>
            </a:r>
            <a:br>
              <a:rPr lang="en-GB" sz="4000" dirty="0" smtClean="0"/>
            </a:br>
            <a:r>
              <a:rPr lang="en-GB" sz="4000" dirty="0" smtClean="0"/>
              <a:t>accessibility-developer-tools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02740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 txBox="1">
            <a:spLocks/>
          </p:cNvSpPr>
          <p:nvPr/>
        </p:nvSpPr>
        <p:spPr>
          <a:xfrm>
            <a:off x="533400" y="1066800"/>
            <a:ext cx="78486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/>
              <a:t>We use a library of audit rules compiled into a single JavaScript. From Selenium we need a mechanism for executing JavaScript.</a:t>
            </a:r>
          </a:p>
          <a:p>
            <a:pPr marL="0" indent="0">
              <a:buNone/>
            </a:pPr>
            <a:r>
              <a:rPr lang="en-GB" sz="3200" dirty="0" smtClean="0"/>
              <a:t>Therefore we can use:</a:t>
            </a:r>
            <a:endParaRPr lang="en-GB" sz="3200" b="1" dirty="0" smtClean="0"/>
          </a:p>
          <a:p>
            <a:pPr marL="0" indent="0">
              <a:buNone/>
            </a:pPr>
            <a:r>
              <a:rPr lang="en-GB" sz="3200" b="1" dirty="0" err="1" smtClean="0"/>
              <a:t>JavascriptExecutor</a:t>
            </a:r>
            <a:r>
              <a:rPr lang="en-GB" sz="3200" dirty="0" smtClean="0"/>
              <a:t> Interface</a:t>
            </a:r>
          </a:p>
          <a:p>
            <a:pPr marL="0" indent="0">
              <a:buNone/>
            </a:pPr>
            <a:r>
              <a:rPr lang="en-GB" sz="3200" dirty="0" smtClean="0"/>
              <a:t>(</a:t>
            </a:r>
            <a:r>
              <a:rPr lang="en-GB" sz="3200" dirty="0" smtClean="0">
                <a:hlinkClick r:id="rId3"/>
              </a:rPr>
              <a:t>to selenium.googlecode.com</a:t>
            </a:r>
            <a:r>
              <a:rPr lang="en-GB" sz="3200" dirty="0" smtClean="0"/>
              <a:t>)</a:t>
            </a:r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>
            <a:noAutofit/>
          </a:bodyPr>
          <a:lstStyle/>
          <a:p>
            <a:r>
              <a:rPr lang="en-GB" sz="4000" dirty="0" smtClean="0"/>
              <a:t>What we need from Selenium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1905047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387</TotalTime>
  <Words>600</Words>
  <Application>Microsoft Office PowerPoint</Application>
  <PresentationFormat>On-screen Show (4:3)</PresentationFormat>
  <Paragraphs>139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Composite</vt:lpstr>
      <vt:lpstr>Accessibility test automation</vt:lpstr>
      <vt:lpstr>What is Web Accessibility ?</vt:lpstr>
      <vt:lpstr>Why Web Accessibility is important ?</vt:lpstr>
      <vt:lpstr>Is Web Accessibility expensive ?</vt:lpstr>
      <vt:lpstr>Testing the Accessibility of a Web Site</vt:lpstr>
      <vt:lpstr>Accessibility test automation example</vt:lpstr>
      <vt:lpstr>Tools used in this example</vt:lpstr>
      <vt:lpstr>What we need from accessibility-developer-tools</vt:lpstr>
      <vt:lpstr>What we need from Selenium</vt:lpstr>
      <vt:lpstr>What we need from Scala</vt:lpstr>
      <vt:lpstr>What we need from Cucumber</vt:lpstr>
      <vt:lpstr>Checklist for Implementation</vt:lpstr>
      <vt:lpstr>User journey</vt:lpstr>
      <vt:lpstr>Code for journey</vt:lpstr>
      <vt:lpstr>Code for test execution</vt:lpstr>
      <vt:lpstr>Code for logs</vt:lpstr>
      <vt:lpstr>Demo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test automation</dc:title>
  <dc:creator>Melderis, Kristaps</dc:creator>
  <cp:lastModifiedBy>Melderis, Kristaps</cp:lastModifiedBy>
  <cp:revision>30</cp:revision>
  <dcterms:created xsi:type="dcterms:W3CDTF">2006-08-16T00:00:00Z</dcterms:created>
  <dcterms:modified xsi:type="dcterms:W3CDTF">2015-10-01T18:53:21Z</dcterms:modified>
</cp:coreProperties>
</file>