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577874-A5F8-4081-A44F-2D41B032FB47}">
          <p14:sldIdLst>
            <p14:sldId id="256"/>
            <p14:sldId id="257"/>
            <p14:sldId id="258"/>
            <p14:sldId id="259"/>
            <p14:sldId id="260"/>
          </p14:sldIdLst>
        </p14:section>
        <p14:section name="Implementation" id="{DADDFA4D-1137-46BA-A284-4BB4D6C269AA}">
          <p14:sldIdLst>
            <p14:sldId id="261"/>
            <p14:sldId id="263"/>
            <p14:sldId id="264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4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F053-8623-4588-BFE3-0CCB054F7318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72174-1E0F-4850-B29D-2C161ABE5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3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Accessibility test automation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4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is Web Accessibility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Why Web Accessibility is important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Is Web Accessibility expensive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about/platforms.jsp#programming-langu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-lang.org/old/node/263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i-wh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importa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specif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ER/existingtoo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AI/intro/accessibility.php#evalua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hrome/accessibility-developer-too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cumber.io/" TargetMode="External"/><Relationship Id="rId5" Type="http://schemas.openxmlformats.org/officeDocument/2006/relationships/hyperlink" Target="http://www.scala-lang.org/" TargetMode="External"/><Relationship Id="rId4" Type="http://schemas.openxmlformats.org/officeDocument/2006/relationships/hyperlink" Target="http://www.seleniumhq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oogleChrome/accessibility-developer-tools/master/dist/js/axs_testing.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.googlecode.com/git/docs/api/java/org/openqa/selenium/JavascriptExecu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81400"/>
            <a:ext cx="4343400" cy="2133600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GB" sz="2000" dirty="0" smtClean="0"/>
              <a:t>accessibility-developer-tools (ADT)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Selenium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Cucumber </a:t>
            </a:r>
            <a:r>
              <a:rPr lang="en-GB" sz="2000" dirty="0"/>
              <a:t>&amp;</a:t>
            </a:r>
            <a:r>
              <a:rPr lang="en-GB" sz="2000" dirty="0" smtClean="0"/>
              <a:t> Gherkin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Scala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Jenkins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5029200" cy="21336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Accessibility test automation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6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To use Selenium we must </a:t>
            </a:r>
            <a:r>
              <a:rPr lang="en-GB" sz="3200" dirty="0">
                <a:hlinkClick r:id="rId3"/>
              </a:rPr>
              <a:t>use a programming language that is supported by </a:t>
            </a:r>
            <a:r>
              <a:rPr lang="en-GB" sz="3200" dirty="0" smtClean="0">
                <a:hlinkClick r:id="rId3"/>
              </a:rPr>
              <a:t>Selenium</a:t>
            </a:r>
            <a:r>
              <a:rPr lang="en-GB" sz="3200" dirty="0" smtClean="0"/>
              <a:t>;</a:t>
            </a:r>
          </a:p>
          <a:p>
            <a:pPr marL="0" indent="0">
              <a:buNone/>
            </a:pPr>
            <a:r>
              <a:rPr lang="en-GB" sz="3200" dirty="0" smtClean="0"/>
              <a:t>Scala is not listed but Scala is compatible with Java. Scala </a:t>
            </a:r>
            <a:r>
              <a:rPr lang="en-GB" sz="3200" dirty="0"/>
              <a:t>classes are Java classes, and vice </a:t>
            </a:r>
            <a:r>
              <a:rPr lang="en-GB" sz="3200" dirty="0" smtClean="0"/>
              <a:t>versa (</a:t>
            </a:r>
            <a:r>
              <a:rPr lang="en-GB" sz="3200" dirty="0" smtClean="0">
                <a:hlinkClick r:id="rId4"/>
              </a:rPr>
              <a:t>to more information</a:t>
            </a:r>
            <a:r>
              <a:rPr lang="en-GB" sz="3200" dirty="0" smtClean="0"/>
              <a:t>).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I am using Scala because I am more familiar with it.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Scala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456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It is optional to use Cucumber as you can achieve everything by writing Scala code for Selenium ;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Cucumber is used to organise my tests and make them readable for a larger audience.</a:t>
            </a:r>
            <a:endParaRPr lang="en-GB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Cucumber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2318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Web </a:t>
            </a:r>
            <a:r>
              <a:rPr lang="en-GB" sz="3200" dirty="0"/>
              <a:t>accessibility means </a:t>
            </a:r>
            <a:r>
              <a:rPr lang="en-GB" sz="3200" dirty="0" smtClean="0"/>
              <a:t>that </a:t>
            </a:r>
            <a:r>
              <a:rPr lang="en-GB" sz="3200" dirty="0"/>
              <a:t>people with disabilities can use the </a:t>
            </a:r>
            <a:r>
              <a:rPr lang="en-GB" sz="3200" dirty="0" smtClean="0"/>
              <a:t>Web.</a:t>
            </a:r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  <a:endParaRPr lang="en-GB" sz="3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is Web Accessibility 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9974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The </a:t>
            </a:r>
            <a:r>
              <a:rPr lang="en-GB" sz="3200" dirty="0"/>
              <a:t>Web is an increasingly important resource in many aspects of </a:t>
            </a:r>
            <a:r>
              <a:rPr lang="en-GB" sz="3200" dirty="0" smtClean="0"/>
              <a:t>life;</a:t>
            </a:r>
          </a:p>
          <a:p>
            <a:pPr>
              <a:buFontTx/>
              <a:buChar char="-"/>
            </a:pPr>
            <a:r>
              <a:rPr lang="en-GB" sz="3200" dirty="0" smtClean="0"/>
              <a:t>An </a:t>
            </a:r>
            <a:r>
              <a:rPr lang="en-GB" sz="3200" dirty="0"/>
              <a:t>accessible Web can </a:t>
            </a:r>
            <a:r>
              <a:rPr lang="en-GB" sz="3200" dirty="0" smtClean="0"/>
              <a:t>help </a:t>
            </a:r>
            <a:r>
              <a:rPr lang="en-GB" sz="3200" dirty="0"/>
              <a:t>people with disabilities more actively participate in society</a:t>
            </a:r>
            <a:r>
              <a:rPr lang="en-GB" sz="3200" dirty="0" smtClean="0"/>
              <a:t>.</a:t>
            </a:r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  <a:endParaRPr lang="en-GB" sz="3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/>
              <a:t>Why Web Accessibility is </a:t>
            </a:r>
            <a:r>
              <a:rPr lang="en-GB" sz="4000" dirty="0" smtClean="0"/>
              <a:t>important 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94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Many accessibility features are easily implemented if they are planned from the beginning of Web site development or redesign;</a:t>
            </a:r>
          </a:p>
          <a:p>
            <a:pPr>
              <a:buFontTx/>
              <a:buChar char="-"/>
            </a:pPr>
            <a:r>
              <a:rPr lang="en-GB" sz="3200" dirty="0" smtClean="0"/>
              <a:t>Fixing </a:t>
            </a:r>
            <a:r>
              <a:rPr lang="en-GB" sz="3200" dirty="0"/>
              <a:t>inaccessible Web sites can require significant </a:t>
            </a:r>
            <a:r>
              <a:rPr lang="en-GB" sz="3200" dirty="0" smtClean="0"/>
              <a:t>effort.</a:t>
            </a:r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  <a:endParaRPr lang="en-GB" sz="3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Is Web Accessibility expensive 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102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/>
              <a:t>There are </a:t>
            </a:r>
            <a:r>
              <a:rPr lang="en-GB" sz="3200" dirty="0">
                <a:hlinkClick r:id="rId3"/>
              </a:rPr>
              <a:t>evaluation tools</a:t>
            </a:r>
            <a:r>
              <a:rPr lang="en-GB" sz="3200" dirty="0"/>
              <a:t> that help with </a:t>
            </a:r>
            <a:r>
              <a:rPr lang="en-GB" sz="3200" dirty="0" smtClean="0"/>
              <a:t>evaluation (one of which is ADT);</a:t>
            </a:r>
          </a:p>
          <a:p>
            <a:pPr>
              <a:buFontTx/>
              <a:buChar char="-"/>
            </a:pPr>
            <a:r>
              <a:rPr lang="en-GB" sz="3200" dirty="0"/>
              <a:t>However, no tool alone can determine if a site meets accessibility </a:t>
            </a:r>
            <a:r>
              <a:rPr lang="en-GB" sz="3200" dirty="0" smtClean="0"/>
              <a:t>guidelines;</a:t>
            </a:r>
          </a:p>
          <a:p>
            <a:pPr>
              <a:buFontTx/>
              <a:buChar char="-"/>
            </a:pPr>
            <a:r>
              <a:rPr lang="en-GB" sz="3200" dirty="0" smtClean="0"/>
              <a:t>Knowledgeable </a:t>
            </a:r>
            <a:r>
              <a:rPr lang="en-GB" sz="3200" u="sng" dirty="0"/>
              <a:t>human evaluation is required</a:t>
            </a:r>
            <a:r>
              <a:rPr lang="en-GB" sz="3200" dirty="0"/>
              <a:t> to determine if a site is accessible.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4"/>
              </a:rPr>
              <a:t>to w3.org for full description</a:t>
            </a:r>
            <a:r>
              <a:rPr lang="en-GB" sz="3200" dirty="0" smtClean="0"/>
              <a:t> </a:t>
            </a:r>
            <a:endParaRPr lang="en-GB" sz="3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Testing the </a:t>
            </a:r>
            <a:r>
              <a:rPr lang="en-GB" sz="4000" dirty="0"/>
              <a:t>Accessibility of a Web Site</a:t>
            </a:r>
          </a:p>
        </p:txBody>
      </p:sp>
    </p:spTree>
    <p:extLst>
      <p:ext uri="{BB962C8B-B14F-4D97-AF65-F5344CB8AC3E}">
        <p14:creationId xmlns:p14="http://schemas.microsoft.com/office/powerpoint/2010/main" val="12674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&lt;high level process as image&gt; WIP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Accessibility test automation example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6826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/>
              <a:t>Accessibility-developer-tools (</a:t>
            </a:r>
            <a:r>
              <a:rPr lang="en-GB" sz="3200" dirty="0">
                <a:hlinkClick r:id="rId3"/>
              </a:rPr>
              <a:t>to GitHub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 smtClean="0"/>
              <a:t>Selenium (</a:t>
            </a:r>
            <a:r>
              <a:rPr lang="en-GB" sz="3200" dirty="0" smtClean="0">
                <a:hlinkClick r:id="rId4"/>
              </a:rPr>
              <a:t>to seleniumhq.org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/>
              <a:t>Scala (</a:t>
            </a:r>
            <a:r>
              <a:rPr lang="en-GB" sz="3200" dirty="0">
                <a:hlinkClick r:id="rId5"/>
              </a:rPr>
              <a:t>to scala-lang.org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/>
              <a:t>Cucumber </a:t>
            </a:r>
            <a:r>
              <a:rPr lang="en-GB" sz="3200" dirty="0" smtClean="0"/>
              <a:t>(</a:t>
            </a:r>
            <a:r>
              <a:rPr lang="en-GB" sz="3200" dirty="0" smtClean="0">
                <a:hlinkClick r:id="rId6"/>
              </a:rPr>
              <a:t>to cucumber.io</a:t>
            </a:r>
            <a:r>
              <a:rPr lang="en-GB" sz="3200" dirty="0" smtClean="0"/>
              <a:t>).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Tools used in this example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5102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3716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As written in </a:t>
            </a:r>
            <a:r>
              <a:rPr lang="en-GB" sz="3200" dirty="0"/>
              <a:t>the readme, ADT is: </a:t>
            </a:r>
            <a:r>
              <a:rPr lang="en-GB" sz="3200" dirty="0" smtClean="0"/>
              <a:t>“…a </a:t>
            </a:r>
            <a:r>
              <a:rPr lang="en-GB" sz="3200" dirty="0"/>
              <a:t>library of accessibility-related testing and utility code</a:t>
            </a:r>
            <a:r>
              <a:rPr lang="en-GB" sz="3200" dirty="0" smtClean="0"/>
              <a:t>.”</a:t>
            </a:r>
          </a:p>
          <a:p>
            <a:pPr marL="0" indent="0">
              <a:buNone/>
            </a:pPr>
            <a:r>
              <a:rPr lang="en-GB" sz="3200" dirty="0" smtClean="0"/>
              <a:t>The library from the project is compiled into a single executable JavaScript file:</a:t>
            </a:r>
            <a:endParaRPr lang="en-GB" sz="3200" dirty="0"/>
          </a:p>
          <a:p>
            <a:pPr marL="0" indent="0">
              <a:buNone/>
            </a:pPr>
            <a:r>
              <a:rPr lang="en-GB" sz="3200" b="1" dirty="0" smtClean="0"/>
              <a:t>axs_testing.js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(</a:t>
            </a:r>
            <a:r>
              <a:rPr lang="en-GB" sz="3200" dirty="0" smtClean="0">
                <a:hlinkClick r:id="rId3"/>
              </a:rPr>
              <a:t>to axs_testing.js raw content</a:t>
            </a:r>
            <a:r>
              <a:rPr lang="en-GB" sz="3200" dirty="0" smtClean="0"/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</a:t>
            </a:r>
            <a:br>
              <a:rPr lang="en-GB" sz="4000" dirty="0" smtClean="0"/>
            </a:br>
            <a:r>
              <a:rPr lang="en-GB" sz="4000" dirty="0" smtClean="0"/>
              <a:t>accessibility-developer-tools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2740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Our “tests” is a library of audit rules that can be executed as a JavaScript.</a:t>
            </a:r>
            <a:r>
              <a:rPr lang="en-GB" sz="3200" dirty="0"/>
              <a:t> </a:t>
            </a:r>
            <a:r>
              <a:rPr lang="en-GB" sz="3200" dirty="0" smtClean="0"/>
              <a:t>We need a mechanism for executing JavaScript.</a:t>
            </a:r>
          </a:p>
          <a:p>
            <a:pPr marL="0" indent="0">
              <a:buNone/>
            </a:pPr>
            <a:r>
              <a:rPr lang="en-GB" sz="3200" dirty="0" smtClean="0"/>
              <a:t>Therefore we can use:</a:t>
            </a: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err="1" smtClean="0"/>
              <a:t>JavascriptExecutor</a:t>
            </a:r>
            <a:r>
              <a:rPr lang="en-GB" sz="3200" dirty="0" smtClean="0"/>
              <a:t> Interface</a:t>
            </a:r>
          </a:p>
          <a:p>
            <a:pPr marL="0" indent="0">
              <a:buNone/>
            </a:pPr>
            <a:r>
              <a:rPr lang="en-GB" sz="3200" dirty="0" smtClean="0"/>
              <a:t>(</a:t>
            </a:r>
            <a:r>
              <a:rPr lang="en-GB" sz="3200" dirty="0" smtClean="0">
                <a:hlinkClick r:id="rId3"/>
              </a:rPr>
              <a:t>to selenium.googlecode.com</a:t>
            </a:r>
            <a:r>
              <a:rPr lang="en-GB" sz="3200" dirty="0" smtClean="0"/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Selenium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1905047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118</TotalTime>
  <Words>354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Accessibility test automation</vt:lpstr>
      <vt:lpstr>What is Web Accessibility ?</vt:lpstr>
      <vt:lpstr>Why Web Accessibility is important ?</vt:lpstr>
      <vt:lpstr>Is Web Accessibility expensive ?</vt:lpstr>
      <vt:lpstr>Testing the Accessibility of a Web Site</vt:lpstr>
      <vt:lpstr>Accessibility test automation example</vt:lpstr>
      <vt:lpstr>Tools used in this example</vt:lpstr>
      <vt:lpstr>What we need from accessibility-developer-tools</vt:lpstr>
      <vt:lpstr>What we need from Selenium</vt:lpstr>
      <vt:lpstr>What we need from Scala</vt:lpstr>
      <vt:lpstr>What we need from Cucumber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 automation</dc:title>
  <dc:creator>Melderis, Kristaps</dc:creator>
  <cp:lastModifiedBy>Melderis, Kristaps</cp:lastModifiedBy>
  <cp:revision>16</cp:revision>
  <dcterms:created xsi:type="dcterms:W3CDTF">2006-08-16T00:00:00Z</dcterms:created>
  <dcterms:modified xsi:type="dcterms:W3CDTF">2015-09-21T19:13:24Z</dcterms:modified>
</cp:coreProperties>
</file>