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712"/>
  </p:normalViewPr>
  <p:slideViewPr>
    <p:cSldViewPr snapToGrid="0" snapToObjects="1">
      <p:cViewPr varScale="1">
        <p:scale>
          <a:sx n="88" d="100"/>
          <a:sy n="88" d="100"/>
        </p:scale>
        <p:origin x="1016" y="4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700">
                <a:solidFill>
                  <a:schemeClr val="bg1"/>
                </a:solidFill>
              </a:rPr>
              <a:t>Where to Run Python and Jupyter Notebooks on Windows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661" y="2217343"/>
            <a:ext cx="7410669" cy="3959619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  <a:defRPr sz="1600" b="1">
                <a:solidFill>
                  <a:srgbClr val="0066CC"/>
                </a:solidFill>
              </a:defRPr>
            </a:pPr>
            <a:r>
              <a:rPr lang="en-US" sz="1600"/>
              <a:t>✅ Recommended Locations for Notebooks</a:t>
            </a:r>
          </a:p>
          <a:p>
            <a:pPr marL="0" indent="0">
              <a:lnSpc>
                <a:spcPct val="90000"/>
              </a:lnSpc>
              <a:buNone/>
              <a:defRPr sz="1600"/>
            </a:pPr>
            <a:r>
              <a:rPr lang="en-US" sz="1600"/>
              <a:t>%USERPROFILE%\\Documents\\PythonProjects\\ – Ideal for organized work</a:t>
            </a:r>
          </a:p>
          <a:p>
            <a:pPr marL="0" indent="0">
              <a:lnSpc>
                <a:spcPct val="90000"/>
              </a:lnSpc>
              <a:buNone/>
              <a:defRPr sz="1600"/>
            </a:pPr>
            <a:r>
              <a:rPr lang="en-US" sz="1600"/>
              <a:t>%USERPROFILE%\\Downloads\\ – OK for temporary testing</a:t>
            </a:r>
          </a:p>
          <a:p>
            <a:pPr marL="0" indent="0">
              <a:lnSpc>
                <a:spcPct val="90000"/>
              </a:lnSpc>
              <a:buNone/>
              <a:defRPr sz="1600"/>
            </a:pPr>
            <a:r>
              <a:rPr lang="en-US" sz="1600"/>
              <a:t>%USERPROFILE%\\Desktop\\ – Quick experiments, can get cluttered</a:t>
            </a:r>
          </a:p>
          <a:p>
            <a:pPr marL="0" indent="0">
              <a:lnSpc>
                <a:spcPct val="90000"/>
              </a:lnSpc>
              <a:buNone/>
              <a:defRPr sz="1600"/>
            </a:pPr>
            <a:r>
              <a:rPr lang="en-US" sz="1600"/>
              <a:t>%USERPROFILE%\\Notebooks\\ or \\Jupyter\\ – Clean, focused notebook workspace</a:t>
            </a:r>
          </a:p>
          <a:p>
            <a:pPr>
              <a:lnSpc>
                <a:spcPct val="90000"/>
              </a:lnSpc>
              <a:defRPr sz="1600"/>
            </a:pPr>
            <a:endParaRPr lang="en-US" sz="1600"/>
          </a:p>
          <a:p>
            <a:pPr marL="0" indent="0">
              <a:lnSpc>
                <a:spcPct val="90000"/>
              </a:lnSpc>
              <a:buNone/>
              <a:defRPr sz="1600" b="1">
                <a:solidFill>
                  <a:srgbClr val="0066CC"/>
                </a:solidFill>
              </a:defRPr>
            </a:pPr>
            <a:r>
              <a:rPr lang="en-US" sz="1600"/>
              <a:t>⚠️ Avoid These Locations</a:t>
            </a:r>
          </a:p>
          <a:p>
            <a:pPr>
              <a:lnSpc>
                <a:spcPct val="90000"/>
              </a:lnSpc>
              <a:defRPr sz="1600"/>
            </a:pPr>
            <a:r>
              <a:rPr lang="en-US" sz="1600"/>
              <a:t>C:\\Program Files\\ or C:\\Windows\\ – System directories with restricted access</a:t>
            </a:r>
          </a:p>
          <a:p>
            <a:pPr>
              <a:lnSpc>
                <a:spcPct val="90000"/>
              </a:lnSpc>
              <a:defRPr sz="1600"/>
            </a:pPr>
            <a:r>
              <a:rPr lang="en-US" sz="1600"/>
              <a:t>Inside virtual environments (e.g., .venv\\) – For dependencies only, not notebooks</a:t>
            </a:r>
          </a:p>
          <a:p>
            <a:pPr>
              <a:lnSpc>
                <a:spcPct val="90000"/>
              </a:lnSpc>
              <a:defRPr sz="1600"/>
            </a:pPr>
            <a:endParaRPr lang="en-US" sz="1600"/>
          </a:p>
          <a:p>
            <a:pPr marL="0" indent="0">
              <a:lnSpc>
                <a:spcPct val="90000"/>
              </a:lnSpc>
              <a:buNone/>
              <a:defRPr sz="1600" b="1">
                <a:solidFill>
                  <a:srgbClr val="0066CC"/>
                </a:solidFill>
              </a:defRPr>
            </a:pPr>
            <a:r>
              <a:rPr lang="en-US" sz="1600"/>
              <a:t>🧭 Check Your Working Directory</a:t>
            </a:r>
          </a:p>
          <a:p>
            <a:pPr>
              <a:lnSpc>
                <a:spcPct val="90000"/>
              </a:lnSpc>
              <a:defRPr sz="1600"/>
            </a:pPr>
            <a:r>
              <a:rPr lang="en-US" sz="1600"/>
              <a:t>In Command Prompt:     cd</a:t>
            </a:r>
          </a:p>
          <a:p>
            <a:pPr>
              <a:lnSpc>
                <a:spcPct val="90000"/>
              </a:lnSpc>
              <a:defRPr sz="1600"/>
            </a:pPr>
            <a:r>
              <a:rPr lang="en-US" sz="1600"/>
              <a:t>In Jupyter Notebook:   import os; print(os.getcwd())</a:t>
            </a:r>
          </a:p>
          <a:p>
            <a:pPr>
              <a:lnSpc>
                <a:spcPct val="90000"/>
              </a:lnSpc>
              <a:defRPr sz="1600"/>
            </a:pPr>
            <a:endParaRPr lang="en-US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B86EF7-1EF5-E4D1-5130-F03127961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1285A1-51A6-2665-FEC5-25A94DD0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700">
                <a:solidFill>
                  <a:schemeClr val="bg1"/>
                </a:solidFill>
              </a:rPr>
              <a:t>Where to Run Python and Jupyter Notebooks on Windows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3CD07-9790-8D28-C648-51D0F7902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661" y="2217343"/>
            <a:ext cx="7410669" cy="3959619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  <a:defRPr sz="1600"/>
            </a:pPr>
            <a:endParaRPr lang="en-US" sz="1600"/>
          </a:p>
          <a:p>
            <a:pPr marL="0" indent="0">
              <a:lnSpc>
                <a:spcPct val="90000"/>
              </a:lnSpc>
              <a:buNone/>
              <a:defRPr sz="1600" b="1">
                <a:solidFill>
                  <a:srgbClr val="0066CC"/>
                </a:solidFill>
              </a:defRPr>
            </a:pPr>
            <a:r>
              <a:rPr lang="en-US" sz="1600"/>
              <a:t>📁 Create a Safe &amp; Clean Working Environment</a:t>
            </a:r>
          </a:p>
          <a:p>
            <a:pPr marL="0" indent="0">
              <a:lnSpc>
                <a:spcPct val="90000"/>
              </a:lnSpc>
              <a:buNone/>
              <a:defRPr sz="1600"/>
            </a:pPr>
            <a:r>
              <a:rPr lang="en-US" sz="1600"/>
              <a:t>Command Prompt:</a:t>
            </a:r>
          </a:p>
          <a:p>
            <a:pPr marL="0" indent="0">
              <a:lnSpc>
                <a:spcPct val="90000"/>
              </a:lnSpc>
              <a:buNone/>
              <a:defRPr sz="1600"/>
            </a:pPr>
            <a:r>
              <a:rPr lang="en-US" sz="1600"/>
              <a:t>    mkdir %USERPROFILE%\\Projects\\DataScience\\Notebooks</a:t>
            </a:r>
          </a:p>
          <a:p>
            <a:pPr marL="0" indent="0">
              <a:lnSpc>
                <a:spcPct val="90000"/>
              </a:lnSpc>
              <a:buNone/>
              <a:defRPr sz="1600"/>
            </a:pPr>
            <a:r>
              <a:rPr lang="en-US" sz="1600"/>
              <a:t>    cd %USERPROFILE%\\Projects\\DataScience\\Notebooks</a:t>
            </a:r>
          </a:p>
          <a:p>
            <a:pPr marL="0" indent="0">
              <a:lnSpc>
                <a:spcPct val="90000"/>
              </a:lnSpc>
              <a:buNone/>
              <a:defRPr sz="1600"/>
            </a:pPr>
            <a:r>
              <a:rPr lang="en-US" sz="1600"/>
              <a:t>    jupyter notebook</a:t>
            </a:r>
          </a:p>
          <a:p>
            <a:pPr>
              <a:lnSpc>
                <a:spcPct val="90000"/>
              </a:lnSpc>
              <a:defRPr sz="1600"/>
            </a:pPr>
            <a:endParaRPr lang="en-US" sz="1600"/>
          </a:p>
          <a:p>
            <a:pPr marL="0" indent="0">
              <a:lnSpc>
                <a:spcPct val="90000"/>
              </a:lnSpc>
              <a:buNone/>
              <a:defRPr sz="1600" b="1">
                <a:solidFill>
                  <a:srgbClr val="0066CC"/>
                </a:solidFill>
              </a:defRPr>
            </a:pPr>
            <a:r>
              <a:rPr lang="en-US" sz="1600"/>
              <a:t>🧼 Organize Projects Cleanly</a:t>
            </a:r>
          </a:p>
          <a:p>
            <a:pPr marL="0" indent="0">
              <a:lnSpc>
                <a:spcPct val="90000"/>
              </a:lnSpc>
              <a:buNone/>
              <a:defRPr sz="1600"/>
            </a:pPr>
            <a:r>
              <a:rPr lang="en-US" sz="1600"/>
              <a:t>%USERPROFILE%\\Projects\\</a:t>
            </a:r>
          </a:p>
          <a:p>
            <a:pPr marL="0" indent="0">
              <a:lnSpc>
                <a:spcPct val="90000"/>
              </a:lnSpc>
              <a:buNone/>
              <a:defRPr sz="1600"/>
            </a:pPr>
            <a:r>
              <a:rPr lang="en-US" sz="1600"/>
              <a:t>    └── ML_Course\\</a:t>
            </a:r>
          </a:p>
          <a:p>
            <a:pPr marL="0" indent="0">
              <a:lnSpc>
                <a:spcPct val="90000"/>
              </a:lnSpc>
              <a:buNone/>
              <a:defRPr sz="1600"/>
            </a:pPr>
            <a:r>
              <a:rPr lang="en-US" sz="1600"/>
              <a:t>        ├── data\\</a:t>
            </a:r>
          </a:p>
          <a:p>
            <a:pPr marL="0" indent="0">
              <a:lnSpc>
                <a:spcPct val="90000"/>
              </a:lnSpc>
              <a:buNone/>
              <a:defRPr sz="1600"/>
            </a:pPr>
            <a:r>
              <a:rPr lang="en-US" sz="1600"/>
              <a:t>        ├── notebooks\\</a:t>
            </a:r>
          </a:p>
          <a:p>
            <a:pPr marL="0" indent="0">
              <a:lnSpc>
                <a:spcPct val="90000"/>
              </a:lnSpc>
              <a:buNone/>
              <a:defRPr sz="1600"/>
            </a:pPr>
            <a:r>
              <a:rPr lang="en-US" sz="1600"/>
              <a:t>        ├── scripts\\</a:t>
            </a:r>
          </a:p>
          <a:p>
            <a:pPr marL="0" indent="0">
              <a:lnSpc>
                <a:spcPct val="90000"/>
              </a:lnSpc>
              <a:buNone/>
              <a:defRPr sz="1600"/>
            </a:pPr>
            <a:r>
              <a:rPr lang="en-US" sz="1600"/>
              <a:t>        └── results\\</a:t>
            </a:r>
          </a:p>
        </p:txBody>
      </p:sp>
    </p:spTree>
    <p:extLst>
      <p:ext uri="{BB962C8B-B14F-4D97-AF65-F5344CB8AC3E}">
        <p14:creationId xmlns:p14="http://schemas.microsoft.com/office/powerpoint/2010/main" val="3521712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712B1515A095418425E51A98A252D5" ma:contentTypeVersion="11" ma:contentTypeDescription="Create a new document." ma:contentTypeScope="" ma:versionID="944e842b771d09f5b5058b448ccccb21">
  <xsd:schema xmlns:xsd="http://www.w3.org/2001/XMLSchema" xmlns:xs="http://www.w3.org/2001/XMLSchema" xmlns:p="http://schemas.microsoft.com/office/2006/metadata/properties" xmlns:ns2="93bc4a2d-1010-4a73-82bc-b0041b654cf4" xmlns:ns3="1b69ebb8-3e13-4fe8-ba21-7c0ce65010ff" targetNamespace="http://schemas.microsoft.com/office/2006/metadata/properties" ma:root="true" ma:fieldsID="85b0e5610cfe95b6fb2a5ba09460b3c5" ns2:_="" ns3:_="">
    <xsd:import namespace="93bc4a2d-1010-4a73-82bc-b0041b654cf4"/>
    <xsd:import namespace="1b69ebb8-3e13-4fe8-ba21-7c0ce65010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bc4a2d-1010-4a73-82bc-b0041b654c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170f77d6-0e01-4d43-ba48-7d2f3bc0a53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69ebb8-3e13-4fe8-ba21-7c0ce65010ff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3dcb7f93-7e3d-4c44-b47a-e4febe37073a}" ma:internalName="TaxCatchAll" ma:showField="CatchAllData" ma:web="1b69ebb8-3e13-4fe8-ba21-7c0ce65010f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b69ebb8-3e13-4fe8-ba21-7c0ce65010ff" xsi:nil="true"/>
    <lcf76f155ced4ddcb4097134ff3c332f xmlns="93bc4a2d-1010-4a73-82bc-b0041b654cf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9883114-D607-4E12-9CD2-AFF81EC3B747}"/>
</file>

<file path=customXml/itemProps2.xml><?xml version="1.0" encoding="utf-8"?>
<ds:datastoreItem xmlns:ds="http://schemas.openxmlformats.org/officeDocument/2006/customXml" ds:itemID="{CC377A25-AFF4-4868-9FE3-2DDDFBBA5735}"/>
</file>

<file path=customXml/itemProps3.xml><?xml version="1.0" encoding="utf-8"?>
<ds:datastoreItem xmlns:ds="http://schemas.openxmlformats.org/officeDocument/2006/customXml" ds:itemID="{619C05D0-D523-4B55-B2A8-B84EDE06474C}"/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198</Words>
  <Application>Microsoft Macintosh PowerPoint</Application>
  <PresentationFormat>On-screen Show (4:3)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Where to Run Python and Jupyter Notebooks on Windows</vt:lpstr>
      <vt:lpstr>Where to Run Python and Jupyter Notebooks on Windows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Guoda Butkevičiūtė</cp:lastModifiedBy>
  <cp:revision>2</cp:revision>
  <dcterms:created xsi:type="dcterms:W3CDTF">2013-01-27T09:14:16Z</dcterms:created>
  <dcterms:modified xsi:type="dcterms:W3CDTF">2025-08-05T12:34:26Z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0x010100BA712B1515A095418425E51A98A252D5</vt:lpwstr>
  </property>
</Properties>
</file>