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65520"/>
  </p:normalViewPr>
  <p:slideViewPr>
    <p:cSldViewPr snapToGrid="0" snapToObjects="1">
      <p:cViewPr>
        <p:scale>
          <a:sx n="69" d="100"/>
          <a:sy n="69" d="100"/>
        </p:scale>
        <p:origin x="267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A54CE-14B7-2B43-9EF8-DC51A2321462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64D6A-4CC2-B448-92B3-B16EDF83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Modelis turėtų aiškiai nurodyti: </a:t>
            </a:r>
            <a:r>
              <a:rPr lang="lt-LT" i="1" dirty="0"/>
              <a:t>kas ką lemia</a:t>
            </a:r>
            <a:r>
              <a:rPr lang="lt-LT" dirty="0"/>
              <a:t>. Bet kai atsiranda </a:t>
            </a:r>
            <a:r>
              <a:rPr lang="lt-LT" dirty="0" err="1"/>
              <a:t>endogeniškumas</a:t>
            </a:r>
            <a:r>
              <a:rPr lang="lt-LT" dirty="0"/>
              <a:t> – tai tarsi bandyti nustatyti, </a:t>
            </a:r>
            <a:r>
              <a:rPr lang="lt-LT" b="1" dirty="0"/>
              <a:t>ar višta padėjo kiaušinį, ar kiaušinis atsirado pirmas</a:t>
            </a:r>
            <a:r>
              <a:rPr lang="lt-LT" dirty="0"/>
              <a:t> </a:t>
            </a:r>
            <a:r>
              <a:rPr lang="en-US" dirty="0"/>
              <a:t>🐣🐔 </a:t>
            </a:r>
          </a:p>
          <a:p>
            <a:endParaRPr lang="en-US" dirty="0"/>
          </a:p>
          <a:p>
            <a:r>
              <a:rPr lang="en-US" b="1" dirty="0"/>
              <a:t>📊 </a:t>
            </a:r>
            <a:r>
              <a:rPr lang="lt-LT" b="1" dirty="0"/>
              <a:t>Kada atsiranda </a:t>
            </a:r>
            <a:r>
              <a:rPr lang="lt-LT" b="1" dirty="0" err="1"/>
              <a:t>endogeniškumas</a:t>
            </a:r>
            <a:r>
              <a:rPr lang="lt-LT" b="1" dirty="0"/>
              <a:t>?</a:t>
            </a:r>
          </a:p>
          <a:p>
            <a:r>
              <a:rPr lang="lt-LT" b="1" dirty="0"/>
              <a:t>Praleistas kintamasis</a:t>
            </a:r>
            <a:r>
              <a:rPr lang="lt-LT" dirty="0"/>
              <a:t> (</a:t>
            </a:r>
            <a:r>
              <a:rPr lang="lt-LT" i="1" dirty="0" err="1"/>
              <a:t>omitted</a:t>
            </a:r>
            <a:r>
              <a:rPr lang="lt-LT" i="1" dirty="0"/>
              <a:t> </a:t>
            </a:r>
            <a:r>
              <a:rPr lang="lt-LT" i="1" dirty="0" err="1"/>
              <a:t>variable</a:t>
            </a:r>
            <a:r>
              <a:rPr lang="lt-LT" i="1" dirty="0"/>
              <a:t> </a:t>
            </a:r>
            <a:r>
              <a:rPr lang="lt-LT" i="1" dirty="0" err="1"/>
              <a:t>bias</a:t>
            </a:r>
            <a:r>
              <a:rPr lang="lt-LT" dirty="0"/>
              <a:t>)</a:t>
            </a:r>
          </a:p>
          <a:p>
            <a:r>
              <a:rPr lang="lt-LT" dirty="0"/>
              <a:t>Pvz.: Nagrinėji atlyginimą pagal išsilavinimą, bet neįtrauki intelekto. Intelektas veikia abu – ir išsilavinimą, ir atlyginimą.</a:t>
            </a:r>
          </a:p>
          <a:p>
            <a:r>
              <a:rPr lang="lt-LT" b="1" dirty="0" err="1"/>
              <a:t>Sąveikinis</a:t>
            </a:r>
            <a:r>
              <a:rPr lang="lt-LT" b="1" dirty="0"/>
              <a:t> priežastinis ryšys</a:t>
            </a:r>
            <a:r>
              <a:rPr lang="lt-LT" dirty="0"/>
              <a:t> (</a:t>
            </a:r>
            <a:r>
              <a:rPr lang="lt-LT" i="1" dirty="0" err="1"/>
              <a:t>simultaneity</a:t>
            </a:r>
            <a:r>
              <a:rPr lang="lt-LT" dirty="0"/>
              <a:t>)</a:t>
            </a:r>
          </a:p>
          <a:p>
            <a:r>
              <a:rPr lang="lt-LT" dirty="0"/>
              <a:t>Pvz.: Kainos veikia paklausą, bet tuo pačiu </a:t>
            </a:r>
            <a:r>
              <a:rPr lang="lt-LT" b="1" dirty="0"/>
              <a:t>paklausa veikia kainas</a:t>
            </a:r>
            <a:r>
              <a:rPr lang="lt-LT" dirty="0"/>
              <a:t>.</a:t>
            </a:r>
          </a:p>
          <a:p>
            <a:r>
              <a:rPr lang="lt-LT" b="1" dirty="0"/>
              <a:t>Matavimo klaidos</a:t>
            </a:r>
            <a:r>
              <a:rPr lang="lt-LT" dirty="0"/>
              <a:t> (</a:t>
            </a:r>
            <a:r>
              <a:rPr lang="lt-LT" i="1" dirty="0" err="1"/>
              <a:t>measurement</a:t>
            </a:r>
            <a:r>
              <a:rPr lang="lt-LT" i="1" dirty="0"/>
              <a:t> </a:t>
            </a:r>
            <a:r>
              <a:rPr lang="lt-LT" i="1" dirty="0" err="1"/>
              <a:t>error</a:t>
            </a:r>
            <a:r>
              <a:rPr lang="lt-LT" dirty="0"/>
              <a:t>)</a:t>
            </a:r>
          </a:p>
          <a:p>
            <a:r>
              <a:rPr lang="lt-LT" dirty="0"/>
              <a:t>Kai paaiškinamasis kintamasis yra netiksliai išmatuotas.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64D6A-4CC2-B448-92B3-B16EDF8399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02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71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4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2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2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8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9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1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termin</a:t>
            </a:r>
            <a:r>
              <a:rPr lang="lt-LT" dirty="0" err="1"/>
              <a:t>ų</a:t>
            </a:r>
            <a:r>
              <a:rPr dirty="0" err="1"/>
              <a:t>paaiškinimai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3898" y="4381572"/>
            <a:ext cx="6716204" cy="1239894"/>
          </a:xfrm>
        </p:spPr>
        <p:txBody>
          <a:bodyPr/>
          <a:lstStyle/>
          <a:p>
            <a:r>
              <a:rPr dirty="0" err="1"/>
              <a:t>Endogeniškumas</a:t>
            </a:r>
            <a:r>
              <a:rPr dirty="0"/>
              <a:t>, </a:t>
            </a:r>
            <a:r>
              <a:rPr dirty="0" err="1"/>
              <a:t>Autokoreliacija</a:t>
            </a:r>
            <a:r>
              <a:rPr dirty="0"/>
              <a:t>, </a:t>
            </a:r>
            <a:r>
              <a:rPr dirty="0" err="1"/>
              <a:t>Praleisto</a:t>
            </a:r>
            <a:r>
              <a:rPr dirty="0"/>
              <a:t> </a:t>
            </a:r>
            <a:r>
              <a:rPr dirty="0" err="1"/>
              <a:t>kintamojo</a:t>
            </a:r>
            <a:r>
              <a:rPr dirty="0"/>
              <a:t> </a:t>
            </a:r>
            <a:r>
              <a:rPr dirty="0" err="1"/>
              <a:t>šališkumas</a:t>
            </a:r>
            <a:r>
              <a:rPr dirty="0"/>
              <a:t>, </a:t>
            </a:r>
            <a:r>
              <a:rPr dirty="0" err="1"/>
              <a:t>Multikolinearumas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t>1. Endogeniškumas (Endogeneity)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849" y="2716842"/>
            <a:ext cx="7269480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🔹 </a:t>
            </a:r>
            <a:r>
              <a:rPr lang="lt-LT" dirty="0">
                <a:solidFill>
                  <a:srgbClr val="404040"/>
                </a:solidFill>
              </a:rPr>
              <a:t>Kai nepriklausomas kintamasis (X) yra susijęs su paklaida (</a:t>
            </a:r>
            <a:r>
              <a:rPr lang="lt-LT" dirty="0" err="1">
                <a:solidFill>
                  <a:srgbClr val="404040"/>
                </a:solidFill>
              </a:rPr>
              <a:t>error</a:t>
            </a:r>
            <a:r>
              <a:rPr lang="lt-LT" dirty="0">
                <a:solidFill>
                  <a:srgbClr val="404040"/>
                </a:solidFill>
              </a:rPr>
              <a:t> </a:t>
            </a:r>
            <a:r>
              <a:rPr lang="lt-LT" dirty="0" err="1">
                <a:solidFill>
                  <a:srgbClr val="404040"/>
                </a:solidFill>
              </a:rPr>
              <a:t>term</a:t>
            </a:r>
            <a:r>
              <a:rPr lang="lt-LT" dirty="0">
                <a:solidFill>
                  <a:srgbClr val="404040"/>
                </a:solidFill>
              </a:rPr>
              <a:t>).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🔹 </a:t>
            </a:r>
            <a:r>
              <a:rPr lang="lt-LT" dirty="0">
                <a:solidFill>
                  <a:srgbClr val="404040"/>
                </a:solidFill>
              </a:rPr>
              <a:t>Pažeidžia prielaidą, kad X yra nepriklausomas nuo likučių.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🔹 </a:t>
            </a:r>
            <a:r>
              <a:rPr lang="lt-LT" dirty="0">
                <a:solidFill>
                  <a:srgbClr val="404040"/>
                </a:solidFill>
              </a:rPr>
              <a:t>Pvz.: abipusė priklausomybė tarp X ir Y (kas ką veikia?).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🧠 </a:t>
            </a:r>
            <a:r>
              <a:rPr lang="lt-LT" dirty="0">
                <a:solidFill>
                  <a:srgbClr val="404040"/>
                </a:solidFill>
              </a:rPr>
              <a:t>Paprastai: kai X ir Y veikia vienas kitą.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t>2. Autokoreliacija (Autocorrelation)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🔹 </a:t>
            </a:r>
            <a:r>
              <a:rPr lang="lt-LT" dirty="0">
                <a:solidFill>
                  <a:srgbClr val="404040"/>
                </a:solidFill>
              </a:rPr>
              <a:t>Kai paklaidos (likučiai) yra susiję per laiką.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🔹 </a:t>
            </a:r>
            <a:r>
              <a:rPr lang="lt-LT" dirty="0">
                <a:solidFill>
                  <a:srgbClr val="404040"/>
                </a:solidFill>
              </a:rPr>
              <a:t>Dažnas reiškinys laiko eilučių analizėje.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🔹 </a:t>
            </a:r>
            <a:r>
              <a:rPr lang="lt-LT" dirty="0">
                <a:solidFill>
                  <a:srgbClr val="404040"/>
                </a:solidFill>
              </a:rPr>
              <a:t>Pvz.: šiandienos paklaida panaši į vakar dienos.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🧠 </a:t>
            </a:r>
            <a:r>
              <a:rPr lang="lt-LT" dirty="0">
                <a:solidFill>
                  <a:srgbClr val="404040"/>
                </a:solidFill>
              </a:rPr>
              <a:t>Paprastai: kai klaidos „paveldi“ viena kitos elgesį.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000" dirty="0"/>
              <a:t>3. </a:t>
            </a:r>
            <a:r>
              <a:rPr lang="en-US" sz="2000" dirty="0" err="1"/>
              <a:t>Praleisto</a:t>
            </a:r>
            <a:r>
              <a:rPr lang="en-US" sz="2000" dirty="0"/>
              <a:t> </a:t>
            </a:r>
            <a:r>
              <a:rPr lang="en-US" sz="2000" dirty="0" err="1"/>
              <a:t>kintamojo</a:t>
            </a:r>
            <a:r>
              <a:rPr lang="en-US" sz="2000" dirty="0"/>
              <a:t> </a:t>
            </a:r>
            <a:r>
              <a:rPr lang="en-US" sz="2000" dirty="0" err="1"/>
              <a:t>šališkumas</a:t>
            </a:r>
            <a:r>
              <a:rPr lang="en-US" sz="2000" dirty="0"/>
              <a:t> (Omitted Variable Bias)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🔹 Kai </a:t>
            </a:r>
            <a:r>
              <a:rPr lang="en-US" dirty="0" err="1">
                <a:solidFill>
                  <a:srgbClr val="404040"/>
                </a:solidFill>
              </a:rPr>
              <a:t>svarbus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kintamasis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neįtrauktas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į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modelį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🔹 Jei </a:t>
            </a:r>
            <a:r>
              <a:rPr lang="en-US" dirty="0" err="1">
                <a:solidFill>
                  <a:srgbClr val="404040"/>
                </a:solidFill>
              </a:rPr>
              <a:t>tas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kintamasis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susijęs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ir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su</a:t>
            </a:r>
            <a:r>
              <a:rPr lang="en-US" dirty="0">
                <a:solidFill>
                  <a:srgbClr val="404040"/>
                </a:solidFill>
              </a:rPr>
              <a:t> X, </a:t>
            </a:r>
            <a:r>
              <a:rPr lang="en-US" dirty="0" err="1">
                <a:solidFill>
                  <a:srgbClr val="404040"/>
                </a:solidFill>
              </a:rPr>
              <a:t>ir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su</a:t>
            </a:r>
            <a:r>
              <a:rPr lang="en-US" dirty="0">
                <a:solidFill>
                  <a:srgbClr val="404040"/>
                </a:solidFill>
              </a:rPr>
              <a:t> Y – </a:t>
            </a:r>
            <a:r>
              <a:rPr lang="en-US" dirty="0" err="1">
                <a:solidFill>
                  <a:srgbClr val="404040"/>
                </a:solidFill>
              </a:rPr>
              <a:t>koeficientai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išsikreipia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🔹 </a:t>
            </a:r>
            <a:r>
              <a:rPr lang="en-US" dirty="0" err="1">
                <a:solidFill>
                  <a:srgbClr val="404040"/>
                </a:solidFill>
              </a:rPr>
              <a:t>Pvz</a:t>
            </a:r>
            <a:r>
              <a:rPr lang="en-US" dirty="0">
                <a:solidFill>
                  <a:srgbClr val="404040"/>
                </a:solidFill>
              </a:rPr>
              <a:t>.: </a:t>
            </a:r>
            <a:r>
              <a:rPr lang="en-US" dirty="0" err="1">
                <a:solidFill>
                  <a:srgbClr val="404040"/>
                </a:solidFill>
              </a:rPr>
              <a:t>atlyginimo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modelis</a:t>
            </a:r>
            <a:r>
              <a:rPr lang="en-US" dirty="0">
                <a:solidFill>
                  <a:srgbClr val="404040"/>
                </a:solidFill>
              </a:rPr>
              <a:t> be </a:t>
            </a:r>
            <a:r>
              <a:rPr lang="en-US" dirty="0" err="1">
                <a:solidFill>
                  <a:srgbClr val="404040"/>
                </a:solidFill>
              </a:rPr>
              <a:t>darbo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patirties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🧠 </a:t>
            </a:r>
            <a:r>
              <a:rPr lang="en-US" dirty="0" err="1">
                <a:solidFill>
                  <a:srgbClr val="404040"/>
                </a:solidFill>
              </a:rPr>
              <a:t>Paprastai</a:t>
            </a:r>
            <a:r>
              <a:rPr lang="en-US" dirty="0">
                <a:solidFill>
                  <a:srgbClr val="404040"/>
                </a:solidFill>
              </a:rPr>
              <a:t>: </a:t>
            </a:r>
            <a:r>
              <a:rPr lang="en-US" dirty="0" err="1">
                <a:solidFill>
                  <a:srgbClr val="404040"/>
                </a:solidFill>
              </a:rPr>
              <a:t>trūksta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svarbaus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faktoriaus</a:t>
            </a:r>
            <a:r>
              <a:rPr lang="en-US" dirty="0">
                <a:solidFill>
                  <a:srgbClr val="404040"/>
                </a:solidFill>
              </a:rPr>
              <a:t> – </a:t>
            </a:r>
            <a:r>
              <a:rPr lang="en-US" dirty="0" err="1">
                <a:solidFill>
                  <a:srgbClr val="404040"/>
                </a:solidFill>
              </a:rPr>
              <a:t>modelis</a:t>
            </a:r>
            <a:r>
              <a:rPr lang="en-US" dirty="0">
                <a:solidFill>
                  <a:srgbClr val="404040"/>
                </a:solidFill>
              </a:rPr>
              <a:t> „</a:t>
            </a:r>
            <a:r>
              <a:rPr lang="en-US" dirty="0" err="1">
                <a:solidFill>
                  <a:srgbClr val="404040"/>
                </a:solidFill>
              </a:rPr>
              <a:t>meluoja</a:t>
            </a:r>
            <a:r>
              <a:rPr lang="en-US" dirty="0">
                <a:solidFill>
                  <a:srgbClr val="404040"/>
                </a:solidFill>
              </a:rPr>
              <a:t>“.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t>4. Multikolinearumas (Multicollinearity)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🔹 Kai </a:t>
            </a:r>
            <a:r>
              <a:rPr lang="en-US" dirty="0" err="1">
                <a:solidFill>
                  <a:srgbClr val="404040"/>
                </a:solidFill>
              </a:rPr>
              <a:t>keli</a:t>
            </a:r>
            <a:r>
              <a:rPr lang="en-US" dirty="0">
                <a:solidFill>
                  <a:srgbClr val="404040"/>
                </a:solidFill>
              </a:rPr>
              <a:t> X </a:t>
            </a:r>
            <a:r>
              <a:rPr lang="en-US" dirty="0" err="1">
                <a:solidFill>
                  <a:srgbClr val="404040"/>
                </a:solidFill>
              </a:rPr>
              <a:t>kintamieji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stipriai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koreliuoja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tarpusavyje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🔹 </a:t>
            </a:r>
            <a:r>
              <a:rPr lang="en-US" dirty="0" err="1">
                <a:solidFill>
                  <a:srgbClr val="404040"/>
                </a:solidFill>
              </a:rPr>
              <a:t>Apsunkina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interpretaciją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modelis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tampa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nestabilus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🔹 </a:t>
            </a:r>
            <a:r>
              <a:rPr lang="en-US" dirty="0" err="1">
                <a:solidFill>
                  <a:srgbClr val="404040"/>
                </a:solidFill>
              </a:rPr>
              <a:t>Pvz</a:t>
            </a:r>
            <a:r>
              <a:rPr lang="en-US" dirty="0">
                <a:solidFill>
                  <a:srgbClr val="404040"/>
                </a:solidFill>
              </a:rPr>
              <a:t>.: temp </a:t>
            </a:r>
            <a:r>
              <a:rPr lang="en-US" dirty="0" err="1">
                <a:solidFill>
                  <a:srgbClr val="404040"/>
                </a:solidFill>
              </a:rPr>
              <a:t>ir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atemp</a:t>
            </a:r>
            <a:r>
              <a:rPr lang="en-US" dirty="0">
                <a:solidFill>
                  <a:srgbClr val="404040"/>
                </a:solidFill>
              </a:rPr>
              <a:t> – </a:t>
            </a:r>
            <a:r>
              <a:rPr lang="en-US" dirty="0" err="1">
                <a:solidFill>
                  <a:srgbClr val="404040"/>
                </a:solidFill>
              </a:rPr>
              <a:t>labai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panašūs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🧠 </a:t>
            </a:r>
            <a:r>
              <a:rPr lang="en-US" dirty="0" err="1">
                <a:solidFill>
                  <a:srgbClr val="404040"/>
                </a:solidFill>
              </a:rPr>
              <a:t>Paprastai</a:t>
            </a:r>
            <a:r>
              <a:rPr lang="en-US" dirty="0">
                <a:solidFill>
                  <a:srgbClr val="404040"/>
                </a:solidFill>
              </a:rPr>
              <a:t>: kai X „</a:t>
            </a:r>
            <a:r>
              <a:rPr lang="en-US" dirty="0" err="1">
                <a:solidFill>
                  <a:srgbClr val="404040"/>
                </a:solidFill>
              </a:rPr>
              <a:t>kartojasi</a:t>
            </a:r>
            <a:r>
              <a:rPr lang="en-US" dirty="0">
                <a:solidFill>
                  <a:srgbClr val="404040"/>
                </a:solidFill>
              </a:rPr>
              <a:t>“ </a:t>
            </a:r>
            <a:r>
              <a:rPr lang="en-US" dirty="0" err="1">
                <a:solidFill>
                  <a:srgbClr val="404040"/>
                </a:solidFill>
              </a:rPr>
              <a:t>ir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trukdo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suprasti</a:t>
            </a:r>
            <a:r>
              <a:rPr lang="en-US" dirty="0">
                <a:solidFill>
                  <a:srgbClr val="404040"/>
                </a:solidFill>
              </a:rPr>
              <a:t>, </a:t>
            </a:r>
            <a:r>
              <a:rPr lang="en-US" dirty="0" err="1">
                <a:solidFill>
                  <a:srgbClr val="404040"/>
                </a:solidFill>
              </a:rPr>
              <a:t>kuris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 err="1">
                <a:solidFill>
                  <a:srgbClr val="404040"/>
                </a:solidFill>
              </a:rPr>
              <a:t>svarbiausias</a:t>
            </a:r>
            <a:r>
              <a:rPr lang="en-US" dirty="0">
                <a:solidFill>
                  <a:srgbClr val="40404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12B1515A095418425E51A98A252D5" ma:contentTypeVersion="11" ma:contentTypeDescription="Create a new document." ma:contentTypeScope="" ma:versionID="944e842b771d09f5b5058b448ccccb21">
  <xsd:schema xmlns:xsd="http://www.w3.org/2001/XMLSchema" xmlns:xs="http://www.w3.org/2001/XMLSchema" xmlns:p="http://schemas.microsoft.com/office/2006/metadata/properties" xmlns:ns2="93bc4a2d-1010-4a73-82bc-b0041b654cf4" xmlns:ns3="1b69ebb8-3e13-4fe8-ba21-7c0ce65010ff" targetNamespace="http://schemas.microsoft.com/office/2006/metadata/properties" ma:root="true" ma:fieldsID="85b0e5610cfe95b6fb2a5ba09460b3c5" ns2:_="" ns3:_="">
    <xsd:import namespace="93bc4a2d-1010-4a73-82bc-b0041b654cf4"/>
    <xsd:import namespace="1b69ebb8-3e13-4fe8-ba21-7c0ce6501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c4a2d-1010-4a73-82bc-b0041b654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70f77d6-0e01-4d43-ba48-7d2f3bc0a5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9ebb8-3e13-4fe8-ba21-7c0ce65010f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dcb7f93-7e3d-4c44-b47a-e4febe37073a}" ma:internalName="TaxCatchAll" ma:showField="CatchAllData" ma:web="1b69ebb8-3e13-4fe8-ba21-7c0ce65010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69ebb8-3e13-4fe8-ba21-7c0ce65010ff" xsi:nil="true"/>
    <lcf76f155ced4ddcb4097134ff3c332f xmlns="93bc4a2d-1010-4a73-82bc-b0041b654c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22AA96D-E13F-4C9F-B6E8-BAEB143C66B7}"/>
</file>

<file path=customXml/itemProps2.xml><?xml version="1.0" encoding="utf-8"?>
<ds:datastoreItem xmlns:ds="http://schemas.openxmlformats.org/officeDocument/2006/customXml" ds:itemID="{583662AF-2A5A-42E5-80F4-C1FA3785DE61}"/>
</file>

<file path=customXml/itemProps3.xml><?xml version="1.0" encoding="utf-8"?>
<ds:datastoreItem xmlns:ds="http://schemas.openxmlformats.org/officeDocument/2006/customXml" ds:itemID="{6EB1F02B-7DA5-4421-900C-E014FADE6B3F}"/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25</TotalTime>
  <Words>312</Words>
  <Application>Microsoft Macintosh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Gill Sans MT</vt:lpstr>
      <vt:lpstr>Parcel</vt:lpstr>
      <vt:lpstr>terminųpaaiškinimai</vt:lpstr>
      <vt:lpstr>1. Endogeniškumas (Endogeneity)</vt:lpstr>
      <vt:lpstr>2. Autokoreliacija (Autocorrelation)</vt:lpstr>
      <vt:lpstr>3. Praleisto kintamojo šališkumas (Omitted Variable Bias)</vt:lpstr>
      <vt:lpstr>4. Multikolinearumas (Multicollinearity)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Guoda Butkevičiūtė</cp:lastModifiedBy>
  <cp:revision>3</cp:revision>
  <dcterms:created xsi:type="dcterms:W3CDTF">2013-01-27T09:14:16Z</dcterms:created>
  <dcterms:modified xsi:type="dcterms:W3CDTF">2025-08-06T09:56:12Z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0x010100BA712B1515A095418425E51A98A252D5</vt:lpwstr>
  </property>
</Properties>
</file>