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76240"/>
  </p:normalViewPr>
  <p:slideViewPr>
    <p:cSldViewPr snapToGrid="0" snapToObjects="1">
      <p:cViewPr varScale="1">
        <p:scale>
          <a:sx n="155" d="100"/>
          <a:sy n="155" d="100"/>
        </p:scale>
        <p:origin x="478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24E5-F34C-E24F-8FCF-DAF8E5048D48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80C42-4240-5348-9CCA-EA18F93F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statsmodels.api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sm.OLS</a:t>
            </a:r>
            <a:r>
              <a:rPr lang="en-US" dirty="0"/>
              <a:t>(y, </a:t>
            </a:r>
            <a:r>
              <a:rPr lang="en-US" dirty="0" err="1"/>
              <a:t>sm.add_constant</a:t>
            </a:r>
            <a:r>
              <a:rPr lang="en-US" dirty="0"/>
              <a:t>(X)).fit()</a:t>
            </a:r>
          </a:p>
          <a:p>
            <a:r>
              <a:rPr lang="en-US" dirty="0"/>
              <a:t>print(</a:t>
            </a:r>
            <a:r>
              <a:rPr lang="en-US" dirty="0" err="1"/>
              <a:t>model.llf</a:t>
            </a:r>
            <a:r>
              <a:rPr lang="en-US" dirty="0"/>
              <a:t>)   # log(L)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model.llf</a:t>
            </a:r>
            <a:r>
              <a:rPr lang="en-US" dirty="0"/>
              <a:t> – tai </a:t>
            </a:r>
            <a:r>
              <a:rPr lang="en-US" b="1" dirty="0"/>
              <a:t>log(L)</a:t>
            </a:r>
            <a:r>
              <a:rPr lang="en-US" dirty="0"/>
              <a:t>, o ne 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lt-LT" dirty="0"/>
              <a:t>Kadangi L reikšmė dažnai būna </a:t>
            </a:r>
            <a:r>
              <a:rPr lang="lt-LT" b="1" dirty="0"/>
              <a:t>labai maža</a:t>
            </a:r>
            <a:r>
              <a:rPr lang="lt-LT" dirty="0"/>
              <a:t> (tikimybės sandauga už daugelį stebėjimų), statistikai dirba su </a:t>
            </a:r>
            <a:r>
              <a:rPr lang="lt-LT" dirty="0" err="1"/>
              <a:t>log</a:t>
            </a:r>
            <a:r>
              <a:rPr lang="lt-LT" dirty="0"/>
              <a:t>(L), nes tai patogiau ir </a:t>
            </a:r>
            <a:r>
              <a:rPr lang="lt-LT" dirty="0" err="1"/>
              <a:t>skaitmeniškai</a:t>
            </a:r>
            <a:r>
              <a:rPr lang="lt-LT" dirty="0"/>
              <a:t> stabilesnė forma.</a:t>
            </a:r>
          </a:p>
          <a:p>
            <a:r>
              <a:rPr lang="lt-LT" dirty="0"/>
              <a:t>Pvz.: L gali būti 3.2e-58, bet </a:t>
            </a:r>
            <a:r>
              <a:rPr lang="lt-LT" dirty="0" err="1"/>
              <a:t>log</a:t>
            </a:r>
            <a:r>
              <a:rPr lang="lt-LT" dirty="0"/>
              <a:t>(L) būtų -132.45.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80C42-4240-5348-9CCA-EA18F93FC9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sz="1200" dirty="0">
                <a:solidFill>
                  <a:schemeClr val="tx1">
                    <a:lumMod val="95000"/>
                  </a:schemeClr>
                </a:solidFill>
              </a:rPr>
              <a:t>Stipresnė bauda už daug parametrų nei AIC.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80C42-4240-5348-9CCA-EA18F93FC9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9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2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45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AIC ir BIC rodikliai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Modelio pasirinkimo kriterijai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Kas </a:t>
            </a:r>
            <a:r>
              <a:rPr dirty="0" err="1"/>
              <a:t>yra</a:t>
            </a:r>
            <a:r>
              <a:rPr dirty="0"/>
              <a:t> AIC </a:t>
            </a:r>
            <a:r>
              <a:rPr dirty="0" err="1"/>
              <a:t>ir</a:t>
            </a:r>
            <a:r>
              <a:rPr dirty="0"/>
              <a:t> BIC?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8"/>
            <a:ext cx="6602627" cy="3591467"/>
          </a:xfrm>
        </p:spPr>
        <p:txBody>
          <a:bodyPr>
            <a:normAutofit/>
          </a:bodyPr>
          <a:lstStyle/>
          <a:p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AIC – Akaike Information Criterion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BIC – Bayesian Information Criterion</a:t>
            </a:r>
            <a:endParaRPr lang="lt-LT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Abu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vertina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modelio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b="1" dirty="0" err="1">
                <a:solidFill>
                  <a:schemeClr val="tx1">
                    <a:lumMod val="95000"/>
                  </a:schemeClr>
                </a:solidFill>
              </a:rPr>
              <a:t>tinkamumą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ir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b="1" dirty="0" err="1">
                <a:solidFill>
                  <a:schemeClr val="tx1">
                    <a:lumMod val="95000"/>
                  </a:schemeClr>
                </a:solidFill>
              </a:rPr>
              <a:t>sudėtingumą</a:t>
            </a:r>
            <a:endParaRPr sz="2400" b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b="1" dirty="0" err="1">
                <a:solidFill>
                  <a:schemeClr val="tx1">
                    <a:lumMod val="95000"/>
                  </a:schemeClr>
                </a:solidFill>
              </a:rPr>
              <a:t>Tikslas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pasirinkti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modelį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kuris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yra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tikslus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ir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nepernelyg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sudėtingas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AIC – Akaike Information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42068"/>
            <a:ext cx="8596185" cy="3649133"/>
          </a:xfrm>
        </p:spPr>
        <p:txBody>
          <a:bodyPr>
            <a:normAutofit/>
          </a:bodyPr>
          <a:lstStyle/>
          <a:p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Formulė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: AIC = 2k - 2ln(L)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k –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modelio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parametrų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skaičius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L –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maksimali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tikėtinumo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funkcijos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reikšmė</a:t>
            </a:r>
            <a:r>
              <a:rPr lang="lt-LT" sz="2400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lt-LT" sz="2400" dirty="0" err="1">
                <a:solidFill>
                  <a:schemeClr val="tx1">
                    <a:lumMod val="95000"/>
                  </a:schemeClr>
                </a:solidFill>
              </a:rPr>
              <a:t>Log-likelihood</a:t>
            </a:r>
            <a:r>
              <a:rPr lang="lt-LT" sz="2400" dirty="0">
                <a:solidFill>
                  <a:schemeClr val="tx1">
                    <a:lumMod val="95000"/>
                  </a:schemeClr>
                </a:solidFill>
              </a:rPr>
              <a:t>: -123.45)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Mažesnė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AIC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reikšmė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rodo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geresnį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modelį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Bauda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už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daugiau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parametrų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siekiama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išvengti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overfitting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BIC – Bayesian Information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Formulė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: BIC = ln(n)k - 2ln(L)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n –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stebėjimų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skaičius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k –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modelio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parametrų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skaičius</a:t>
            </a:r>
            <a:endParaRPr lang="lt-LT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L –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maksimali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tikėtinumo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funkcijos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reikšmė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Mažesnė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BIC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reikšmė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rodo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geresnį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modelį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Stipresnė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bauda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už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daug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parametrų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nei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AIC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AIC ir BIC skirtumai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AIC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labiau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lt-LT" sz="2400" dirty="0">
                <a:solidFill>
                  <a:schemeClr val="tx1">
                    <a:lumMod val="95000"/>
                  </a:schemeClr>
                </a:solidFill>
              </a:rPr>
              <a:t>tinkamas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pasirinkt</a:t>
            </a:r>
            <a:r>
              <a:rPr lang="lt-LT" sz="2400" dirty="0" err="1">
                <a:solidFill>
                  <a:schemeClr val="tx1">
                    <a:lumMod val="95000"/>
                  </a:schemeClr>
                </a:solidFill>
              </a:rPr>
              <a:t>us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sudėtingesnius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modelius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BIC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dažniau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lt-LT" sz="2400" dirty="0">
                <a:solidFill>
                  <a:schemeClr val="tx1">
                    <a:lumMod val="95000"/>
                  </a:schemeClr>
                </a:solidFill>
              </a:rPr>
              <a:t>tinkamas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paprastesni</a:t>
            </a:r>
            <a:r>
              <a:rPr lang="lt-LT" sz="2400" dirty="0" err="1">
                <a:solidFill>
                  <a:schemeClr val="tx1">
                    <a:lumMod val="95000"/>
                  </a:schemeClr>
                </a:solidFill>
              </a:rPr>
              <a:t>ems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modeli</a:t>
            </a:r>
            <a:r>
              <a:rPr lang="lt-LT" sz="2400" dirty="0" err="1">
                <a:solidFill>
                  <a:schemeClr val="tx1">
                    <a:lumMod val="95000"/>
                  </a:schemeClr>
                </a:solidFill>
              </a:rPr>
              <a:t>ams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AIC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geresnis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prognozės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tikslui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BIC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tinkamesnis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interpretacijai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ir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teoriniam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pritaikymui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860" y="1413934"/>
            <a:ext cx="2566086" cy="1456267"/>
          </a:xfrm>
        </p:spPr>
        <p:txBody>
          <a:bodyPr/>
          <a:lstStyle/>
          <a:p>
            <a:r>
              <a:rPr lang="lt-LT" dirty="0"/>
              <a:t>Kada taikome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42068"/>
            <a:ext cx="8213387" cy="3649133"/>
          </a:xfrm>
        </p:spPr>
        <p:txBody>
          <a:bodyPr>
            <a:normAutofit/>
          </a:bodyPr>
          <a:lstStyle/>
          <a:p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Lyginant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kelis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regresijos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modelius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apskaičiuojame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AIC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ir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BIC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Mažiausia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reikšmė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rodo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geriausią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balansą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tarp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tikslumo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ir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paprastumo</a:t>
            </a:r>
            <a:endParaRPr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Python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biblioteka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statsmodels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model.aic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sz="2400" dirty="0" err="1">
                <a:solidFill>
                  <a:schemeClr val="tx1">
                    <a:lumMod val="95000"/>
                  </a:schemeClr>
                </a:solidFill>
              </a:rPr>
              <a:t>model.bic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9224-9731-BAB8-6A85-B8937CCA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Tinka</a:t>
            </a:r>
            <a:r>
              <a:rPr lang="en-US" dirty="0"/>
              <a:t> </a:t>
            </a:r>
            <a:r>
              <a:rPr lang="en-US" dirty="0" err="1"/>
              <a:t>šiems</a:t>
            </a:r>
            <a:r>
              <a:rPr lang="en-US" dirty="0"/>
              <a:t> </a:t>
            </a:r>
            <a:r>
              <a:rPr lang="en-US" dirty="0" err="1"/>
              <a:t>modeliams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98A5-6BBD-7A15-96E1-664871222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65868"/>
            <a:ext cx="8229601" cy="40877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📊 </a:t>
            </a:r>
            <a:r>
              <a:rPr lang="lt-LT" sz="2000" b="1" dirty="0"/>
              <a:t>Regresijos modeliams</a:t>
            </a:r>
            <a:endParaRPr lang="lt-LT" sz="2000" dirty="0"/>
          </a:p>
          <a:p>
            <a:pPr marL="0" indent="0">
              <a:buNone/>
            </a:pPr>
            <a:r>
              <a:rPr lang="lt-LT" sz="2000" dirty="0"/>
              <a:t>Daugialypė tiesinė regresija</a:t>
            </a:r>
          </a:p>
          <a:p>
            <a:pPr marL="0" indent="0">
              <a:buNone/>
            </a:pPr>
            <a:r>
              <a:rPr lang="lt-LT" sz="2000" dirty="0"/>
              <a:t>Logistinė regresija</a:t>
            </a:r>
          </a:p>
          <a:p>
            <a:pPr marL="0" indent="0">
              <a:buNone/>
            </a:pPr>
            <a:r>
              <a:rPr lang="lt-LT" sz="2000" dirty="0" err="1"/>
              <a:t>Poisson</a:t>
            </a:r>
            <a:r>
              <a:rPr lang="lt-LT" sz="2000" dirty="0"/>
              <a:t>, binominė ir kitos GLM (</a:t>
            </a:r>
            <a:r>
              <a:rPr lang="lt-LT" sz="2000" dirty="0" err="1"/>
              <a:t>Generalized</a:t>
            </a:r>
            <a:r>
              <a:rPr lang="lt-LT" sz="2000" dirty="0"/>
              <a:t> </a:t>
            </a:r>
            <a:r>
              <a:rPr lang="lt-LT" sz="2000" dirty="0" err="1"/>
              <a:t>Linear</a:t>
            </a:r>
            <a:r>
              <a:rPr lang="lt-LT" sz="2000" dirty="0"/>
              <a:t> </a:t>
            </a:r>
            <a:r>
              <a:rPr lang="lt-LT" sz="2000" dirty="0" err="1"/>
              <a:t>Models</a:t>
            </a:r>
            <a:r>
              <a:rPr lang="lt-LT" sz="2000" dirty="0"/>
              <a:t>) formos</a:t>
            </a:r>
          </a:p>
          <a:p>
            <a:pPr marL="0" indent="0">
              <a:buNone/>
            </a:pPr>
            <a:endParaRPr lang="lt-LT" sz="2000" dirty="0"/>
          </a:p>
          <a:p>
            <a:pPr marL="0" indent="0">
              <a:buNone/>
            </a:pPr>
            <a:r>
              <a:rPr lang="en-US" sz="2000" dirty="0"/>
              <a:t>📈 </a:t>
            </a:r>
            <a:r>
              <a:rPr lang="lt-LT" sz="2000" b="1" dirty="0"/>
              <a:t>Laiko eilučių modeliams</a:t>
            </a:r>
            <a:endParaRPr lang="lt-LT" sz="2000" dirty="0"/>
          </a:p>
          <a:p>
            <a:pPr marL="0" indent="0">
              <a:buNone/>
            </a:pPr>
            <a:r>
              <a:rPr lang="lt-LT" sz="2000" dirty="0"/>
              <a:t>AR, MA, ARMA, ARIMA, SARIMA</a:t>
            </a:r>
          </a:p>
          <a:p>
            <a:pPr marL="0" indent="0">
              <a:buNone/>
            </a:pPr>
            <a:r>
              <a:rPr lang="en-US" sz="2000" dirty="0"/>
              <a:t>📦 </a:t>
            </a:r>
            <a:r>
              <a:rPr lang="lt-LT" sz="2000" b="1" dirty="0"/>
              <a:t>Mišriaisiais modeliais</a:t>
            </a:r>
            <a:r>
              <a:rPr lang="lt-LT" sz="2000" dirty="0"/>
              <a:t> (</a:t>
            </a:r>
            <a:r>
              <a:rPr lang="lt-LT" sz="2000" i="1" dirty="0" err="1"/>
              <a:t>Mixed-effects</a:t>
            </a:r>
            <a:r>
              <a:rPr lang="lt-LT" sz="2000" i="1" dirty="0"/>
              <a:t> </a:t>
            </a:r>
            <a:r>
              <a:rPr lang="lt-LT" sz="2000" i="1" dirty="0" err="1"/>
              <a:t>models</a:t>
            </a:r>
            <a:r>
              <a:rPr lang="lt-LT" sz="2000" dirty="0"/>
              <a:t>)</a:t>
            </a:r>
          </a:p>
          <a:p>
            <a:pPr marL="0" indent="0">
              <a:buNone/>
            </a:pPr>
            <a:endParaRPr lang="lt-LT" sz="2000" dirty="0"/>
          </a:p>
          <a:p>
            <a:pPr marL="0" indent="0">
              <a:buNone/>
            </a:pPr>
            <a:r>
              <a:rPr lang="en-US" sz="2000" dirty="0"/>
              <a:t>🧩 </a:t>
            </a:r>
            <a:r>
              <a:rPr lang="lt-LT" sz="2000" b="1" dirty="0"/>
              <a:t>Modelių su skirtingais kintamaisiais palyginimui</a:t>
            </a:r>
            <a:r>
              <a:rPr lang="lt-LT" sz="2000" dirty="0"/>
              <a:t> – pvz., renkantis, kiek </a:t>
            </a:r>
            <a:r>
              <a:rPr lang="lt-LT" sz="2000" dirty="0" err="1"/>
              <a:t>prediktorių</a:t>
            </a:r>
            <a:r>
              <a:rPr lang="lt-LT" sz="2000" dirty="0"/>
              <a:t> įtraukti.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4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F4DB7-7285-48EF-3038-64C0F3FBA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6058-32A0-EADF-FE3E-2FE160F6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252383"/>
            <a:ext cx="7772400" cy="889685"/>
          </a:xfrm>
        </p:spPr>
        <p:txBody>
          <a:bodyPr>
            <a:noAutofit/>
          </a:bodyPr>
          <a:lstStyle/>
          <a:p>
            <a:r>
              <a:rPr lang="lt-LT" b="1" u="sng" dirty="0"/>
              <a:t>Netinka</a:t>
            </a:r>
            <a:r>
              <a:rPr lang="lt-LT" b="1" dirty="0"/>
              <a:t> </a:t>
            </a:r>
            <a:r>
              <a:rPr lang="lt-LT" dirty="0"/>
              <a:t>arba ribotai tinkama</a:t>
            </a:r>
            <a:br>
              <a:rPr lang="lt-LT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DDCC-1221-21A8-77AD-74405A4F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142068"/>
            <a:ext cx="8134865" cy="4011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000" b="1" dirty="0"/>
              <a:t>Medžių modeliams</a:t>
            </a:r>
            <a:r>
              <a:rPr lang="lt-LT" sz="2000" dirty="0"/>
              <a:t> (</a:t>
            </a:r>
            <a:r>
              <a:rPr lang="lt-LT" sz="2000" dirty="0" err="1"/>
              <a:t>Decision</a:t>
            </a:r>
            <a:r>
              <a:rPr lang="lt-LT" sz="2000" dirty="0"/>
              <a:t> </a:t>
            </a:r>
            <a:r>
              <a:rPr lang="lt-LT" sz="2000" dirty="0" err="1"/>
              <a:t>Tree</a:t>
            </a:r>
            <a:r>
              <a:rPr lang="lt-LT" sz="2000" dirty="0"/>
              <a:t>, </a:t>
            </a:r>
            <a:r>
              <a:rPr lang="lt-LT" sz="2000" dirty="0" err="1"/>
              <a:t>Random</a:t>
            </a:r>
            <a:r>
              <a:rPr lang="lt-LT" sz="2000" dirty="0"/>
              <a:t> </a:t>
            </a:r>
            <a:r>
              <a:rPr lang="lt-LT" sz="2000" dirty="0" err="1"/>
              <a:t>Forest</a:t>
            </a:r>
            <a:r>
              <a:rPr lang="lt-LT" sz="2000" dirty="0"/>
              <a:t>, </a:t>
            </a:r>
            <a:r>
              <a:rPr lang="lt-LT" sz="2000" dirty="0" err="1"/>
              <a:t>XGBoost</a:t>
            </a:r>
            <a:r>
              <a:rPr lang="lt-LT" sz="2000" dirty="0"/>
              <a:t>) – jie neturi tradicinės </a:t>
            </a:r>
            <a:r>
              <a:rPr lang="lt-LT" sz="2000" dirty="0" err="1"/>
              <a:t>likelihood</a:t>
            </a:r>
            <a:r>
              <a:rPr lang="lt-LT" sz="2000" dirty="0"/>
              <a:t> formos.</a:t>
            </a:r>
          </a:p>
          <a:p>
            <a:pPr marL="0" indent="0">
              <a:buNone/>
            </a:pPr>
            <a:r>
              <a:rPr lang="lt-LT" sz="2000" b="1" dirty="0"/>
              <a:t>Neparametriniams modeliams</a:t>
            </a:r>
            <a:r>
              <a:rPr lang="lt-LT" sz="2000" dirty="0"/>
              <a:t> (KNN, SVM be </a:t>
            </a:r>
            <a:r>
              <a:rPr lang="lt-LT" sz="2000" dirty="0" err="1"/>
              <a:t>probabilistinės</a:t>
            </a:r>
            <a:r>
              <a:rPr lang="lt-LT" sz="2000" dirty="0"/>
              <a:t> formos).</a:t>
            </a:r>
          </a:p>
          <a:p>
            <a:pPr marL="0" indent="0">
              <a:buNone/>
            </a:pPr>
            <a:r>
              <a:rPr lang="lt-LT" sz="2000" b="1" dirty="0"/>
              <a:t>Neuroniniams tinklams</a:t>
            </a:r>
            <a:r>
              <a:rPr lang="lt-LT" sz="2000" dirty="0"/>
              <a:t> – paprastai naudojamos kitos metrikos ir validacijos metodai.</a:t>
            </a:r>
          </a:p>
          <a:p>
            <a:pPr marL="0" indent="0">
              <a:buNone/>
            </a:pPr>
            <a:endParaRPr lang="lt-LT" sz="2000" dirty="0"/>
          </a:p>
          <a:p>
            <a:pPr marL="0" indent="0">
              <a:buNone/>
            </a:pPr>
            <a:r>
              <a:rPr lang="lt-LT" sz="2000" b="1" u="sng" dirty="0"/>
              <a:t>AIC ir BIC labiausiai naudingi tada, kai lygini </a:t>
            </a:r>
            <a:r>
              <a:rPr lang="lt-LT" sz="2000" b="1" i="1" u="sng" dirty="0"/>
              <a:t>statistinius</a:t>
            </a:r>
            <a:r>
              <a:rPr lang="lt-LT" sz="2000" b="1" u="sng" dirty="0"/>
              <a:t> modelius, ypač regresijas ir laiko eilučių modelius</a:t>
            </a:r>
            <a:r>
              <a:rPr lang="lt-LT" sz="2000" dirty="0"/>
              <a:t>, ir reikia kompromiso tarp </a:t>
            </a:r>
            <a:r>
              <a:rPr lang="lt-LT" sz="2000" b="1" dirty="0"/>
              <a:t>tikslumo</a:t>
            </a:r>
            <a:r>
              <a:rPr lang="lt-LT" sz="2000" dirty="0"/>
              <a:t> ir </a:t>
            </a:r>
            <a:r>
              <a:rPr lang="lt-LT" sz="2000" b="1" dirty="0"/>
              <a:t>paprastumo</a:t>
            </a:r>
            <a:r>
              <a:rPr lang="lt-LT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5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55B711-0B5F-4389-BC01-4F1320ACC83E}"/>
</file>

<file path=customXml/itemProps2.xml><?xml version="1.0" encoding="utf-8"?>
<ds:datastoreItem xmlns:ds="http://schemas.openxmlformats.org/officeDocument/2006/customXml" ds:itemID="{366A44ED-500F-45E3-8794-967891A504CE}"/>
</file>

<file path=customXml/itemProps3.xml><?xml version="1.0" encoding="utf-8"?>
<ds:datastoreItem xmlns:ds="http://schemas.openxmlformats.org/officeDocument/2006/customXml" ds:itemID="{F5C57615-B8E3-452D-A6CF-693EF1C30AF3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</TotalTime>
  <Words>426</Words>
  <Application>Microsoft Macintosh PowerPoint</Application>
  <PresentationFormat>On-screen Show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Celestial</vt:lpstr>
      <vt:lpstr>AIC ir BIC rodikliai</vt:lpstr>
      <vt:lpstr>Kas yra AIC ir BIC?</vt:lpstr>
      <vt:lpstr>AIC – Akaike Information Criterion</vt:lpstr>
      <vt:lpstr>BIC – Bayesian Information Criterion</vt:lpstr>
      <vt:lpstr>AIC ir BIC skirtumai</vt:lpstr>
      <vt:lpstr>Kada taikome</vt:lpstr>
      <vt:lpstr>Tinka šiems modeliams</vt:lpstr>
      <vt:lpstr>Netinka arba ribotai tinkama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2</cp:revision>
  <dcterms:created xsi:type="dcterms:W3CDTF">2013-01-27T09:14:16Z</dcterms:created>
  <dcterms:modified xsi:type="dcterms:W3CDTF">2025-08-08T12:55:50Z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