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20"/>
  </p:normalViewPr>
  <p:slideViewPr>
    <p:cSldViewPr snapToGrid="0" snapToObjects="1">
      <p:cViewPr varScale="1">
        <p:scale>
          <a:sx n="197" d="100"/>
          <a:sy n="197" d="100"/>
        </p:scale>
        <p:origin x="358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82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3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94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1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8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Regresijos modelis: aiškinimas vs prognozė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Kuo </a:t>
            </a:r>
            <a:r>
              <a:rPr dirty="0" err="1"/>
              <a:t>skiriasi</a:t>
            </a:r>
            <a:r>
              <a:rPr dirty="0"/>
              <a:t> </a:t>
            </a:r>
            <a:r>
              <a:rPr dirty="0" err="1"/>
              <a:t>šie</a:t>
            </a:r>
            <a:r>
              <a:rPr dirty="0"/>
              <a:t> du </a:t>
            </a:r>
            <a:r>
              <a:rPr dirty="0" err="1"/>
              <a:t>taikymo</a:t>
            </a:r>
            <a:r>
              <a:rPr dirty="0"/>
              <a:t> </a:t>
            </a:r>
            <a:r>
              <a:rPr dirty="0" err="1"/>
              <a:t>tikslai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Kas </a:t>
            </a:r>
            <a:r>
              <a:rPr dirty="0" err="1"/>
              <a:t>yra</a:t>
            </a:r>
            <a:r>
              <a:rPr dirty="0"/>
              <a:t> </a:t>
            </a:r>
            <a:r>
              <a:rPr dirty="0" err="1"/>
              <a:t>regresija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58" y="1908498"/>
            <a:ext cx="7648884" cy="3164307"/>
          </a:xfrm>
        </p:spPr>
        <p:txBody>
          <a:bodyPr>
            <a:norm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Statistinis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metodas</a:t>
            </a:r>
            <a:r>
              <a:rPr sz="2400" dirty="0">
                <a:solidFill>
                  <a:srgbClr val="FFC000"/>
                </a:solidFill>
              </a:rPr>
              <a:t>, </a:t>
            </a:r>
            <a:r>
              <a:rPr sz="2400" dirty="0" err="1">
                <a:solidFill>
                  <a:srgbClr val="FFC000"/>
                </a:solidFill>
              </a:rPr>
              <a:t>nustatantis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ryšį</a:t>
            </a:r>
            <a:r>
              <a:rPr sz="2400" dirty="0">
                <a:solidFill>
                  <a:srgbClr val="FFC000"/>
                </a:solidFill>
              </a:rPr>
              <a:t> tarp </a:t>
            </a:r>
            <a:r>
              <a:rPr sz="2400" dirty="0" err="1">
                <a:solidFill>
                  <a:srgbClr val="FFC000"/>
                </a:solidFill>
              </a:rPr>
              <a:t>priklausomo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kintamojo</a:t>
            </a:r>
            <a:r>
              <a:rPr sz="2400" dirty="0">
                <a:solidFill>
                  <a:srgbClr val="FFC000"/>
                </a:solidFill>
              </a:rPr>
              <a:t> (Y) </a:t>
            </a:r>
            <a:r>
              <a:rPr sz="2400" dirty="0" err="1">
                <a:solidFill>
                  <a:srgbClr val="FFC000"/>
                </a:solidFill>
              </a:rPr>
              <a:t>ir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nepriklausomų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kintamųjų</a:t>
            </a:r>
            <a:r>
              <a:rPr sz="2400" dirty="0">
                <a:solidFill>
                  <a:srgbClr val="FFC000"/>
                </a:solidFill>
              </a:rPr>
              <a:t> (X)</a:t>
            </a:r>
            <a:endParaRPr lang="lt-LT"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rgbClr val="FFC000"/>
                </a:solidFill>
              </a:rPr>
              <a:t>Gali </a:t>
            </a:r>
            <a:r>
              <a:rPr sz="2400" dirty="0" err="1">
                <a:solidFill>
                  <a:srgbClr val="FFC000"/>
                </a:solidFill>
              </a:rPr>
              <a:t>būti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taikoma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dviem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pagrindiniams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tikslams</a:t>
            </a:r>
            <a:r>
              <a:rPr sz="2400" dirty="0">
                <a:solidFill>
                  <a:srgbClr val="FFC000"/>
                </a:solidFill>
              </a:rPr>
              <a:t>: </a:t>
            </a:r>
            <a:r>
              <a:rPr sz="2400" dirty="0" err="1">
                <a:solidFill>
                  <a:srgbClr val="FFC000"/>
                </a:solidFill>
              </a:rPr>
              <a:t>aiškinimui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ir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prognozei</a:t>
            </a:r>
            <a:endParaRPr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Regresija aiškinimui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Tikslas</a:t>
            </a:r>
            <a:r>
              <a:rPr sz="2400" dirty="0">
                <a:solidFill>
                  <a:srgbClr val="FFC000"/>
                </a:solidFill>
              </a:rPr>
              <a:t> – </a:t>
            </a:r>
            <a:r>
              <a:rPr sz="2400" dirty="0" err="1">
                <a:solidFill>
                  <a:srgbClr val="FFC000"/>
                </a:solidFill>
              </a:rPr>
              <a:t>suprasti</a:t>
            </a:r>
            <a:r>
              <a:rPr sz="2400" dirty="0">
                <a:solidFill>
                  <a:srgbClr val="FFC000"/>
                </a:solidFill>
              </a:rPr>
              <a:t>, </a:t>
            </a:r>
            <a:r>
              <a:rPr sz="2400" dirty="0" err="1">
                <a:solidFill>
                  <a:srgbClr val="FFC000"/>
                </a:solidFill>
              </a:rPr>
              <a:t>kaip</a:t>
            </a:r>
            <a:r>
              <a:rPr sz="2400" dirty="0">
                <a:solidFill>
                  <a:srgbClr val="FFC000"/>
                </a:solidFill>
              </a:rPr>
              <a:t> X </a:t>
            </a:r>
            <a:r>
              <a:rPr sz="2400" dirty="0" err="1">
                <a:solidFill>
                  <a:srgbClr val="FFC000"/>
                </a:solidFill>
              </a:rPr>
              <a:t>veiksniai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susiję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su</a:t>
            </a:r>
            <a:r>
              <a:rPr sz="2400" dirty="0">
                <a:solidFill>
                  <a:srgbClr val="FFC000"/>
                </a:solidFill>
              </a:rPr>
              <a:t> Y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Pabrėžiama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koeficientų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interpretacija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Mažiau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svarbus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tikslus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spėjimas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naujiems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duomenims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Pvz</a:t>
            </a:r>
            <a:r>
              <a:rPr sz="2400" dirty="0">
                <a:solidFill>
                  <a:srgbClr val="FFC000"/>
                </a:solidFill>
              </a:rPr>
              <a:t>.: </a:t>
            </a:r>
            <a:r>
              <a:rPr sz="2400" dirty="0" err="1">
                <a:solidFill>
                  <a:srgbClr val="FFC000"/>
                </a:solidFill>
              </a:rPr>
              <a:t>nustatyti</a:t>
            </a:r>
            <a:r>
              <a:rPr sz="2400" dirty="0">
                <a:solidFill>
                  <a:srgbClr val="FFC000"/>
                </a:solidFill>
              </a:rPr>
              <a:t>, </a:t>
            </a:r>
            <a:r>
              <a:rPr sz="2400" dirty="0" err="1">
                <a:solidFill>
                  <a:srgbClr val="FFC000"/>
                </a:solidFill>
              </a:rPr>
              <a:t>kurie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veiksniai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labiausiai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lemia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būsto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kainą</a:t>
            </a:r>
            <a:endParaRPr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Regresija prognozei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Tikslas</a:t>
            </a:r>
            <a:r>
              <a:rPr sz="2400" dirty="0">
                <a:solidFill>
                  <a:srgbClr val="FFC000"/>
                </a:solidFill>
              </a:rPr>
              <a:t> – </a:t>
            </a:r>
            <a:r>
              <a:rPr sz="2400" dirty="0" err="1">
                <a:solidFill>
                  <a:srgbClr val="FFC000"/>
                </a:solidFill>
              </a:rPr>
              <a:t>tiksliai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numatyti</a:t>
            </a:r>
            <a:r>
              <a:rPr sz="2400" dirty="0">
                <a:solidFill>
                  <a:srgbClr val="FFC000"/>
                </a:solidFill>
              </a:rPr>
              <a:t> Y </a:t>
            </a:r>
            <a:r>
              <a:rPr sz="2400" dirty="0" err="1">
                <a:solidFill>
                  <a:srgbClr val="FFC000"/>
                </a:solidFill>
              </a:rPr>
              <a:t>reikšmes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naujiems</a:t>
            </a:r>
            <a:r>
              <a:rPr sz="2400" dirty="0">
                <a:solidFill>
                  <a:srgbClr val="FFC000"/>
                </a:solidFill>
              </a:rPr>
              <a:t> X </a:t>
            </a:r>
            <a:r>
              <a:rPr sz="2400" dirty="0" err="1">
                <a:solidFill>
                  <a:srgbClr val="FFC000"/>
                </a:solidFill>
              </a:rPr>
              <a:t>duomenims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Mažiau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svarbi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koeficientų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interpretacija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Svarbu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modelio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tikslumas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ir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generalizacija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Pvz</a:t>
            </a:r>
            <a:r>
              <a:rPr sz="2400" dirty="0">
                <a:solidFill>
                  <a:srgbClr val="FFC000"/>
                </a:solidFill>
              </a:rPr>
              <a:t>.: </a:t>
            </a:r>
            <a:r>
              <a:rPr sz="2400" dirty="0" err="1">
                <a:solidFill>
                  <a:srgbClr val="FFC000"/>
                </a:solidFill>
              </a:rPr>
              <a:t>prognozuoti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būsto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kainą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kitais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metais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pagal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įvestus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požymius</a:t>
            </a:r>
            <a:endParaRPr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Aiškinimas</a:t>
            </a:r>
            <a:r>
              <a:rPr dirty="0"/>
              <a:t> vs </a:t>
            </a:r>
            <a:r>
              <a:rPr dirty="0" err="1"/>
              <a:t>prognozė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Aiškinimas</a:t>
            </a:r>
            <a:r>
              <a:rPr sz="2400" dirty="0">
                <a:solidFill>
                  <a:srgbClr val="FFC000"/>
                </a:solidFill>
              </a:rPr>
              <a:t> – </a:t>
            </a:r>
            <a:r>
              <a:rPr sz="2400" dirty="0" err="1">
                <a:solidFill>
                  <a:srgbClr val="FFC000"/>
                </a:solidFill>
              </a:rPr>
              <a:t>atsako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į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klausimą</a:t>
            </a:r>
            <a:r>
              <a:rPr sz="2400" dirty="0">
                <a:solidFill>
                  <a:srgbClr val="FFC000"/>
                </a:solidFill>
              </a:rPr>
              <a:t> „</a:t>
            </a:r>
            <a:r>
              <a:rPr sz="2400" dirty="0" err="1">
                <a:solidFill>
                  <a:srgbClr val="FFC000"/>
                </a:solidFill>
              </a:rPr>
              <a:t>kodėl</a:t>
            </a:r>
            <a:r>
              <a:rPr sz="2400" dirty="0">
                <a:solidFill>
                  <a:srgbClr val="FFC000"/>
                </a:solidFill>
              </a:rPr>
              <a:t>?“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Prognozė</a:t>
            </a:r>
            <a:r>
              <a:rPr sz="2400" dirty="0">
                <a:solidFill>
                  <a:srgbClr val="FFC000"/>
                </a:solidFill>
              </a:rPr>
              <a:t> – </a:t>
            </a:r>
            <a:r>
              <a:rPr sz="2400" dirty="0" err="1">
                <a:solidFill>
                  <a:srgbClr val="FFC000"/>
                </a:solidFill>
              </a:rPr>
              <a:t>atsako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į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klausimą</a:t>
            </a:r>
            <a:r>
              <a:rPr sz="2400" dirty="0">
                <a:solidFill>
                  <a:srgbClr val="FFC000"/>
                </a:solidFill>
              </a:rPr>
              <a:t> „kas bus?“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Aiškinimui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svarbu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suprasti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ryšius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ir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koeficientus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 err="1">
                <a:solidFill>
                  <a:srgbClr val="FFC000"/>
                </a:solidFill>
              </a:rPr>
              <a:t>Prognozei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svarbu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modelio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tikslumas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naujiems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duomenims</a:t>
            </a:r>
            <a:endParaRPr sz="2400" dirty="0">
              <a:solidFill>
                <a:srgbClr val="FFC000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>
                <a:solidFill>
                  <a:srgbClr val="FFC000"/>
                </a:solidFill>
              </a:rPr>
              <a:t>Tas pats </a:t>
            </a:r>
            <a:r>
              <a:rPr sz="2400" dirty="0" err="1">
                <a:solidFill>
                  <a:srgbClr val="FFC000"/>
                </a:solidFill>
              </a:rPr>
              <a:t>regresijos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modelis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gali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būti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taikomas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abiem</a:t>
            </a:r>
            <a:r>
              <a:rPr sz="2400" dirty="0">
                <a:solidFill>
                  <a:srgbClr val="FFC000"/>
                </a:solidFill>
              </a:rPr>
              <a:t> </a:t>
            </a:r>
            <a:r>
              <a:rPr sz="2400" dirty="0" err="1">
                <a:solidFill>
                  <a:srgbClr val="FFC000"/>
                </a:solidFill>
              </a:rPr>
              <a:t>tikslais</a:t>
            </a:r>
            <a:endParaRPr sz="2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28F7EC2-0C32-44AC-8617-12A3233CA165}"/>
</file>

<file path=customXml/itemProps2.xml><?xml version="1.0" encoding="utf-8"?>
<ds:datastoreItem xmlns:ds="http://schemas.openxmlformats.org/officeDocument/2006/customXml" ds:itemID="{BD987005-85C5-4A32-B6D3-BC8307D2E99B}"/>
</file>

<file path=customXml/itemProps3.xml><?xml version="1.0" encoding="utf-8"?>
<ds:datastoreItem xmlns:ds="http://schemas.openxmlformats.org/officeDocument/2006/customXml" ds:itemID="{2717F928-5B42-4DF8-BB6A-06B328F10396}"/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</TotalTime>
  <Words>146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Regresijos modelis: aiškinimas vs prognozė</vt:lpstr>
      <vt:lpstr>Kas yra regresija?</vt:lpstr>
      <vt:lpstr>Regresija aiškinimui</vt:lpstr>
      <vt:lpstr>Regresija prognozei</vt:lpstr>
      <vt:lpstr>Aiškinimas vs prognozė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2</cp:revision>
  <dcterms:created xsi:type="dcterms:W3CDTF">2013-01-27T09:14:16Z</dcterms:created>
  <dcterms:modified xsi:type="dcterms:W3CDTF">2025-08-08T12:59:06Z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