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1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2" r:id="rId10"/>
    <p:sldId id="273" r:id="rId11"/>
    <p:sldId id="274" r:id="rId12"/>
    <p:sldId id="275" r:id="rId13"/>
    <p:sldId id="264" r:id="rId14"/>
    <p:sldId id="265" r:id="rId15"/>
    <p:sldId id="270" r:id="rId16"/>
    <p:sldId id="281" r:id="rId17"/>
    <p:sldId id="271" r:id="rId18"/>
    <p:sldId id="280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9"/>
    <p:restoredTop sz="95624"/>
  </p:normalViewPr>
  <p:slideViewPr>
    <p:cSldViewPr snapToGrid="0" snapToObjects="1">
      <p:cViewPr varScale="1">
        <p:scale>
          <a:sx n="148" d="100"/>
          <a:sy n="148" d="100"/>
        </p:scale>
        <p:origin x="208" y="1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C04B-109C-7246-9956-1D57914893E6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F53A1-C203-D34D-825F-2187039E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 </a:t>
            </a:r>
            <a:r>
              <a:rPr lang="en-US" dirty="0" err="1"/>
              <a:t>paprastoji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sudetine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78A03-8004-41D9-8E9D-8B196F8AD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9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📌 </a:t>
            </a:r>
          </a:p>
          <a:p>
            <a:pPr>
              <a:buNone/>
            </a:pPr>
            <a:r>
              <a:rPr lang="lt-LT" b="1" dirty="0"/>
              <a:t>Kas yra regresija?</a:t>
            </a:r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b="1" dirty="0"/>
              <a:t>Regresija</a:t>
            </a:r>
            <a:r>
              <a:rPr lang="lt-LT" dirty="0"/>
              <a:t> – tai statistinis metodas, kuris padeda suprasti ir modeliuoti ryšį tarp vieno </a:t>
            </a:r>
            <a:r>
              <a:rPr lang="lt-LT" b="1" dirty="0"/>
              <a:t>priklausomo (rezultato)</a:t>
            </a:r>
            <a:r>
              <a:rPr lang="lt-LT" dirty="0"/>
              <a:t> kintamojo ir vieno ar kelių </a:t>
            </a:r>
            <a:r>
              <a:rPr lang="lt-LT" b="1" dirty="0"/>
              <a:t>nepriklausomų (paaiškinančių)</a:t>
            </a:r>
            <a:r>
              <a:rPr lang="lt-LT" dirty="0"/>
              <a:t> kintamųjų.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Žodis</a:t>
            </a:r>
            <a:r>
              <a:rPr lang="en-US" dirty="0"/>
              <a:t> </a:t>
            </a:r>
            <a:r>
              <a:rPr lang="en-US" b="1" dirty="0"/>
              <a:t>„</a:t>
            </a:r>
            <a:r>
              <a:rPr lang="en-US" b="1" dirty="0" err="1"/>
              <a:t>regresija</a:t>
            </a:r>
            <a:r>
              <a:rPr lang="en-US" b="1" dirty="0"/>
              <a:t>“</a:t>
            </a:r>
            <a:r>
              <a:rPr lang="en-US" dirty="0"/>
              <a:t> </a:t>
            </a:r>
            <a:r>
              <a:rPr lang="en-US" dirty="0" err="1"/>
              <a:t>reiškia</a:t>
            </a:r>
            <a:r>
              <a:rPr lang="en-US" dirty="0"/>
              <a:t>,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modelis</a:t>
            </a:r>
            <a:r>
              <a:rPr lang="en-US" dirty="0"/>
              <a:t> </a:t>
            </a:r>
            <a:r>
              <a:rPr lang="en-US" b="1" dirty="0" err="1"/>
              <a:t>prognozuoja</a:t>
            </a:r>
            <a:r>
              <a:rPr lang="en-US" b="1" dirty="0"/>
              <a:t> </a:t>
            </a:r>
            <a:r>
              <a:rPr lang="en-US" b="1" dirty="0" err="1"/>
              <a:t>skaitinį</a:t>
            </a:r>
            <a:r>
              <a:rPr lang="en-US" b="1" dirty="0"/>
              <a:t> (</a:t>
            </a:r>
            <a:r>
              <a:rPr lang="en-US" b="1" dirty="0" err="1"/>
              <a:t>nuolatinį</a:t>
            </a:r>
            <a:r>
              <a:rPr lang="en-US" b="1" dirty="0"/>
              <a:t>) </a:t>
            </a:r>
            <a:r>
              <a:rPr lang="en-US" b="1" dirty="0" err="1"/>
              <a:t>kintamąjį</a:t>
            </a:r>
            <a:r>
              <a:rPr lang="en-US" dirty="0"/>
              <a:t> – </a:t>
            </a:r>
            <a:r>
              <a:rPr lang="en-US" dirty="0" err="1"/>
              <a:t>kitaip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klasifikacija</a:t>
            </a:r>
            <a:r>
              <a:rPr lang="en-US" dirty="0"/>
              <a:t>, </a:t>
            </a:r>
            <a:r>
              <a:rPr lang="en-US" dirty="0" err="1"/>
              <a:t>kuri</a:t>
            </a:r>
            <a:r>
              <a:rPr lang="en-US" dirty="0"/>
              <a:t> </a:t>
            </a:r>
            <a:r>
              <a:rPr lang="en-US" dirty="0" err="1"/>
              <a:t>prognozuoja</a:t>
            </a:r>
            <a:r>
              <a:rPr lang="en-US" dirty="0"/>
              <a:t> </a:t>
            </a:r>
            <a:r>
              <a:rPr lang="en-US" dirty="0" err="1"/>
              <a:t>kategorijas</a:t>
            </a:r>
            <a:r>
              <a:rPr lang="en-US" dirty="0"/>
              <a:t>.</a:t>
            </a:r>
          </a:p>
          <a:p>
            <a:pPr>
              <a:buNone/>
            </a:pPr>
            <a:endParaRPr lang="lt-LT" dirty="0"/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Regresija atsako į klausimą:</a:t>
            </a:r>
          </a:p>
          <a:p>
            <a:pPr>
              <a:buNone/>
            </a:pPr>
            <a:r>
              <a:rPr lang="lt-LT" dirty="0"/>
              <a:t>➡️ </a:t>
            </a:r>
            <a:r>
              <a:rPr lang="lt-LT" i="1" dirty="0"/>
              <a:t>Kaip keičiasi Y, kai keičiasi X?</a:t>
            </a:r>
            <a:endParaRPr lang="lt-LT" dirty="0"/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Pavyzdžiui:</a:t>
            </a:r>
          </a:p>
          <a:p>
            <a:r>
              <a:rPr lang="lt-LT" dirty="0"/>
              <a:t>Jei norime prognozuoti žmogaus atlyginimą pagal jo darbo patirtį, </a:t>
            </a:r>
            <a:r>
              <a:rPr lang="lt-LT" b="1" dirty="0"/>
              <a:t>atlyginimas (Y)</a:t>
            </a:r>
            <a:r>
              <a:rPr lang="lt-LT" dirty="0"/>
              <a:t> būtų priklausomas kintamasis, o </a:t>
            </a:r>
            <a:r>
              <a:rPr lang="lt-LT" b="1" dirty="0"/>
              <a:t>darbo patirtis (X)</a:t>
            </a:r>
            <a:r>
              <a:rPr lang="lt-LT" dirty="0"/>
              <a:t> – nepriklausomas.</a:t>
            </a:r>
          </a:p>
          <a:p>
            <a:endParaRPr lang="lt-LT" dirty="0"/>
          </a:p>
          <a:p>
            <a:pPr>
              <a:buNone/>
            </a:pPr>
            <a:r>
              <a:rPr lang="en-US" b="1" dirty="0"/>
              <a:t>📌 </a:t>
            </a:r>
          </a:p>
          <a:p>
            <a:pPr>
              <a:buNone/>
            </a:pPr>
            <a:r>
              <a:rPr lang="lt-LT" b="1" dirty="0"/>
              <a:t>Kas yra regresija?</a:t>
            </a:r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b="1" dirty="0"/>
              <a:t>Regresija</a:t>
            </a:r>
            <a:r>
              <a:rPr lang="lt-LT" dirty="0"/>
              <a:t> – tai statistinis metodas, kuris padeda suprasti ir modeliuoti ryšį tarp vieno </a:t>
            </a:r>
            <a:r>
              <a:rPr lang="lt-LT" b="1" dirty="0"/>
              <a:t>priklausomo (rezultato)</a:t>
            </a:r>
            <a:r>
              <a:rPr lang="lt-LT" dirty="0"/>
              <a:t> kintamojo ir vieno ar kelių </a:t>
            </a:r>
            <a:r>
              <a:rPr lang="lt-LT" b="1" dirty="0"/>
              <a:t>nepriklausomų (paaiškinančių)</a:t>
            </a:r>
            <a:r>
              <a:rPr lang="lt-LT" dirty="0"/>
              <a:t> kintamųjų.</a:t>
            </a:r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Regresija atsako į klausimą:</a:t>
            </a:r>
          </a:p>
          <a:p>
            <a:pPr>
              <a:buNone/>
            </a:pPr>
            <a:r>
              <a:rPr lang="lt-LT" dirty="0"/>
              <a:t>➡️ </a:t>
            </a:r>
            <a:r>
              <a:rPr lang="lt-LT" i="1" dirty="0"/>
              <a:t>Kaip keičiasi Y, kai keičiasi X?</a:t>
            </a:r>
            <a:endParaRPr lang="lt-LT" dirty="0"/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Pavyzdžiui:</a:t>
            </a:r>
          </a:p>
          <a:p>
            <a:r>
              <a:rPr lang="lt-LT" dirty="0"/>
              <a:t>Jei norime prognozuoti žmogaus atlyginimą pagal jo darbo patirtį, </a:t>
            </a:r>
            <a:r>
              <a:rPr lang="lt-LT" b="1" dirty="0"/>
              <a:t>atlyginimas (Y)</a:t>
            </a:r>
            <a:r>
              <a:rPr lang="lt-LT" dirty="0"/>
              <a:t> būtų priklausomas kintamasis, o </a:t>
            </a:r>
            <a:r>
              <a:rPr lang="lt-LT" b="1" dirty="0"/>
              <a:t>darbo patirtis (X)</a:t>
            </a:r>
            <a:r>
              <a:rPr lang="lt-LT" dirty="0"/>
              <a:t> – nepriklausomas.</a:t>
            </a:r>
          </a:p>
          <a:p>
            <a:endParaRPr lang="lt-LT" b="1" dirty="0"/>
          </a:p>
          <a:p>
            <a:pPr>
              <a:buNone/>
            </a:pPr>
            <a:r>
              <a:rPr lang="en-US" b="1" dirty="0"/>
              <a:t>🧪 </a:t>
            </a:r>
          </a:p>
          <a:p>
            <a:pPr>
              <a:buNone/>
            </a:pPr>
            <a:r>
              <a:rPr lang="lt-LT" b="1" dirty="0"/>
              <a:t>Kaip įvertinti modelio tinkamumą</a:t>
            </a:r>
          </a:p>
          <a:p>
            <a:pPr>
              <a:buFont typeface="+mj-lt"/>
              <a:buNone/>
            </a:pPr>
            <a:r>
              <a:rPr lang="lt-LT" b="1" dirty="0"/>
              <a:t>R² (determinacijos koeficientas):</a:t>
            </a:r>
            <a:endParaRPr lang="lt-LT" dirty="0"/>
          </a:p>
          <a:p>
            <a:pPr>
              <a:buFont typeface="+mj-lt"/>
              <a:buNone/>
            </a:pPr>
            <a:r>
              <a:rPr lang="lt-LT" dirty="0"/>
              <a:t>Parodo, kiek variacijos Y paaiškina modelis.</a:t>
            </a:r>
          </a:p>
          <a:p>
            <a:pPr>
              <a:buFont typeface="+mj-lt"/>
              <a:buNone/>
            </a:pPr>
            <a:r>
              <a:rPr lang="lt-LT" dirty="0"/>
              <a:t>Reikšmė nuo 0 iki 1 (kuo arčiau 1 – tuo geriau).</a:t>
            </a:r>
          </a:p>
          <a:p>
            <a:pPr>
              <a:buFont typeface="+mj-lt"/>
              <a:buNone/>
            </a:pPr>
            <a:r>
              <a:rPr lang="lt-LT" dirty="0"/>
              <a:t>Pvz.: R² = 0.85 reiškia, kad 85 % Y variacijos paaiškinama per X.</a:t>
            </a:r>
          </a:p>
          <a:p>
            <a:pPr>
              <a:buFont typeface="+mj-lt"/>
              <a:buNone/>
            </a:pPr>
            <a:endParaRPr lang="lt-LT" dirty="0"/>
          </a:p>
          <a:p>
            <a:pPr>
              <a:buFont typeface="+mj-lt"/>
              <a:buNone/>
            </a:pPr>
            <a:r>
              <a:rPr lang="lt-LT" b="1" dirty="0" err="1"/>
              <a:t>p</a:t>
            </a:r>
            <a:r>
              <a:rPr lang="lt-LT" b="1" dirty="0"/>
              <a:t> reikšmė (statistinė reikšmė):</a:t>
            </a:r>
            <a:endParaRPr lang="lt-LT" dirty="0"/>
          </a:p>
          <a:p>
            <a:pPr>
              <a:buFont typeface="+mj-lt"/>
              <a:buNone/>
            </a:pPr>
            <a:r>
              <a:rPr lang="lt-LT" dirty="0"/>
              <a:t>Parodo, ar ryšys tarp X ir Y yra statistiškai reikšmingas.</a:t>
            </a:r>
          </a:p>
          <a:p>
            <a:pPr>
              <a:buFont typeface="+mj-lt"/>
              <a:buNone/>
            </a:pPr>
            <a:r>
              <a:rPr lang="lt-LT" dirty="0"/>
              <a:t>Jei </a:t>
            </a:r>
            <a:r>
              <a:rPr lang="lt-LT" dirty="0" err="1"/>
              <a:t>p</a:t>
            </a:r>
            <a:r>
              <a:rPr lang="lt-LT" dirty="0"/>
              <a:t> &lt; 0.05, laikome, kad ryšys yra reikšmingas.</a:t>
            </a:r>
          </a:p>
          <a:p>
            <a:pPr>
              <a:buFont typeface="+mj-lt"/>
              <a:buNone/>
            </a:pPr>
            <a:endParaRPr lang="lt-LT" dirty="0"/>
          </a:p>
          <a:p>
            <a:pPr>
              <a:buFont typeface="+mj-lt"/>
              <a:buNone/>
            </a:pPr>
            <a:r>
              <a:rPr lang="lt-LT" b="1" dirty="0"/>
              <a:t>ANOVA (dispersijos analizė):</a:t>
            </a:r>
            <a:endParaRPr lang="lt-LT" dirty="0"/>
          </a:p>
          <a:p>
            <a:pPr>
              <a:buFont typeface="+mj-lt"/>
              <a:buNone/>
            </a:pPr>
            <a:r>
              <a:rPr lang="lt-LT" dirty="0"/>
              <a:t>Padeda įvertinti, ar visas modelis yra statistiškai reikšmingas.</a:t>
            </a:r>
          </a:p>
          <a:p>
            <a:pPr>
              <a:buFont typeface="+mj-lt"/>
              <a:buNone/>
            </a:pPr>
            <a:r>
              <a:rPr lang="lt-LT" dirty="0"/>
              <a:t>Žiūrime į </a:t>
            </a:r>
            <a:r>
              <a:rPr lang="lt-LT" dirty="0" err="1"/>
              <a:t>Fstatistiką</a:t>
            </a:r>
            <a:r>
              <a:rPr lang="lt-LT" dirty="0"/>
              <a:t> ir jos </a:t>
            </a:r>
            <a:r>
              <a:rPr lang="lt-LT" dirty="0" err="1"/>
              <a:t>p</a:t>
            </a:r>
            <a:r>
              <a:rPr lang="lt-LT" dirty="0"/>
              <a:t> reikšmę – ar modelis geresnis nei vidutinė reikšmė be jokių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OLS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skirtas</a:t>
            </a:r>
            <a:r>
              <a:rPr lang="en-US" dirty="0"/>
              <a:t> </a:t>
            </a:r>
            <a:r>
              <a:rPr lang="en-US" dirty="0" err="1"/>
              <a:t>tiems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nori </a:t>
            </a:r>
            <a:r>
              <a:rPr lang="en-US" b="1" dirty="0" err="1"/>
              <a:t>suprasti</a:t>
            </a:r>
            <a:r>
              <a:rPr lang="en-US" b="1" dirty="0"/>
              <a:t> </a:t>
            </a:r>
            <a:r>
              <a:rPr lang="en-US" b="1" dirty="0" err="1"/>
              <a:t>modelį</a:t>
            </a:r>
            <a:r>
              <a:rPr lang="en-US" dirty="0"/>
              <a:t>. </a:t>
            </a:r>
          </a:p>
          <a:p>
            <a:r>
              <a:rPr lang="en-US" dirty="0" err="1"/>
              <a:t>LinearRegression</a:t>
            </a:r>
            <a:r>
              <a:rPr lang="en-US" dirty="0"/>
              <a:t> – </a:t>
            </a:r>
            <a:r>
              <a:rPr lang="en-US" dirty="0" err="1"/>
              <a:t>tiems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nori </a:t>
            </a:r>
            <a:r>
              <a:rPr lang="en-US" b="1" dirty="0" err="1"/>
              <a:t>naudoti</a:t>
            </a:r>
            <a:r>
              <a:rPr lang="en-US" b="1" dirty="0"/>
              <a:t> </a:t>
            </a:r>
            <a:r>
              <a:rPr lang="en-US" b="1" dirty="0" err="1"/>
              <a:t>modelį</a:t>
            </a:r>
            <a:r>
              <a:rPr lang="en-US" b="1" dirty="0"/>
              <a:t> </a:t>
            </a:r>
            <a:r>
              <a:rPr lang="en-US" b="1" dirty="0" err="1"/>
              <a:t>prognozei</a:t>
            </a:r>
            <a:r>
              <a:rPr lang="en-US" b="1" dirty="0"/>
              <a:t> </a:t>
            </a:r>
            <a:r>
              <a:rPr lang="en-US" b="1" dirty="0" err="1"/>
              <a:t>ar</a:t>
            </a:r>
            <a:r>
              <a:rPr lang="en-US" b="1" dirty="0"/>
              <a:t> </a:t>
            </a:r>
            <a:r>
              <a:rPr lang="en-US" b="1" dirty="0" err="1"/>
              <a:t>automatizavimui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F53A1-C203-D34D-825F-2187039E05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18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3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FFF"/>
                </a:solidFill>
              </a:defRPr>
            </a:lvl1pPr>
            <a:lvl2pPr>
              <a:defRPr>
                <a:solidFill>
                  <a:srgbClr val="FEFFFF"/>
                </a:solidFill>
              </a:defRPr>
            </a:lvl2pPr>
            <a:lvl3pPr>
              <a:defRPr>
                <a:solidFill>
                  <a:srgbClr val="FEFFFF"/>
                </a:solidFill>
              </a:defRPr>
            </a:lvl3pPr>
            <a:lvl4pPr>
              <a:defRPr>
                <a:solidFill>
                  <a:srgbClr val="FEFFFF"/>
                </a:solidFill>
              </a:defRPr>
            </a:lvl4pPr>
            <a:lvl5pPr>
              <a:defRPr>
                <a:solidFill>
                  <a:srgbClr val="FEFFFF"/>
                </a:solidFill>
              </a:defRPr>
            </a:lvl5pPr>
          </a:lstStyle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918261" y="3193410"/>
            <a:ext cx="3866030" cy="9017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918261" y="4336411"/>
            <a:ext cx="3866030" cy="9017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918261" y="5479411"/>
            <a:ext cx="3866030" cy="9017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83990" y="1674054"/>
            <a:ext cx="2943728" cy="39882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72" name="CodeAcademy sed ut  um  perspiciatis unde?"/>
          <p:cNvSpPr txBox="1">
            <a:spLocks noGrp="1"/>
          </p:cNvSpPr>
          <p:nvPr>
            <p:ph type="title" hasCustomPrompt="1"/>
          </p:nvPr>
        </p:nvSpPr>
        <p:spPr>
          <a:xfrm>
            <a:off x="4918261" y="1371707"/>
            <a:ext cx="3865446" cy="1365251"/>
          </a:xfrm>
          <a:prstGeom prst="rect">
            <a:avLst/>
          </a:prstGeom>
        </p:spPr>
        <p:txBody>
          <a:bodyPr anchor="t"/>
          <a:lstStyle>
            <a:lvl1pPr>
              <a:defRPr sz="2250"/>
            </a:lvl1pPr>
          </a:lstStyle>
          <a:p>
            <a:r>
              <a:t>CodeAcademy sed ut  um  perspiciatis unde?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lt-LT" smtClean="0"/>
              <a:pPr algn="r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1477226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bitsnotebook.com/Algebra1/StatisticsReg/ST2CorrelationCoefficien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1E26-3F48-4E88-90C6-B78EEF00273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337210" y="5506504"/>
            <a:ext cx="3806790" cy="1327725"/>
          </a:xfrm>
        </p:spPr>
        <p:txBody>
          <a:bodyPr vert="horz" lIns="68580" tIns="34290" rIns="68580" bIns="34290" rtlCol="0" anchor="ctr">
            <a:normAutofit fontScale="85000" lnSpcReduction="20000"/>
          </a:bodyPr>
          <a:lstStyle/>
          <a:p>
            <a:endParaRPr lang="lt-LT" b="1" dirty="0">
              <a:solidFill>
                <a:schemeClr val="tx1"/>
              </a:solidFill>
            </a:endParaRPr>
          </a:p>
          <a:p>
            <a:endParaRPr lang="lt-LT" b="1" noProof="0" dirty="0">
              <a:solidFill>
                <a:schemeClr val="tx1"/>
              </a:solidFill>
            </a:endParaRPr>
          </a:p>
          <a:p>
            <a:endParaRPr lang="lt-LT" b="1" dirty="0">
              <a:solidFill>
                <a:schemeClr val="tx1"/>
              </a:solidFill>
            </a:endParaRPr>
          </a:p>
          <a:p>
            <a:r>
              <a:rPr lang="lt-LT" b="1" dirty="0">
                <a:solidFill>
                  <a:schemeClr val="tx1"/>
                </a:solidFill>
              </a:rPr>
              <a:t>Dėstytoja Guoda Butkevičiūtė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2BDC-5084-498D-BB0E-694C51A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71" y="1737452"/>
            <a:ext cx="6252481" cy="1079155"/>
          </a:xfrm>
        </p:spPr>
        <p:txBody>
          <a:bodyPr vert="horz" lIns="171450" tIns="171450" rIns="171450" bIns="171450" rtlCol="0" anchor="ctr">
            <a:normAutofit fontScale="90000"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Tiesinė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regresija</a:t>
            </a:r>
            <a:r>
              <a:rPr lang="en-US" sz="3200" b="1" dirty="0">
                <a:solidFill>
                  <a:srgbClr val="FFFFFF"/>
                </a:solidFill>
              </a:rPr>
              <a:t>. Linear Regression </a:t>
            </a:r>
            <a:r>
              <a:rPr lang="en-US" sz="3200" b="1" dirty="0" err="1">
                <a:solidFill>
                  <a:srgbClr val="FFFFFF"/>
                </a:solidFill>
              </a:rPr>
              <a:t>ir</a:t>
            </a:r>
            <a:r>
              <a:rPr lang="en-US" sz="3200" b="1" dirty="0">
                <a:solidFill>
                  <a:srgbClr val="FFFFFF"/>
                </a:solidFill>
              </a:rPr>
              <a:t> OLS </a:t>
            </a:r>
            <a:r>
              <a:rPr lang="en-US" sz="3200" b="1" dirty="0" err="1">
                <a:solidFill>
                  <a:srgbClr val="FFFFFF"/>
                </a:solidFill>
              </a:rPr>
              <a:t>modelis</a:t>
            </a:r>
            <a:endParaRPr lang="lt-LT" sz="3000" b="1" dirty="0"/>
          </a:p>
        </p:txBody>
      </p:sp>
      <p:sp>
        <p:nvSpPr>
          <p:cNvPr id="6" name="Google Shape;102;p1">
            <a:extLst>
              <a:ext uri="{FF2B5EF4-FFF2-40B4-BE49-F238E27FC236}">
                <a16:creationId xmlns:a16="http://schemas.microsoft.com/office/drawing/2014/main" id="{B077506A-6721-4858-9864-AF9A81768959}"/>
              </a:ext>
            </a:extLst>
          </p:cNvPr>
          <p:cNvSpPr txBox="1">
            <a:spLocks/>
          </p:cNvSpPr>
          <p:nvPr/>
        </p:nvSpPr>
        <p:spPr>
          <a:xfrm>
            <a:off x="3983282" y="6479495"/>
            <a:ext cx="476646" cy="35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lIns="34289" tIns="34275" rIns="34289" bIns="34275" anchorCtr="0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90000"/>
              </a:lnSpc>
              <a:spcBef>
                <a:spcPts val="750"/>
              </a:spcBef>
            </a:pPr>
            <a:r>
              <a:rPr lang="lt-LT" sz="1350" b="1" dirty="0">
                <a:solidFill>
                  <a:schemeClr val="tx1"/>
                </a:solidFill>
              </a:rPr>
              <a:t>2025</a:t>
            </a:r>
            <a:endParaRPr lang="lt-LT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12B1E-EBAE-FE75-1711-EFBF01810BA8}"/>
              </a:ext>
            </a:extLst>
          </p:cNvPr>
          <p:cNvSpPr txBox="1"/>
          <p:nvPr/>
        </p:nvSpPr>
        <p:spPr>
          <a:xfrm>
            <a:off x="353271" y="3614019"/>
            <a:ext cx="7260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b="1" u="sng" dirty="0"/>
              <a:t>Tema</a:t>
            </a:r>
            <a:r>
              <a:rPr lang="lt-LT" dirty="0"/>
              <a:t>: Daugialypė tiesinė regresija ir praktinis modeliavimas.</a:t>
            </a:r>
          </a:p>
          <a:p>
            <a:r>
              <a:rPr lang="lt-LT" dirty="0"/>
              <a:t>Mokysimės taikyti regresiją naudojant kelis kintamuosius</a:t>
            </a:r>
          </a:p>
          <a:p>
            <a:r>
              <a:rPr lang="lt-LT" dirty="0"/>
              <a:t>Analizuosime el. prekybos duomenis.</a:t>
            </a:r>
          </a:p>
        </p:txBody>
      </p:sp>
    </p:spTree>
    <p:extLst>
      <p:ext uri="{BB962C8B-B14F-4D97-AF65-F5344CB8AC3E}">
        <p14:creationId xmlns:p14="http://schemas.microsoft.com/office/powerpoint/2010/main" val="4698156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E19B-06F1-DAC5-3879-F2F07BFA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946515-A5C1-C6A5-9527-BCD57DB4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1601"/>
            <a:ext cx="8229600" cy="1143000"/>
          </a:xfrm>
        </p:spPr>
        <p:txBody>
          <a:bodyPr/>
          <a:lstStyle/>
          <a:p>
            <a:r>
              <a:rPr dirty="0"/>
              <a:t>🔢 Kas </a:t>
            </a:r>
            <a:r>
              <a:rPr dirty="0" err="1"/>
              <a:t>yra</a:t>
            </a:r>
            <a:r>
              <a:rPr dirty="0"/>
              <a:t> `const` </a:t>
            </a:r>
            <a:r>
              <a:rPr dirty="0" err="1"/>
              <a:t>regresijoje</a:t>
            </a:r>
            <a:r>
              <a:rPr dirty="0"/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B4DAD6-5865-B1DD-59B9-70762F1290B2}"/>
              </a:ext>
            </a:extLst>
          </p:cNvPr>
          <p:cNvSpPr txBox="1">
            <a:spLocks/>
          </p:cNvSpPr>
          <p:nvPr/>
        </p:nvSpPr>
        <p:spPr>
          <a:xfrm>
            <a:off x="609600" y="22972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1800" dirty="0"/>
              <a:t>`</a:t>
            </a:r>
            <a:r>
              <a:rPr lang="lt-LT" sz="1800" dirty="0" err="1"/>
              <a:t>const</a:t>
            </a:r>
            <a:r>
              <a:rPr lang="lt-LT" sz="1800" dirty="0"/>
              <a:t>` – tai regresijos lygties laisvasis narys (</a:t>
            </a:r>
            <a:r>
              <a:rPr lang="lt-LT" sz="1800" dirty="0" err="1"/>
              <a:t>intercept</a:t>
            </a:r>
            <a:r>
              <a:rPr lang="lt-LT" sz="1800" dirty="0"/>
              <a:t>, </a:t>
            </a:r>
            <a:r>
              <a:rPr lang="el-GR" sz="1800" dirty="0"/>
              <a:t>β₀).</a:t>
            </a:r>
          </a:p>
          <a:p>
            <a:r>
              <a:rPr lang="lt-LT" sz="1800" dirty="0"/>
              <a:t>Jis rodo prognozuojamą Y reikšmę, kai visi X = 0.</a:t>
            </a:r>
          </a:p>
          <a:p>
            <a:endParaRPr lang="lt-LT" sz="1800" dirty="0"/>
          </a:p>
          <a:p>
            <a:r>
              <a:rPr lang="lt-LT" sz="1800" dirty="0"/>
              <a:t>✳️ Pvz.:</a:t>
            </a:r>
          </a:p>
          <a:p>
            <a:r>
              <a:rPr lang="lt-LT" sz="1800" dirty="0"/>
              <a:t>Jei `</a:t>
            </a:r>
            <a:r>
              <a:rPr lang="lt-LT" sz="1800" dirty="0" err="1"/>
              <a:t>hr</a:t>
            </a:r>
            <a:r>
              <a:rPr lang="lt-LT" sz="1800" dirty="0"/>
              <a:t> = 0`, `</a:t>
            </a:r>
            <a:r>
              <a:rPr lang="lt-LT" sz="1800" dirty="0" err="1"/>
              <a:t>temp</a:t>
            </a:r>
            <a:r>
              <a:rPr lang="lt-LT" sz="1800" dirty="0"/>
              <a:t> = 0`, `</a:t>
            </a:r>
            <a:r>
              <a:rPr lang="lt-LT" sz="1800" dirty="0" err="1"/>
              <a:t>hum</a:t>
            </a:r>
            <a:r>
              <a:rPr lang="lt-LT" sz="1800" dirty="0"/>
              <a:t> = 0`, `</a:t>
            </a:r>
            <a:r>
              <a:rPr lang="lt-LT" sz="1800" dirty="0" err="1"/>
              <a:t>windspeed</a:t>
            </a:r>
            <a:r>
              <a:rPr lang="lt-LT" sz="1800" dirty="0"/>
              <a:t> = 0`,</a:t>
            </a:r>
          </a:p>
          <a:p>
            <a:r>
              <a:rPr lang="lt-LT" sz="1800" dirty="0"/>
              <a:t>tada `</a:t>
            </a:r>
            <a:r>
              <a:rPr lang="lt-LT" sz="1800" dirty="0" err="1"/>
              <a:t>const</a:t>
            </a:r>
            <a:r>
              <a:rPr lang="lt-LT" sz="1800" dirty="0"/>
              <a:t>` = prognozuojama `cnt` reikšmė tokiomis sąlygomis.</a:t>
            </a:r>
          </a:p>
          <a:p>
            <a:endParaRPr lang="lt-LT" sz="1800" dirty="0"/>
          </a:p>
          <a:p>
            <a:r>
              <a:rPr lang="en-US" sz="1800" dirty="0"/>
              <a:t>📌 `</a:t>
            </a:r>
            <a:r>
              <a:rPr lang="lt-LT" sz="1800" dirty="0" err="1"/>
              <a:t>const</a:t>
            </a:r>
            <a:r>
              <a:rPr lang="lt-LT" sz="1800" dirty="0"/>
              <a:t>` turi aukštą VIF – tai normalu ir nereikia interpretuoti.</a:t>
            </a:r>
          </a:p>
          <a:p>
            <a:r>
              <a:rPr lang="lt-LT" sz="1800" dirty="0"/>
              <a:t>Jo VIF nenaudojamas vertinant </a:t>
            </a:r>
            <a:r>
              <a:rPr lang="lt-LT" sz="1800" dirty="0" err="1"/>
              <a:t>multikolinearumą</a:t>
            </a:r>
            <a:r>
              <a:rPr lang="lt-L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01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8F48-4BD3-4764-181B-7E03C1EC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</a:t>
            </a:r>
            <a:r>
              <a:rPr lang="lt-LT" dirty="0"/>
              <a:t>OLS </a:t>
            </a:r>
            <a:r>
              <a:rPr lang="lt-LT" dirty="0" err="1"/>
              <a:t>vs</a:t>
            </a:r>
            <a:r>
              <a:rPr lang="lt-LT" dirty="0"/>
              <a:t> </a:t>
            </a:r>
            <a:r>
              <a:rPr lang="lt-LT" dirty="0" err="1"/>
              <a:t>LinearRegression</a:t>
            </a:r>
            <a:r>
              <a:rPr lang="lt-LT" dirty="0"/>
              <a:t> – Palyginimo lentelė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4592C-02BB-4F01-A067-6FE588FC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47602"/>
              </p:ext>
            </p:extLst>
          </p:nvPr>
        </p:nvGraphicFramePr>
        <p:xfrm>
          <a:off x="186771" y="2005700"/>
          <a:ext cx="841248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dirty="0" err="1"/>
                        <a:t>Kriterijus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OLS (statsmodels)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LinearRegression</a:t>
                      </a:r>
                      <a:r>
                        <a:rPr dirty="0"/>
                        <a:t> (</a:t>
                      </a:r>
                      <a:r>
                        <a:rPr dirty="0" err="1"/>
                        <a:t>sklearn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🎯 Tikslas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Statistinė analizė, interpretacija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Mašininis mokymasis, prognozė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📈 Išvestys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R², p </a:t>
                      </a:r>
                      <a:r>
                        <a:rPr dirty="0" err="1"/>
                        <a:t>reikšmės</a:t>
                      </a:r>
                      <a:r>
                        <a:rPr dirty="0"/>
                        <a:t>, ANOVA</a:t>
                      </a:r>
                      <a:r>
                        <a:rPr lang="lt-LT" dirty="0"/>
                        <a:t> (</a:t>
                      </a:r>
                      <a:r>
                        <a:rPr lang="lt-LT" dirty="0" err="1"/>
                        <a:t>F</a:t>
                      </a:r>
                      <a:r>
                        <a:rPr lang="lt-LT" dirty="0"/>
                        <a:t>)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ttestai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coef_, intercept_, predict()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🧠 Interpretacija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Labai svarbi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Nebūtina (tikslumas svarbiau)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🔁 Papildomos savybės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summary(), likučiai, testai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 err="1"/>
                        <a:t>veikia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su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pipeline'ais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crossval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📦 Biblioteka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statsmodels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sklearn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📌 Kada naudoti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Kai reikia suprasti modelį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Kai </a:t>
                      </a:r>
                      <a:r>
                        <a:rPr dirty="0" err="1"/>
                        <a:t>reikia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tiksliai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prognozuoti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9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00C2F6-431A-1B7C-C0C1-618EC518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📌 Pavyzdys – ta pati regresija su abiem metodais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C54364-EAEF-DB14-D827-2F11E069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from </a:t>
            </a:r>
            <a:r>
              <a:rPr sz="1400" dirty="0" err="1"/>
              <a:t>statsmodels.api</a:t>
            </a:r>
            <a:r>
              <a:rPr sz="1400" dirty="0"/>
              <a:t> import OLS, </a:t>
            </a:r>
            <a:r>
              <a:rPr sz="1400" dirty="0" err="1"/>
              <a:t>add_constant</a:t>
            </a:r>
            <a:endParaRPr sz="1400" dirty="0"/>
          </a:p>
          <a:p>
            <a:r>
              <a:rPr sz="1400" dirty="0"/>
              <a:t>from </a:t>
            </a:r>
            <a:r>
              <a:rPr sz="1400" dirty="0" err="1"/>
              <a:t>sklearn.linear_model</a:t>
            </a:r>
            <a:r>
              <a:rPr sz="1400" dirty="0"/>
              <a:t> import </a:t>
            </a:r>
            <a:r>
              <a:rPr sz="1400" dirty="0" err="1"/>
              <a:t>LinearRegression</a:t>
            </a:r>
            <a:endParaRPr sz="1400" dirty="0"/>
          </a:p>
          <a:p>
            <a:endParaRPr sz="1400" dirty="0"/>
          </a:p>
          <a:p>
            <a:r>
              <a:rPr sz="1400" b="1" dirty="0"/>
              <a:t># </a:t>
            </a:r>
            <a:r>
              <a:rPr sz="1400" b="1" dirty="0" err="1"/>
              <a:t>Statsmodels</a:t>
            </a:r>
            <a:r>
              <a:rPr sz="1400" b="1" dirty="0"/>
              <a:t> OLS</a:t>
            </a:r>
          </a:p>
          <a:p>
            <a:r>
              <a:rPr sz="1400" dirty="0" err="1"/>
              <a:t>X_sm</a:t>
            </a:r>
            <a:r>
              <a:rPr sz="1400" dirty="0"/>
              <a:t> = </a:t>
            </a:r>
            <a:r>
              <a:rPr sz="1400" dirty="0" err="1"/>
              <a:t>add_constant</a:t>
            </a:r>
            <a:r>
              <a:rPr sz="1400" dirty="0"/>
              <a:t>(X)</a:t>
            </a:r>
          </a:p>
          <a:p>
            <a:r>
              <a:rPr sz="1400" dirty="0" err="1"/>
              <a:t>ols_model</a:t>
            </a:r>
            <a:r>
              <a:rPr sz="1400" dirty="0"/>
              <a:t> = OLS(y, </a:t>
            </a:r>
            <a:r>
              <a:rPr sz="1400" dirty="0" err="1"/>
              <a:t>X_sm</a:t>
            </a:r>
            <a:r>
              <a:rPr sz="1400" dirty="0"/>
              <a:t>).fit()</a:t>
            </a:r>
          </a:p>
          <a:p>
            <a:r>
              <a:rPr sz="1400" dirty="0"/>
              <a:t>print(</a:t>
            </a:r>
            <a:r>
              <a:rPr sz="1400" dirty="0" err="1"/>
              <a:t>ols_model.summary</a:t>
            </a:r>
            <a:r>
              <a:rPr sz="1400" dirty="0"/>
              <a:t>())</a:t>
            </a:r>
          </a:p>
          <a:p>
            <a:endParaRPr sz="1400" dirty="0"/>
          </a:p>
          <a:p>
            <a:r>
              <a:rPr sz="1400" b="1" dirty="0"/>
              <a:t># </a:t>
            </a:r>
            <a:r>
              <a:rPr sz="1400" b="1" dirty="0" err="1"/>
              <a:t>Sklearn</a:t>
            </a:r>
            <a:r>
              <a:rPr sz="1400" b="1" dirty="0"/>
              <a:t> </a:t>
            </a:r>
            <a:r>
              <a:rPr sz="1400" b="1" dirty="0" err="1"/>
              <a:t>LinearRegression</a:t>
            </a:r>
            <a:endParaRPr sz="1400" b="1" dirty="0"/>
          </a:p>
          <a:p>
            <a:r>
              <a:rPr sz="1400" dirty="0" err="1"/>
              <a:t>lr_model</a:t>
            </a:r>
            <a:r>
              <a:rPr sz="1400" dirty="0"/>
              <a:t> = </a:t>
            </a:r>
            <a:r>
              <a:rPr sz="1400" dirty="0" err="1"/>
              <a:t>LinearRegression</a:t>
            </a:r>
            <a:r>
              <a:rPr sz="1400" dirty="0"/>
              <a:t>().fit(X, y)</a:t>
            </a:r>
          </a:p>
          <a:p>
            <a:r>
              <a:rPr sz="1400" dirty="0"/>
              <a:t>print('</a:t>
            </a:r>
            <a:r>
              <a:rPr sz="1400" dirty="0" err="1"/>
              <a:t>Coef</a:t>
            </a:r>
            <a:r>
              <a:rPr sz="1400" dirty="0"/>
              <a:t>:', </a:t>
            </a:r>
            <a:r>
              <a:rPr sz="1400" dirty="0" err="1"/>
              <a:t>lr_model.coef</a:t>
            </a:r>
            <a:r>
              <a:rPr sz="1400" dirty="0"/>
              <a:t>_)</a:t>
            </a:r>
          </a:p>
          <a:p>
            <a:r>
              <a:rPr sz="1400" dirty="0"/>
              <a:t>print('Intercept:', </a:t>
            </a:r>
            <a:r>
              <a:rPr sz="1400" dirty="0" err="1"/>
              <a:t>lr_model.intercept</a:t>
            </a:r>
            <a:r>
              <a:rPr sz="1400" dirty="0"/>
              <a:t>_)</a:t>
            </a:r>
          </a:p>
          <a:p>
            <a:endParaRPr sz="1400" b="1" dirty="0"/>
          </a:p>
          <a:p>
            <a:pPr marL="0" indent="0">
              <a:buNone/>
            </a:pPr>
            <a:r>
              <a:rPr sz="1400" b="1" dirty="0"/>
              <a:t>✅ </a:t>
            </a:r>
            <a:r>
              <a:rPr sz="1400" b="1" dirty="0" err="1"/>
              <a:t>Rezultatai</a:t>
            </a:r>
            <a:r>
              <a:rPr sz="1400" b="1" dirty="0"/>
              <a:t> </a:t>
            </a:r>
            <a:r>
              <a:rPr sz="1400" b="1" dirty="0" err="1"/>
              <a:t>panašūs</a:t>
            </a:r>
            <a:r>
              <a:rPr sz="1400" b="1" dirty="0"/>
              <a:t>, bet </a:t>
            </a:r>
            <a:r>
              <a:rPr sz="1400" b="1" dirty="0" err="1"/>
              <a:t>išvestys</a:t>
            </a:r>
            <a:r>
              <a:rPr sz="1400" b="1" dirty="0"/>
              <a:t> </a:t>
            </a:r>
            <a:r>
              <a:rPr sz="1400" b="1" dirty="0" err="1"/>
              <a:t>labai</a:t>
            </a:r>
            <a:r>
              <a:rPr sz="1400" b="1" dirty="0"/>
              <a:t> </a:t>
            </a:r>
            <a:r>
              <a:rPr sz="1400" b="1" dirty="0" err="1"/>
              <a:t>skirtingos</a:t>
            </a:r>
            <a:r>
              <a:rPr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48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900"/>
              <a:t>Regresija: tiltas tarp statistikos ir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📊 </a:t>
            </a:r>
            <a:r>
              <a:rPr lang="lt-LT" sz="1700" b="1" dirty="0"/>
              <a:t>Statistika / Ekonometrika: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Tikslas – paaiškinti, kas daro įtaką rezultatui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Naudojamos </a:t>
            </a:r>
            <a:r>
              <a:rPr lang="lt-LT" sz="1700" dirty="0" err="1"/>
              <a:t>p</a:t>
            </a:r>
            <a:r>
              <a:rPr lang="lt-LT" sz="1700" dirty="0"/>
              <a:t> reikšmės, ANOVA, R²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Interpretuojamas modelis</a:t>
            </a:r>
          </a:p>
          <a:p>
            <a:pPr>
              <a:lnSpc>
                <a:spcPct val="90000"/>
              </a:lnSpc>
            </a:pPr>
            <a:endParaRPr lang="lt-LT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🤖 </a:t>
            </a:r>
            <a:r>
              <a:rPr lang="lt-LT" sz="1700" b="1" dirty="0"/>
              <a:t>Mašininis mokymasis (ML):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Tikslas – tiksliai prognozuoti reikšmę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Naudojami tikslumo metrikos (R², RMSE, MAE)</a:t>
            </a:r>
          </a:p>
          <a:p>
            <a:pPr>
              <a:lnSpc>
                <a:spcPct val="90000"/>
              </a:lnSpc>
            </a:pPr>
            <a:r>
              <a:rPr lang="lt-LT" sz="1700" dirty="0"/>
              <a:t>• Daug modelių: </a:t>
            </a:r>
            <a:r>
              <a:rPr lang="lt-LT" sz="1700" dirty="0" err="1"/>
              <a:t>LinearRegression</a:t>
            </a:r>
            <a:r>
              <a:rPr lang="lt-LT" sz="1700" dirty="0"/>
              <a:t>, </a:t>
            </a:r>
            <a:r>
              <a:rPr lang="lt-LT" sz="1700" dirty="0" err="1"/>
              <a:t>RandomForest</a:t>
            </a:r>
            <a:r>
              <a:rPr lang="lt-LT" sz="1700" dirty="0"/>
              <a:t>, </a:t>
            </a:r>
            <a:r>
              <a:rPr lang="lt-LT" sz="1700" dirty="0" err="1"/>
              <a:t>XGBoost</a:t>
            </a:r>
            <a:endParaRPr lang="lt-LT" sz="1700" dirty="0"/>
          </a:p>
          <a:p>
            <a:pPr>
              <a:lnSpc>
                <a:spcPct val="90000"/>
              </a:lnSpc>
            </a:pPr>
            <a:endParaRPr lang="lt-LT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💡 </a:t>
            </a:r>
            <a:r>
              <a:rPr lang="lt-LT" sz="1700" dirty="0"/>
              <a:t>Tiesinė regresija yra tiek statistikos, tiek ML dalis.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📊 Regresijos taikymas skirtinguose kontekstuose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87" y="5722374"/>
            <a:ext cx="6862011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>
                <a:solidFill>
                  <a:schemeClr val="accent1"/>
                </a:solidFill>
              </a:rPr>
              <a:t>Regresija taikoma įvairiuose kontekstuose – nuo statistikos ir ML iki duomenų mokslo ir testavimų.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14000"/>
              </p:ext>
            </p:extLst>
          </p:nvPr>
        </p:nvGraphicFramePr>
        <p:xfrm>
          <a:off x="476593" y="794912"/>
          <a:ext cx="6863108" cy="31243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027">
                <a:tc>
                  <a:txBody>
                    <a:bodyPr/>
                    <a:lstStyle/>
                    <a:p>
                      <a:r>
                        <a:rPr lang="en-US" sz="1100" b="1" u="none" cap="none" spc="0" dirty="0">
                          <a:solidFill>
                            <a:schemeClr val="tx2"/>
                          </a:solidFill>
                        </a:rPr>
                        <a:t>🔍 </a:t>
                      </a:r>
                      <a:r>
                        <a:rPr lang="en-US" sz="1100" b="1" u="none" cap="none" spc="0" dirty="0" err="1">
                          <a:solidFill>
                            <a:schemeClr val="tx2"/>
                          </a:solidFill>
                        </a:rPr>
                        <a:t>Kriterijus</a:t>
                      </a:r>
                      <a:endParaRPr lang="en-US" sz="1100" b="1" u="none" cap="none" spc="0" dirty="0">
                        <a:solidFill>
                          <a:schemeClr val="tx2"/>
                        </a:solidFill>
                      </a:endParaRP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📈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Statistika</a:t>
                      </a:r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 /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Ekonometrika</a:t>
                      </a:r>
                      <a:endParaRPr lang="en-US" sz="1100" b="0" cap="none" spc="0" dirty="0">
                        <a:solidFill>
                          <a:schemeClr val="tx2"/>
                        </a:solidFill>
                      </a:endParaRP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tx2"/>
                          </a:solidFill>
                        </a:rPr>
                        <a:t>🤖 Mašininis mokymasis</a:t>
                      </a: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📊 </a:t>
                      </a:r>
                      <a:r>
                        <a:rPr lang="lt-LT" sz="1100" b="0" cap="none" spc="0" dirty="0">
                          <a:solidFill>
                            <a:schemeClr val="tx2"/>
                          </a:solidFill>
                        </a:rPr>
                        <a:t>Duomenų analitika</a:t>
                      </a:r>
                    </a:p>
                  </a:txBody>
                  <a:tcPr marL="43530" marR="43530" marT="43530" marB="21765" anchor="ctr"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🧪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Testavimai</a:t>
                      </a:r>
                      <a:r>
                        <a:rPr lang="en-US" sz="1100" b="0" cap="none" spc="0" dirty="0">
                          <a:solidFill>
                            <a:schemeClr val="tx2"/>
                          </a:solidFill>
                        </a:rPr>
                        <a:t> / </a:t>
                      </a:r>
                      <a:r>
                        <a:rPr lang="en-US" sz="1100" b="0" cap="none" spc="0" dirty="0" err="1">
                          <a:solidFill>
                            <a:schemeClr val="tx2"/>
                          </a:solidFill>
                        </a:rPr>
                        <a:t>Eksperimentai</a:t>
                      </a:r>
                      <a:endParaRPr lang="en-US" sz="1100" b="0" cap="none" spc="0" dirty="0">
                        <a:solidFill>
                          <a:schemeClr val="tx2"/>
                        </a:solidFill>
                      </a:endParaRPr>
                    </a:p>
                  </a:txBody>
                  <a:tcPr marL="43530" marR="43530" marT="43530" marB="217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Tikslas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Suprasti, kas daro įtaką rezultatui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Tiksliai prognozuoti rezultatą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Spręsti verslo problemas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Patikrinti, ar intervencija veikia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Pavyzdys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Ar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temperatūra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daro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įtaką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nuomai</a:t>
                      </a: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Kiek nuomos bus šiandien?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Kokia nuolaida padidina pardavimus?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Ar reklama A veikia geriau nei B?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Požiūris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Aiškinamasis (explanatory)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Prognozinis (predictive)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Sprendimų orientuotas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Priežastinis (causal inference)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Regresija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Įrankis su p reikšmėmis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Vienas iš daugelio modelių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Interpretuoti ir prognozuoti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Įvertinti pokyčių poveikį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Įvertinimas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p reikšmės, R², ANOVA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 dirty="0">
                          <a:solidFill>
                            <a:schemeClr val="bg1"/>
                          </a:solidFill>
                        </a:rPr>
                        <a:t>R², MAE, RMSE, </a:t>
                      </a:r>
                      <a:r>
                        <a:rPr lang="en-US" sz="1100" cap="none" spc="0" dirty="0" err="1">
                          <a:solidFill>
                            <a:schemeClr val="bg1"/>
                          </a:solidFill>
                        </a:rPr>
                        <a:t>crossval</a:t>
                      </a:r>
                      <a:endParaRPr lang="en-US" sz="11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R² + verslo rodikliai (pvz. ROI)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Stat. reikšmingumas, efektų dydis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b="1" u="sng" cap="none" spc="0">
                          <a:solidFill>
                            <a:schemeClr val="bg1"/>
                          </a:solidFill>
                        </a:rPr>
                        <a:t>Interpretacija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Labai svarbi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>
                          <a:solidFill>
                            <a:schemeClr val="bg1"/>
                          </a:solidFill>
                        </a:rPr>
                        <a:t>Ne visada būtina, juodoji dėžė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100" cap="none" spc="0">
                          <a:solidFill>
                            <a:schemeClr val="bg1"/>
                          </a:solidFill>
                        </a:rPr>
                        <a:t>Svarbi sprendimams</a:t>
                      </a:r>
                    </a:p>
                  </a:txBody>
                  <a:tcPr marL="43530" marR="43530" marT="43530" marB="21765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lt-LT" sz="1100" cap="none" spc="0" dirty="0">
                          <a:solidFill>
                            <a:schemeClr val="bg1"/>
                          </a:solidFill>
                        </a:rPr>
                        <a:t>Svarbi – kodėl efektas egzistuoja</a:t>
                      </a:r>
                    </a:p>
                  </a:txBody>
                  <a:tcPr marL="43530" marR="43530" marT="43530" marB="217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78F59-2E65-53E9-3403-90142F0D9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2613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46E01-5CEA-6916-861E-AD98DF664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6F1CB27-BA56-E915-559E-5AC58E04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2" y="375931"/>
            <a:ext cx="57418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📘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Regresijos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modelių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apžvalga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Šis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paruoštukas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apibendrina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svarbiausius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regresijos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modelius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panaudojimo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atvejus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tikslus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Skirtas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greitam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prisiminimui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lyginimui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paaiškinimui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paskaitų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433-2A3A-FD7B-9AE6-CEED7304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B8C27-E2A2-C0FD-1774-E2BCC9D59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5899"/>
              </p:ext>
            </p:extLst>
          </p:nvPr>
        </p:nvGraphicFramePr>
        <p:xfrm>
          <a:off x="296562" y="1339241"/>
          <a:ext cx="8218021" cy="523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0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378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Modelis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Kada naudoti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Aprašymas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Tikslas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Pavyzdys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Tiesinis/linijinis?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900"/>
                        <a:t>Ryšio tipas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05">
                <a:tc>
                  <a:txBody>
                    <a:bodyPr/>
                    <a:lstStyle/>
                    <a:p>
                      <a:r>
                        <a:rPr sz="900" b="1" dirty="0" err="1"/>
                        <a:t>Tiesinė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norime modeliuoti dviejų skaitinių kintamųjų ryšį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Modeliuoja tiesinį ryšį tarp X ir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Suprasti ar prognozuoti Y pagal vieną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Kaip temp </a:t>
                      </a:r>
                      <a:r>
                        <a:rPr sz="900" dirty="0" err="1"/>
                        <a:t>veikia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dviračių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nuomą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Tiesinis ryšys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05">
                <a:tc>
                  <a:txBody>
                    <a:bodyPr/>
                    <a:lstStyle/>
                    <a:p>
                      <a:r>
                        <a:rPr sz="900" b="1" dirty="0" err="1"/>
                        <a:t>Daugialypė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turime kelis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Modeliuoja Y pagal kelis nepriklausomus kintamuosius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Vertinti kelių X įtaką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Kaip temp, hum ir windspeed veikia 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Tiesinis ryšys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87">
                <a:tc>
                  <a:txBody>
                    <a:bodyPr/>
                    <a:lstStyle/>
                    <a:p>
                      <a:r>
                        <a:rPr sz="900" b="1" dirty="0" err="1"/>
                        <a:t>Logistinė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Y yra dvejetainis (taip/ne)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Apskaičiuoja tikimybę, kad 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Klasifikavimas (dvejetainis)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Ar klientas pirks produktą?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Linijinis logit erdvėje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Tikimybė, nelinijinis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05">
                <a:tc>
                  <a:txBody>
                    <a:bodyPr/>
                    <a:lstStyle/>
                    <a:p>
                      <a:r>
                        <a:rPr sz="900" b="1" dirty="0" err="1"/>
                        <a:t>Požymių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sąveikos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modeliai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 </a:t>
                      </a:r>
                      <a:r>
                        <a:rPr sz="900" dirty="0" err="1"/>
                        <a:t>įtaka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priklauso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nuo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sąlygų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Įtraukiami sąveikos terminai (X1*X2)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Tyrinėti sudėtines įtakas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Kaip temp veikia cnt darbo dienomis vs savaitgaliais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Jei bazė tiesinė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Sąveikinis ryšys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254">
                <a:tc>
                  <a:txBody>
                    <a:bodyPr/>
                    <a:lstStyle/>
                    <a:p>
                      <a:r>
                        <a:rPr sz="900" b="1" dirty="0" err="1"/>
                        <a:t>Laipsninė</a:t>
                      </a:r>
                      <a:r>
                        <a:rPr sz="900" b="1" dirty="0"/>
                        <a:t> </a:t>
                      </a:r>
                      <a:r>
                        <a:rPr sz="900" b="1" dirty="0" err="1"/>
                        <a:t>regresija</a:t>
                      </a:r>
                      <a:endParaRPr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ryšys nėra 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Pridedami X^2, X^3 ir t. 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Modeliuoti nelinijines priklausomybes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Kaip amžius veikia atlyginimą (parabolė)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Linijinis parametrų atžvilgiu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Nelinijinis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ryšys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979">
                <a:tc>
                  <a:txBody>
                    <a:bodyPr/>
                    <a:lstStyle/>
                    <a:p>
                      <a:r>
                        <a:rPr sz="900" b="1" dirty="0"/>
                        <a:t>Ridge /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 </a:t>
                      </a:r>
                      <a:r>
                        <a:rPr sz="900" dirty="0" err="1"/>
                        <a:t>turime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daug</a:t>
                      </a:r>
                      <a:r>
                        <a:rPr sz="900" dirty="0"/>
                        <a:t> X </a:t>
                      </a:r>
                      <a:r>
                        <a:rPr sz="900" dirty="0" err="1"/>
                        <a:t>ir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reikia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reguliacijos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Prideda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baudas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dideliems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koeficientams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Sumažinti perpritaikymą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Kai daug X ir kai kurie nesvarbūs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✅ Tiesinis su reguliacija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Tiesinis ryšys su reguliacija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20">
                <a:tc>
                  <a:txBody>
                    <a:bodyPr/>
                    <a:lstStyle/>
                    <a:p>
                      <a:r>
                        <a:rPr sz="9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/>
                        <a:t>Kai </a:t>
                      </a:r>
                      <a:r>
                        <a:rPr sz="900" dirty="0" err="1"/>
                        <a:t>svarbu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tikslumas</a:t>
                      </a:r>
                      <a:r>
                        <a:rPr sz="900" dirty="0"/>
                        <a:t>, o ne </a:t>
                      </a:r>
                      <a:r>
                        <a:rPr sz="900" dirty="0" err="1"/>
                        <a:t>interpretacija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Naudoja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daug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sprendimų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medžių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Tiksliai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prognozuoti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sudėtingus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ryšius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Pardavimų prognozė pagal daug veiksnių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❌ Netiesinis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 err="1"/>
                        <a:t>Sudėtingas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nelinijinis</a:t>
                      </a:r>
                      <a:r>
                        <a:rPr sz="900" dirty="0"/>
                        <a:t> </a:t>
                      </a:r>
                      <a:r>
                        <a:rPr sz="900" dirty="0" err="1"/>
                        <a:t>ryšys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5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n-US" sz="900" b="1" dirty="0"/>
                        <a:t> Boosting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Kai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reikia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labai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tikslaus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nelinijinio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modelio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mažesne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paklaida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 err="1"/>
                        <a:t>Ansamblinis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metodas</a:t>
                      </a:r>
                      <a:r>
                        <a:rPr lang="en-US" sz="900" dirty="0"/>
                        <a:t> – </a:t>
                      </a:r>
                      <a:r>
                        <a:rPr lang="en-US" sz="900" dirty="0" err="1"/>
                        <a:t>medžiai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mokosi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vienas</a:t>
                      </a:r>
                      <a:r>
                        <a:rPr lang="en-US" sz="900" dirty="0"/>
                        <a:t> po </a:t>
                      </a:r>
                      <a:r>
                        <a:rPr lang="en-US" sz="900" dirty="0" err="1"/>
                        <a:t>kito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taisydami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klaidas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lt-LT" sz="900" dirty="0"/>
                        <a:t>Maksimalus tikslumas sudėtinguose ryšiuose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 err="1"/>
                        <a:t>Ar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klientas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pasinaudos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pasiūlymu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ar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kokia</a:t>
                      </a:r>
                      <a:r>
                        <a:rPr lang="en-US" sz="900" dirty="0"/>
                        <a:t> bus </a:t>
                      </a:r>
                      <a:r>
                        <a:rPr lang="en-US" sz="900" dirty="0" err="1"/>
                        <a:t>kaina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/>
                        <a:t>❌ </a:t>
                      </a:r>
                      <a:r>
                        <a:rPr lang="en-US" sz="900" dirty="0" err="1"/>
                        <a:t>Netiesinis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 err="1"/>
                        <a:t>Kompleksinis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nelinijinis</a:t>
                      </a:r>
                      <a:r>
                        <a:rPr lang="en-US" sz="900" dirty="0"/>
                        <a:t>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6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1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91DC8-0DE7-9049-1347-9FC5140D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107238-AB5A-F2EC-4DEC-4E916CDB6D74}"/>
              </a:ext>
            </a:extLst>
          </p:cNvPr>
          <p:cNvSpPr txBox="1">
            <a:spLocks/>
          </p:cNvSpPr>
          <p:nvPr/>
        </p:nvSpPr>
        <p:spPr>
          <a:xfrm>
            <a:off x="0" y="2024293"/>
            <a:ext cx="348347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🧠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Juodoji</a:t>
            </a: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dėžė</a:t>
            </a: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mašininiame</a:t>
            </a:r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mokymesi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6B8748-194F-8EB4-41A4-2D31D33D7A30}"/>
              </a:ext>
            </a:extLst>
          </p:cNvPr>
          <p:cNvSpPr txBox="1">
            <a:spLocks/>
          </p:cNvSpPr>
          <p:nvPr/>
        </p:nvSpPr>
        <p:spPr>
          <a:xfrm>
            <a:off x="4094645" y="1193589"/>
            <a:ext cx="4918726" cy="360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>
                <a:latin typeface="+mj-lt"/>
                <a:ea typeface="+mj-ea"/>
                <a:cs typeface="+mj-cs"/>
              </a:rPr>
              <a:t>🔲 *„</a:t>
            </a:r>
            <a:r>
              <a:rPr lang="en-US" sz="1000" dirty="0" err="1">
                <a:latin typeface="+mj-lt"/>
                <a:ea typeface="+mj-ea"/>
                <a:cs typeface="+mj-cs"/>
              </a:rPr>
              <a:t>Juodoji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dėžė</a:t>
            </a:r>
            <a:r>
              <a:rPr lang="en-US" sz="1000" dirty="0">
                <a:latin typeface="+mj-lt"/>
                <a:ea typeface="+mj-ea"/>
                <a:cs typeface="+mj-cs"/>
              </a:rPr>
              <a:t>“* – tai </a:t>
            </a:r>
            <a:r>
              <a:rPr lang="en-US" sz="1000" dirty="0" err="1">
                <a:latin typeface="+mj-lt"/>
                <a:ea typeface="+mj-ea"/>
                <a:cs typeface="+mj-cs"/>
              </a:rPr>
              <a:t>modelis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kuris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pateikia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rezultatus</a:t>
            </a:r>
            <a:r>
              <a:rPr lang="en-US" sz="1000" dirty="0">
                <a:latin typeface="+mj-lt"/>
                <a:ea typeface="+mj-ea"/>
                <a:cs typeface="+mj-cs"/>
              </a:rPr>
              <a:t>, bet </a:t>
            </a:r>
            <a:r>
              <a:rPr lang="en-US" sz="1000" dirty="0" err="1">
                <a:latin typeface="+mj-lt"/>
                <a:ea typeface="+mj-ea"/>
                <a:cs typeface="+mj-cs"/>
              </a:rPr>
              <a:t>žmogui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neaišku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kaip</a:t>
            </a:r>
            <a:r>
              <a:rPr lang="en-US" sz="1000" dirty="0">
                <a:latin typeface="+mj-lt"/>
                <a:ea typeface="+mj-ea"/>
                <a:cs typeface="+mj-cs"/>
              </a:rPr>
              <a:t> tie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sprendimai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buvo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priimti</a:t>
            </a:r>
            <a:r>
              <a:rPr lang="en-US" sz="1000" dirty="0">
                <a:latin typeface="+mj-lt"/>
                <a:ea typeface="+mj-ea"/>
                <a:cs typeface="+mj-cs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•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Tiesinė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regresija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matome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koeficientus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galime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interpretuoti</a:t>
            </a:r>
            <a:endParaRPr lang="en-US" sz="10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• Random Forest,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tikslesnė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prognozė</a:t>
            </a:r>
            <a:r>
              <a:rPr lang="en-US" sz="1000" dirty="0">
                <a:latin typeface="+mj-lt"/>
                <a:ea typeface="+mj-ea"/>
                <a:cs typeface="+mj-cs"/>
              </a:rPr>
              <a:t>, bet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neaišku</a:t>
            </a:r>
            <a:r>
              <a:rPr lang="en-US" sz="1000" dirty="0">
                <a:latin typeface="+mj-lt"/>
                <a:ea typeface="+mj-ea"/>
                <a:cs typeface="+mj-cs"/>
              </a:rPr>
              <a:t> „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kodėl</a:t>
            </a:r>
            <a:r>
              <a:rPr lang="en-US" sz="1000" dirty="0">
                <a:latin typeface="+mj-lt"/>
                <a:ea typeface="+mj-ea"/>
                <a:cs typeface="+mj-cs"/>
              </a:rPr>
              <a:t>“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0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*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Statistikoje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ekonometrikoje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svarbu</a:t>
            </a:r>
            <a:r>
              <a:rPr lang="en-US" sz="1000" dirty="0">
                <a:latin typeface="+mj-lt"/>
                <a:ea typeface="+mj-ea"/>
                <a:cs typeface="+mj-cs"/>
              </a:rPr>
              <a:t> ne tik </a:t>
            </a:r>
            <a:r>
              <a:rPr lang="en-US" sz="1000" dirty="0" err="1">
                <a:latin typeface="+mj-lt"/>
                <a:ea typeface="+mj-ea"/>
                <a:cs typeface="+mj-cs"/>
              </a:rPr>
              <a:t>gauti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rezultatą</a:t>
            </a:r>
            <a:r>
              <a:rPr lang="en-US" sz="1000" dirty="0">
                <a:latin typeface="+mj-lt"/>
                <a:ea typeface="+mj-ea"/>
                <a:cs typeface="+mj-cs"/>
              </a:rPr>
              <a:t>, bet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suprasti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kodėl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jis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toks</a:t>
            </a:r>
            <a:r>
              <a:rPr lang="en-US" sz="1000" dirty="0">
                <a:latin typeface="+mj-lt"/>
                <a:ea typeface="+mj-ea"/>
                <a:cs typeface="+mj-cs"/>
              </a:rPr>
              <a:t> (policy,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rekomendacijos</a:t>
            </a:r>
            <a:r>
              <a:rPr lang="en-US" sz="1000" dirty="0">
                <a:latin typeface="+mj-lt"/>
                <a:ea typeface="+mj-ea"/>
                <a:cs typeface="+mj-cs"/>
              </a:rPr>
              <a:t>,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sprendimai</a:t>
            </a:r>
            <a:r>
              <a:rPr lang="en-US" sz="1000" dirty="0">
                <a:latin typeface="+mj-lt"/>
                <a:ea typeface="+mj-ea"/>
                <a:cs typeface="+mj-cs"/>
              </a:rPr>
              <a:t>).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000" dirty="0">
                <a:latin typeface="+mj-lt"/>
                <a:ea typeface="+mj-ea"/>
                <a:cs typeface="+mj-cs"/>
              </a:rPr>
              <a:t>* ML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srityje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dažnai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rūpi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tikslumas</a:t>
            </a:r>
            <a:r>
              <a:rPr lang="en-US" sz="1000" dirty="0">
                <a:latin typeface="+mj-lt"/>
                <a:ea typeface="+mj-ea"/>
                <a:cs typeface="+mj-cs"/>
              </a:rPr>
              <a:t>, o ne </a:t>
            </a:r>
            <a:r>
              <a:rPr lang="en-US" sz="1000" dirty="0" err="1">
                <a:latin typeface="+mj-lt"/>
                <a:ea typeface="+mj-ea"/>
                <a:cs typeface="+mj-cs"/>
              </a:rPr>
              <a:t>interpretacija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ypač</a:t>
            </a:r>
            <a:r>
              <a:rPr lang="en-US" sz="1000" dirty="0">
                <a:latin typeface="+mj-lt"/>
                <a:ea typeface="+mj-ea"/>
                <a:cs typeface="+mj-cs"/>
              </a:rPr>
              <a:t> kai </a:t>
            </a:r>
            <a:r>
              <a:rPr lang="en-US" sz="1000" dirty="0" err="1">
                <a:latin typeface="+mj-lt"/>
                <a:ea typeface="+mj-ea"/>
                <a:cs typeface="+mj-cs"/>
              </a:rPr>
              <a:t>rezultatai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naudojami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automatinėse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sistemose</a:t>
            </a:r>
            <a:r>
              <a:rPr lang="en-US" sz="1000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>
                <a:latin typeface="+mj-lt"/>
                <a:ea typeface="+mj-ea"/>
                <a:cs typeface="+mj-cs"/>
              </a:rPr>
              <a:t>💬 </a:t>
            </a:r>
            <a:r>
              <a:rPr lang="en-US" sz="1000" dirty="0" err="1">
                <a:latin typeface="+mj-lt"/>
                <a:ea typeface="+mj-ea"/>
                <a:cs typeface="+mj-cs"/>
              </a:rPr>
              <a:t>Klausimas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studentams</a:t>
            </a:r>
            <a:r>
              <a:rPr lang="en-US" sz="1000" dirty="0"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>
                <a:latin typeface="+mj-lt"/>
                <a:ea typeface="+mj-ea"/>
                <a:cs typeface="+mj-cs"/>
              </a:rPr>
              <a:t>Kas </a:t>
            </a:r>
            <a:r>
              <a:rPr lang="en-US" sz="1000" dirty="0" err="1">
                <a:latin typeface="+mj-lt"/>
                <a:ea typeface="+mj-ea"/>
                <a:cs typeface="+mj-cs"/>
              </a:rPr>
              <a:t>jums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svarbiau</a:t>
            </a:r>
            <a:r>
              <a:rPr lang="en-US" sz="1000" dirty="0">
                <a:latin typeface="+mj-lt"/>
                <a:ea typeface="+mj-ea"/>
                <a:cs typeface="+mj-cs"/>
              </a:rPr>
              <a:t> –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tikslumas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ar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suprantamumas</a:t>
            </a:r>
            <a:r>
              <a:rPr lang="en-US" sz="1000" dirty="0">
                <a:latin typeface="+mj-lt"/>
                <a:ea typeface="+mj-ea"/>
                <a:cs typeface="+mj-cs"/>
              </a:rPr>
              <a:t>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dirty="0" err="1">
                <a:latin typeface="+mj-lt"/>
                <a:ea typeface="+mj-ea"/>
                <a:cs typeface="+mj-cs"/>
              </a:rPr>
              <a:t>Ar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visada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turim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žinoti</a:t>
            </a:r>
            <a:r>
              <a:rPr lang="en-US" sz="1000" dirty="0">
                <a:latin typeface="+mj-lt"/>
                <a:ea typeface="+mj-ea"/>
                <a:cs typeface="+mj-cs"/>
              </a:rPr>
              <a:t>, *</a:t>
            </a:r>
            <a:r>
              <a:rPr lang="en-US" sz="1000" dirty="0" err="1">
                <a:latin typeface="+mj-lt"/>
                <a:ea typeface="+mj-ea"/>
                <a:cs typeface="+mj-cs"/>
              </a:rPr>
              <a:t>kodėl</a:t>
            </a:r>
            <a:r>
              <a:rPr lang="en-US" sz="1000" dirty="0">
                <a:latin typeface="+mj-lt"/>
                <a:ea typeface="+mj-ea"/>
                <a:cs typeface="+mj-cs"/>
              </a:rPr>
              <a:t>* </a:t>
            </a:r>
            <a:r>
              <a:rPr lang="en-US" sz="1000" dirty="0" err="1">
                <a:latin typeface="+mj-lt"/>
                <a:ea typeface="+mj-ea"/>
                <a:cs typeface="+mj-cs"/>
              </a:rPr>
              <a:t>modelis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taip</a:t>
            </a:r>
            <a:r>
              <a:rPr lang="en-US" sz="1000" dirty="0">
                <a:latin typeface="+mj-lt"/>
                <a:ea typeface="+mj-ea"/>
                <a:cs typeface="+mj-cs"/>
              </a:rPr>
              <a:t> </a:t>
            </a:r>
            <a:r>
              <a:rPr lang="en-US" sz="1000" dirty="0" err="1">
                <a:latin typeface="+mj-lt"/>
                <a:ea typeface="+mj-ea"/>
                <a:cs typeface="+mj-cs"/>
              </a:rPr>
              <a:t>nusprendė</a:t>
            </a:r>
            <a:r>
              <a:rPr lang="en-US" sz="1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92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2B22C-AA7B-38DD-6FC2-440ACEEE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399D-2257-106D-78E5-ED44B60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lt-LT" dirty="0">
                <a:solidFill>
                  <a:srgbClr val="FFFFFF"/>
                </a:solidFill>
              </a:rPr>
              <a:t>Užduotis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A7B0-D64B-1B15-DC84-4276A9B9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827" y="1492455"/>
            <a:ext cx="4439628" cy="4470821"/>
          </a:xfrm>
        </p:spPr>
        <p:txBody>
          <a:bodyPr>
            <a:normAutofit fontScale="92500" lnSpcReduction="20000"/>
          </a:bodyPr>
          <a:lstStyle/>
          <a:p>
            <a:r>
              <a:rPr lang="lt-LT" dirty="0"/>
              <a:t>Naudodami </a:t>
            </a:r>
            <a:r>
              <a:rPr lang="lt-LT" dirty="0" err="1"/>
              <a:t>hour.csv</a:t>
            </a:r>
            <a:r>
              <a:rPr lang="lt-LT" dirty="0"/>
              <a:t>:</a:t>
            </a:r>
          </a:p>
          <a:p>
            <a:r>
              <a:rPr lang="lt-LT" dirty="0"/>
              <a:t>Sukurkite modelį, kuris įtraukia sezono ir savaitės dienos poveikį</a:t>
            </a:r>
          </a:p>
          <a:p>
            <a:r>
              <a:rPr lang="lt-LT" dirty="0"/>
              <a:t>Pridėkite sąveikos (</a:t>
            </a:r>
            <a:r>
              <a:rPr lang="lt-LT" dirty="0" err="1"/>
              <a:t>interaction</a:t>
            </a:r>
            <a:r>
              <a:rPr lang="lt-LT" dirty="0"/>
              <a:t>) efektą tarp </a:t>
            </a:r>
            <a:r>
              <a:rPr lang="lt-LT" dirty="0" err="1"/>
              <a:t>temp</a:t>
            </a:r>
            <a:r>
              <a:rPr lang="lt-LT" dirty="0"/>
              <a:t> ir </a:t>
            </a:r>
            <a:r>
              <a:rPr lang="lt-LT" dirty="0" err="1"/>
              <a:t>workingday</a:t>
            </a:r>
            <a:endParaRPr lang="lt-LT" dirty="0"/>
          </a:p>
          <a:p>
            <a:pPr marL="0" indent="0">
              <a:buNone/>
            </a:pPr>
            <a:r>
              <a:rPr lang="lt-LT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temp_workingday</a:t>
            </a:r>
            <a:r>
              <a:rPr lang="en-US" dirty="0"/>
              <a:t>'] = </a:t>
            </a:r>
            <a:r>
              <a:rPr lang="en-US" dirty="0" err="1"/>
              <a:t>df</a:t>
            </a:r>
            <a:r>
              <a:rPr lang="en-US" dirty="0"/>
              <a:t>['temp'] *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workingday</a:t>
            </a:r>
            <a:r>
              <a:rPr lang="en-US" dirty="0"/>
              <a:t>’])</a:t>
            </a:r>
            <a:endParaRPr lang="lt-LT" dirty="0"/>
          </a:p>
          <a:p>
            <a:r>
              <a:rPr lang="lt-LT" dirty="0"/>
              <a:t>Įvertinkite modelio tinkamumą</a:t>
            </a:r>
          </a:p>
          <a:p>
            <a:r>
              <a:rPr lang="lt-LT" dirty="0"/>
              <a:t>Pabandykite sugrupuoti dienos valandas į didesnes reikšmingas grupes: rytas, diena vakaras, naktis. Ar toks kintamasis prasmingas?</a:t>
            </a:r>
          </a:p>
          <a:p>
            <a:r>
              <a:rPr lang="lt-LT" dirty="0"/>
              <a:t>Parašykite 3 sakinių interpretaciją apie rezultatus</a:t>
            </a:r>
          </a:p>
        </p:txBody>
      </p:sp>
    </p:spTree>
    <p:extLst>
      <p:ext uri="{BB962C8B-B14F-4D97-AF65-F5344CB8AC3E}">
        <p14:creationId xmlns:p14="http://schemas.microsoft.com/office/powerpoint/2010/main" val="12710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1F38C-63A0-8775-D96A-F641187B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Naudingos nuorodos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586A-F3EA-0F9F-DFA7-07CC722F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https://mathbitsnotebook.com/Algebra1/StatisticsReg/ST2CorrelationCoefficients.html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https://www.kaggle.com/datasets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01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Pasikartojimas iš 1 paskaitos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Kas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regresija</a:t>
            </a:r>
            <a:r>
              <a:rPr dirty="0"/>
              <a:t>?</a:t>
            </a:r>
          </a:p>
          <a:p>
            <a:r>
              <a:rPr dirty="0"/>
              <a:t>Kaip </a:t>
            </a:r>
            <a:r>
              <a:rPr dirty="0" err="1"/>
              <a:t>įvertinti</a:t>
            </a:r>
            <a:r>
              <a:rPr dirty="0"/>
              <a:t> </a:t>
            </a:r>
            <a:r>
              <a:rPr dirty="0" err="1"/>
              <a:t>modelį</a:t>
            </a:r>
            <a:r>
              <a:rPr dirty="0"/>
              <a:t>: R², p </a:t>
            </a:r>
            <a:r>
              <a:rPr dirty="0" err="1"/>
              <a:t>reikšmės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lt-LT" dirty="0">
                <a:solidFill>
                  <a:srgbClr val="FFFFFF"/>
                </a:solidFill>
              </a:rPr>
              <a:t>Kas yra daugialypė regresija?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dirty="0" err="1"/>
              <a:t>Modelis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keliais</a:t>
            </a:r>
            <a:r>
              <a:rPr dirty="0"/>
              <a:t> </a:t>
            </a:r>
            <a:r>
              <a:rPr dirty="0" err="1"/>
              <a:t>nepriklausomais</a:t>
            </a:r>
            <a:r>
              <a:rPr dirty="0"/>
              <a:t> </a:t>
            </a:r>
            <a:r>
              <a:rPr dirty="0" err="1"/>
              <a:t>kintamaisiais</a:t>
            </a:r>
            <a:endParaRPr dirty="0"/>
          </a:p>
          <a:p>
            <a:r>
              <a:rPr dirty="0"/>
              <a:t>  y = b₀ + </a:t>
            </a:r>
            <a:r>
              <a:rPr dirty="0" err="1"/>
              <a:t>b₁x</a:t>
            </a:r>
            <a:r>
              <a:rPr dirty="0"/>
              <a:t>₁ + </a:t>
            </a:r>
            <a:r>
              <a:rPr dirty="0" err="1"/>
              <a:t>b₂x</a:t>
            </a:r>
            <a:r>
              <a:rPr dirty="0"/>
              <a:t>₂ + ... + </a:t>
            </a:r>
            <a:r>
              <a:rPr dirty="0" err="1"/>
              <a:t>bₙx</a:t>
            </a:r>
            <a:r>
              <a:rPr dirty="0"/>
              <a:t>ₙ</a:t>
            </a:r>
          </a:p>
          <a:p>
            <a:r>
              <a:rPr dirty="0"/>
              <a:t> </a:t>
            </a:r>
            <a:r>
              <a:rPr dirty="0" err="1"/>
              <a:t>Naudinga</a:t>
            </a:r>
            <a:r>
              <a:rPr dirty="0"/>
              <a:t>, kai </a:t>
            </a:r>
            <a:r>
              <a:rPr dirty="0" err="1"/>
              <a:t>viena</a:t>
            </a:r>
            <a:r>
              <a:rPr dirty="0"/>
              <a:t> X </a:t>
            </a:r>
            <a:r>
              <a:rPr dirty="0" err="1"/>
              <a:t>reikšmė</a:t>
            </a:r>
            <a:r>
              <a:rPr dirty="0"/>
              <a:t> </a:t>
            </a:r>
            <a:r>
              <a:rPr dirty="0" err="1"/>
              <a:t>nepaaiškina</a:t>
            </a:r>
            <a:r>
              <a:rPr dirty="0"/>
              <a:t> </a:t>
            </a:r>
            <a:r>
              <a:rPr dirty="0" err="1"/>
              <a:t>viso</a:t>
            </a:r>
            <a:r>
              <a:rPr dirty="0"/>
              <a:t> Y</a:t>
            </a:r>
          </a:p>
          <a:p>
            <a:r>
              <a:rPr dirty="0"/>
              <a:t> </a:t>
            </a:r>
            <a:r>
              <a:rPr dirty="0" err="1"/>
              <a:t>Pavyzdys</a:t>
            </a:r>
            <a:r>
              <a:rPr dirty="0"/>
              <a:t>: temp, hum, windspeed → </a:t>
            </a:r>
            <a:r>
              <a:rPr dirty="0" err="1"/>
              <a:t>cnt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Multikolinearumas, kaip jį pastebėti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Kai X </a:t>
            </a:r>
            <a:r>
              <a:rPr dirty="0" err="1"/>
              <a:t>kintamieji</a:t>
            </a:r>
            <a:r>
              <a:rPr dirty="0"/>
              <a:t> </a:t>
            </a:r>
            <a:r>
              <a:rPr dirty="0" err="1"/>
              <a:t>labai</a:t>
            </a:r>
            <a:r>
              <a:rPr dirty="0"/>
              <a:t> </a:t>
            </a:r>
            <a:r>
              <a:rPr dirty="0" err="1"/>
              <a:t>susiję</a:t>
            </a:r>
            <a:r>
              <a:rPr dirty="0"/>
              <a:t> </a:t>
            </a:r>
            <a:r>
              <a:rPr dirty="0" err="1"/>
              <a:t>tarpusavyje</a:t>
            </a:r>
            <a:endParaRPr dirty="0"/>
          </a:p>
          <a:p>
            <a:r>
              <a:rPr dirty="0"/>
              <a:t>Gali </a:t>
            </a:r>
            <a:r>
              <a:rPr dirty="0" err="1"/>
              <a:t>iškreipti</a:t>
            </a:r>
            <a:r>
              <a:rPr dirty="0"/>
              <a:t> </a:t>
            </a:r>
            <a:r>
              <a:rPr dirty="0" err="1"/>
              <a:t>koeficientus</a:t>
            </a:r>
            <a:endParaRPr dirty="0"/>
          </a:p>
          <a:p>
            <a:r>
              <a:rPr dirty="0" err="1"/>
              <a:t>Sumažėja</a:t>
            </a:r>
            <a:r>
              <a:rPr dirty="0"/>
              <a:t> </a:t>
            </a:r>
            <a:r>
              <a:rPr dirty="0" err="1"/>
              <a:t>modelio</a:t>
            </a:r>
            <a:r>
              <a:rPr dirty="0"/>
              <a:t> </a:t>
            </a:r>
            <a:r>
              <a:rPr dirty="0" err="1"/>
              <a:t>interpretacija</a:t>
            </a:r>
            <a:endParaRPr dirty="0"/>
          </a:p>
          <a:p>
            <a:r>
              <a:rPr b="1" u="sng" dirty="0" err="1"/>
              <a:t>Koreliacijų</a:t>
            </a:r>
            <a:r>
              <a:rPr b="1" u="sng" dirty="0"/>
              <a:t> </a:t>
            </a:r>
            <a:r>
              <a:rPr b="1" u="sng" dirty="0" err="1"/>
              <a:t>matrica</a:t>
            </a:r>
            <a:r>
              <a:rPr b="1" dirty="0"/>
              <a:t>, </a:t>
            </a:r>
            <a:r>
              <a:rPr b="1" u="sng" dirty="0"/>
              <a:t>VIF </a:t>
            </a:r>
            <a:r>
              <a:rPr b="1" u="sng" dirty="0" err="1"/>
              <a:t>naudojimas</a:t>
            </a:r>
            <a:endParaRPr b="1" u="sn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lt-LT">
                <a:solidFill>
                  <a:srgbClr val="FFFFFF"/>
                </a:solidFill>
              </a:rPr>
              <a:t>Praktika: Dviračių nuoma per valandas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Duomenys</a:t>
            </a:r>
            <a:r>
              <a:rPr dirty="0"/>
              <a:t>: </a:t>
            </a:r>
            <a:r>
              <a:rPr dirty="0" err="1"/>
              <a:t>hour.csv</a:t>
            </a:r>
            <a:endParaRPr dirty="0"/>
          </a:p>
          <a:p>
            <a:r>
              <a:rPr dirty="0" err="1"/>
              <a:t>Tikslas</a:t>
            </a:r>
            <a:r>
              <a:rPr dirty="0"/>
              <a:t>: </a:t>
            </a:r>
            <a:r>
              <a:rPr dirty="0" err="1"/>
              <a:t>suprasti</a:t>
            </a:r>
            <a:r>
              <a:rPr dirty="0"/>
              <a:t>, </a:t>
            </a:r>
            <a:r>
              <a:rPr dirty="0" err="1"/>
              <a:t>kaip</a:t>
            </a:r>
            <a:r>
              <a:rPr dirty="0"/>
              <a:t> </a:t>
            </a:r>
            <a:r>
              <a:rPr dirty="0" err="1"/>
              <a:t>valanda</a:t>
            </a:r>
            <a:r>
              <a:rPr dirty="0"/>
              <a:t>, temp.,</a:t>
            </a:r>
            <a:r>
              <a:rPr lang="en-US" dirty="0"/>
              <a:t> hum</a:t>
            </a:r>
            <a:r>
              <a:rPr dirty="0"/>
              <a:t>. </a:t>
            </a:r>
            <a:r>
              <a:rPr dirty="0" err="1"/>
              <a:t>veikia</a:t>
            </a:r>
            <a:r>
              <a:rPr dirty="0"/>
              <a:t> </a:t>
            </a:r>
            <a:r>
              <a:rPr dirty="0" err="1"/>
              <a:t>nuomos</a:t>
            </a:r>
            <a:r>
              <a:rPr dirty="0"/>
              <a:t> </a:t>
            </a:r>
            <a:r>
              <a:rPr dirty="0" err="1"/>
              <a:t>kiekį</a:t>
            </a:r>
            <a:endParaRPr dirty="0"/>
          </a:p>
          <a:p>
            <a:r>
              <a:rPr dirty="0" err="1"/>
              <a:t>Sukurkite</a:t>
            </a:r>
            <a:r>
              <a:rPr dirty="0"/>
              <a:t> </a:t>
            </a:r>
            <a:r>
              <a:rPr dirty="0" err="1"/>
              <a:t>regresijos</a:t>
            </a:r>
            <a:r>
              <a:rPr dirty="0"/>
              <a:t> </a:t>
            </a:r>
            <a:r>
              <a:rPr dirty="0" err="1"/>
              <a:t>modelį</a:t>
            </a:r>
            <a:endParaRPr dirty="0"/>
          </a:p>
          <a:p>
            <a:r>
              <a:rPr dirty="0" err="1"/>
              <a:t>Interpretuokite</a:t>
            </a:r>
            <a:r>
              <a:rPr dirty="0"/>
              <a:t> </a:t>
            </a:r>
            <a:r>
              <a:rPr dirty="0" err="1"/>
              <a:t>koeficientus</a:t>
            </a:r>
            <a:endParaRPr dirty="0"/>
          </a:p>
          <a:p>
            <a:r>
              <a:rPr dirty="0" err="1"/>
              <a:t>Įvertinkite</a:t>
            </a:r>
            <a:r>
              <a:rPr dirty="0"/>
              <a:t> </a:t>
            </a:r>
            <a:r>
              <a:rPr dirty="0" err="1"/>
              <a:t>modelį</a:t>
            </a:r>
            <a:r>
              <a:rPr dirty="0"/>
              <a:t>: R², </a:t>
            </a:r>
            <a:r>
              <a:rPr lang="lt-LT" dirty="0"/>
              <a:t>ANOVA,</a:t>
            </a:r>
            <a:r>
              <a:rPr dirty="0"/>
              <a:t>p </a:t>
            </a:r>
            <a:r>
              <a:rPr dirty="0" err="1"/>
              <a:t>reikšmės</a:t>
            </a:r>
            <a:endParaRPr lang="en-US" dirty="0"/>
          </a:p>
          <a:p>
            <a:r>
              <a:rPr lang="en-US" dirty="0"/>
              <a:t>VIF </a:t>
            </a:r>
            <a:r>
              <a:rPr lang="en-US" dirty="0" err="1"/>
              <a:t>metodas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Modelio vertinimas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 err="1"/>
              <a:t>Determinacijos</a:t>
            </a:r>
            <a:r>
              <a:rPr dirty="0"/>
              <a:t> </a:t>
            </a:r>
            <a:r>
              <a:rPr dirty="0" err="1"/>
              <a:t>koeficientas</a:t>
            </a:r>
            <a:r>
              <a:rPr dirty="0"/>
              <a:t> (R²)</a:t>
            </a:r>
          </a:p>
          <a:p>
            <a:r>
              <a:rPr dirty="0" err="1"/>
              <a:t>ttestas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p </a:t>
            </a:r>
            <a:r>
              <a:rPr dirty="0" err="1"/>
              <a:t>reikšmės</a:t>
            </a:r>
            <a:endParaRPr dirty="0"/>
          </a:p>
          <a:p>
            <a:r>
              <a:rPr dirty="0"/>
              <a:t>ANOVA </a:t>
            </a:r>
            <a:r>
              <a:rPr dirty="0" err="1"/>
              <a:t>reikšmė</a:t>
            </a:r>
            <a:endParaRPr dirty="0"/>
          </a:p>
          <a:p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modelis</a:t>
            </a:r>
            <a:r>
              <a:rPr dirty="0"/>
              <a:t> </a:t>
            </a:r>
            <a:r>
              <a:rPr dirty="0" err="1"/>
              <a:t>tinkamas</a:t>
            </a:r>
            <a:r>
              <a:rPr dirty="0"/>
              <a:t> </a:t>
            </a:r>
            <a:r>
              <a:rPr dirty="0" err="1"/>
              <a:t>prognozavimui</a:t>
            </a:r>
            <a:r>
              <a:rPr dirty="0"/>
              <a:t>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Klausimai</a:t>
            </a:r>
            <a:r>
              <a:rPr lang="en-US" dirty="0">
                <a:solidFill>
                  <a:srgbClr val="FFFFFF"/>
                </a:solidFill>
              </a:rPr>
              <a:t> / </a:t>
            </a:r>
            <a:r>
              <a:rPr lang="en-US">
                <a:solidFill>
                  <a:srgbClr val="FFFFFF"/>
                </a:solidFill>
              </a:rPr>
              <a:t>Diskusija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dirty="0"/>
              <a:t>Kas </a:t>
            </a:r>
            <a:r>
              <a:rPr dirty="0" err="1"/>
              <a:t>buvo</a:t>
            </a:r>
            <a:r>
              <a:rPr dirty="0"/>
              <a:t> </a:t>
            </a:r>
            <a:r>
              <a:rPr dirty="0" err="1"/>
              <a:t>aišku</a:t>
            </a:r>
            <a:r>
              <a:rPr dirty="0"/>
              <a:t>, kas ne?</a:t>
            </a:r>
          </a:p>
          <a:p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regresijos</a:t>
            </a:r>
            <a:r>
              <a:rPr dirty="0"/>
              <a:t> </a:t>
            </a:r>
            <a:r>
              <a:rPr dirty="0" err="1"/>
              <a:t>rezultatai</a:t>
            </a:r>
            <a:r>
              <a:rPr dirty="0"/>
              <a:t> </a:t>
            </a:r>
            <a:r>
              <a:rPr dirty="0" err="1"/>
              <a:t>atrodo</a:t>
            </a:r>
            <a:r>
              <a:rPr dirty="0"/>
              <a:t> </a:t>
            </a:r>
            <a:r>
              <a:rPr dirty="0" err="1"/>
              <a:t>logiški</a:t>
            </a:r>
            <a:r>
              <a:rPr dirty="0"/>
              <a:t>?</a:t>
            </a:r>
          </a:p>
          <a:p>
            <a:r>
              <a:rPr dirty="0"/>
              <a:t>Kur </a:t>
            </a:r>
            <a:r>
              <a:rPr dirty="0" err="1"/>
              <a:t>šį</a:t>
            </a:r>
            <a:r>
              <a:rPr dirty="0"/>
              <a:t> </a:t>
            </a:r>
            <a:r>
              <a:rPr dirty="0" err="1"/>
              <a:t>modelį</a:t>
            </a:r>
            <a:r>
              <a:rPr dirty="0"/>
              <a:t> </a:t>
            </a:r>
            <a:r>
              <a:rPr dirty="0" err="1"/>
              <a:t>galima</a:t>
            </a:r>
            <a:r>
              <a:rPr dirty="0"/>
              <a:t> </a:t>
            </a:r>
            <a:r>
              <a:rPr dirty="0" err="1"/>
              <a:t>pritaikyti</a:t>
            </a:r>
            <a:r>
              <a:rPr dirty="0"/>
              <a:t> </a:t>
            </a:r>
            <a:r>
              <a:rPr dirty="0" err="1"/>
              <a:t>praktiškai</a:t>
            </a:r>
            <a:r>
              <a:rPr dirty="0"/>
              <a:t>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9384-33D9-150C-BA80-CCB2E38E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6E0E76-EBB8-0B6F-AAB2-B70E70B5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📊 Kaip </a:t>
            </a:r>
            <a:r>
              <a:rPr dirty="0" err="1"/>
              <a:t>interpretuoti</a:t>
            </a:r>
            <a:r>
              <a:rPr dirty="0"/>
              <a:t> VIF </a:t>
            </a:r>
            <a:r>
              <a:rPr dirty="0" err="1"/>
              <a:t>reikšmes</a:t>
            </a:r>
            <a:r>
              <a:rPr dirty="0"/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438F1A-7764-C0CE-439E-2FA9E218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sz="1800" dirty="0"/>
              <a:t>**VIF** = </a:t>
            </a:r>
            <a:r>
              <a:rPr sz="1800" dirty="0" err="1"/>
              <a:t>Dispersijos</a:t>
            </a:r>
            <a:r>
              <a:rPr sz="1800" dirty="0"/>
              <a:t> </a:t>
            </a:r>
            <a:r>
              <a:rPr sz="1800" dirty="0" err="1"/>
              <a:t>didinimo</a:t>
            </a:r>
            <a:r>
              <a:rPr sz="1800" dirty="0"/>
              <a:t> </a:t>
            </a:r>
            <a:r>
              <a:rPr sz="1800" dirty="0" err="1"/>
              <a:t>koeficientas</a:t>
            </a:r>
            <a:r>
              <a:rPr sz="1800" dirty="0"/>
              <a:t> (*Variance Inflation Factor*)</a:t>
            </a:r>
          </a:p>
          <a:p>
            <a:endParaRPr sz="1800" dirty="0"/>
          </a:p>
          <a:p>
            <a:r>
              <a:rPr sz="1800" dirty="0" err="1"/>
              <a:t>Jis</a:t>
            </a:r>
            <a:r>
              <a:rPr sz="1800" dirty="0"/>
              <a:t> </a:t>
            </a:r>
            <a:r>
              <a:rPr sz="1800" dirty="0" err="1"/>
              <a:t>parodo</a:t>
            </a:r>
            <a:r>
              <a:rPr sz="1800" dirty="0"/>
              <a:t>, </a:t>
            </a:r>
            <a:r>
              <a:rPr sz="1800" dirty="0" err="1"/>
              <a:t>kiek</a:t>
            </a:r>
            <a:r>
              <a:rPr sz="1800" dirty="0"/>
              <a:t> </a:t>
            </a:r>
            <a:r>
              <a:rPr sz="1800" dirty="0" err="1"/>
              <a:t>kartų</a:t>
            </a:r>
            <a:r>
              <a:rPr sz="1800" dirty="0"/>
              <a:t> </a:t>
            </a:r>
            <a:r>
              <a:rPr sz="1800" dirty="0" err="1"/>
              <a:t>padidėja</a:t>
            </a:r>
            <a:r>
              <a:rPr sz="1800" dirty="0"/>
              <a:t> </a:t>
            </a:r>
            <a:r>
              <a:rPr sz="1800" dirty="0" err="1"/>
              <a:t>regresijos</a:t>
            </a:r>
            <a:r>
              <a:rPr sz="1800" dirty="0"/>
              <a:t> </a:t>
            </a:r>
            <a:r>
              <a:rPr sz="1800" dirty="0" err="1"/>
              <a:t>koeficiento</a:t>
            </a:r>
            <a:r>
              <a:rPr sz="1800" dirty="0"/>
              <a:t> </a:t>
            </a:r>
            <a:r>
              <a:rPr sz="1800" dirty="0" err="1"/>
              <a:t>dispersija</a:t>
            </a:r>
            <a:r>
              <a:rPr sz="1800" dirty="0"/>
              <a:t> </a:t>
            </a:r>
            <a:r>
              <a:rPr sz="1800" dirty="0" err="1"/>
              <a:t>dėl</a:t>
            </a:r>
            <a:r>
              <a:rPr sz="1800" dirty="0"/>
              <a:t> to, </a:t>
            </a:r>
            <a:r>
              <a:rPr sz="1800" dirty="0" err="1"/>
              <a:t>kad</a:t>
            </a:r>
            <a:r>
              <a:rPr sz="1800" dirty="0"/>
              <a:t> </a:t>
            </a:r>
            <a:r>
              <a:rPr sz="1800" dirty="0" err="1"/>
              <a:t>kintamasis</a:t>
            </a:r>
            <a:r>
              <a:rPr sz="1800" dirty="0"/>
              <a:t> </a:t>
            </a:r>
            <a:r>
              <a:rPr sz="1800" dirty="0" err="1"/>
              <a:t>yra</a:t>
            </a:r>
            <a:r>
              <a:rPr sz="1800" dirty="0"/>
              <a:t> </a:t>
            </a:r>
            <a:r>
              <a:rPr sz="1800" dirty="0" err="1"/>
              <a:t>susijęs</a:t>
            </a:r>
            <a:r>
              <a:rPr sz="1800" dirty="0"/>
              <a:t> </a:t>
            </a:r>
            <a:r>
              <a:rPr sz="1800" dirty="0" err="1"/>
              <a:t>su</a:t>
            </a:r>
            <a:r>
              <a:rPr sz="1800" dirty="0"/>
              <a:t> </a:t>
            </a:r>
            <a:r>
              <a:rPr sz="1800" dirty="0" err="1"/>
              <a:t>kitais</a:t>
            </a:r>
            <a:r>
              <a:rPr sz="1800" dirty="0"/>
              <a:t> X </a:t>
            </a:r>
            <a:r>
              <a:rPr sz="1800" dirty="0" err="1"/>
              <a:t>kintamaisiais</a:t>
            </a:r>
            <a:r>
              <a:rPr sz="1800" dirty="0"/>
              <a:t>.</a:t>
            </a:r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💡 </a:t>
            </a:r>
            <a:r>
              <a:rPr sz="1800" dirty="0" err="1"/>
              <a:t>Paprasčiau</a:t>
            </a:r>
            <a:r>
              <a:rPr sz="1800" dirty="0"/>
              <a:t>:</a:t>
            </a:r>
          </a:p>
          <a:p>
            <a:r>
              <a:rPr sz="1800" dirty="0"/>
              <a:t>VIF </a:t>
            </a:r>
            <a:r>
              <a:rPr sz="1800" dirty="0" err="1"/>
              <a:t>rodo</a:t>
            </a:r>
            <a:r>
              <a:rPr sz="1800" dirty="0"/>
              <a:t>, </a:t>
            </a:r>
            <a:r>
              <a:rPr sz="1800" dirty="0" err="1"/>
              <a:t>kiek</a:t>
            </a:r>
            <a:r>
              <a:rPr sz="1800" dirty="0"/>
              <a:t> </a:t>
            </a:r>
            <a:r>
              <a:rPr sz="1800" dirty="0" err="1"/>
              <a:t>vienas</a:t>
            </a:r>
            <a:r>
              <a:rPr sz="1800" dirty="0"/>
              <a:t> </a:t>
            </a:r>
            <a:r>
              <a:rPr sz="1800" dirty="0" err="1"/>
              <a:t>kintamasis</a:t>
            </a:r>
            <a:r>
              <a:rPr sz="1800" dirty="0"/>
              <a:t> </a:t>
            </a:r>
            <a:r>
              <a:rPr sz="1800" dirty="0" err="1"/>
              <a:t>prognozuojamas</a:t>
            </a:r>
            <a:r>
              <a:rPr sz="1800" dirty="0"/>
              <a:t> </a:t>
            </a:r>
            <a:r>
              <a:rPr sz="1800" dirty="0" err="1"/>
              <a:t>iš</a:t>
            </a:r>
            <a:r>
              <a:rPr sz="1800" dirty="0"/>
              <a:t> </a:t>
            </a:r>
            <a:r>
              <a:rPr sz="1800" dirty="0" err="1"/>
              <a:t>kitų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📌 </a:t>
            </a:r>
            <a:r>
              <a:rPr sz="1800" dirty="0" err="1"/>
              <a:t>Ką</a:t>
            </a:r>
            <a:r>
              <a:rPr sz="1800" dirty="0"/>
              <a:t> </a:t>
            </a:r>
            <a:r>
              <a:rPr sz="1800" dirty="0" err="1"/>
              <a:t>sako</a:t>
            </a:r>
            <a:r>
              <a:rPr sz="1800" dirty="0"/>
              <a:t> </a:t>
            </a:r>
            <a:r>
              <a:rPr sz="1800" dirty="0" err="1"/>
              <a:t>reikšmės</a:t>
            </a:r>
            <a:r>
              <a:rPr sz="1800" dirty="0"/>
              <a:t>:</a:t>
            </a:r>
          </a:p>
          <a:p>
            <a:pPr marL="0" indent="0">
              <a:buNone/>
            </a:pPr>
            <a:r>
              <a:rPr sz="1800" dirty="0"/>
              <a:t>• VIF = 1 → </a:t>
            </a:r>
            <a:r>
              <a:rPr sz="1800" dirty="0" err="1"/>
              <a:t>nėra</a:t>
            </a:r>
            <a:r>
              <a:rPr sz="1800" dirty="0"/>
              <a:t> </a:t>
            </a:r>
            <a:r>
              <a:rPr sz="1800" dirty="0" err="1"/>
              <a:t>multikolinearumo</a:t>
            </a:r>
            <a:endParaRPr sz="1800" dirty="0"/>
          </a:p>
          <a:p>
            <a:pPr marL="0" indent="0">
              <a:buNone/>
            </a:pPr>
            <a:r>
              <a:rPr sz="1800" dirty="0"/>
              <a:t>• VIF 1–5 → </a:t>
            </a:r>
            <a:r>
              <a:rPr sz="1800" dirty="0" err="1"/>
              <a:t>priimtina</a:t>
            </a:r>
            <a:endParaRPr sz="1800" dirty="0"/>
          </a:p>
          <a:p>
            <a:pPr marL="0" indent="0">
              <a:buNone/>
            </a:pPr>
            <a:r>
              <a:rPr sz="1800" dirty="0"/>
              <a:t>• VIF &gt; 5 → </a:t>
            </a:r>
            <a:r>
              <a:rPr sz="1800" dirty="0" err="1"/>
              <a:t>galima</a:t>
            </a:r>
            <a:r>
              <a:rPr sz="1800" dirty="0"/>
              <a:t> </a:t>
            </a:r>
            <a:r>
              <a:rPr sz="1800" dirty="0" err="1"/>
              <a:t>problema</a:t>
            </a:r>
            <a:endParaRPr sz="1800" dirty="0"/>
          </a:p>
          <a:p>
            <a:pPr marL="0" indent="0">
              <a:buNone/>
            </a:pPr>
            <a:r>
              <a:rPr sz="1800" dirty="0"/>
              <a:t>• VIF &gt; 10 → </a:t>
            </a:r>
            <a:r>
              <a:rPr sz="1800" dirty="0" err="1"/>
              <a:t>stiprus</a:t>
            </a:r>
            <a:r>
              <a:rPr sz="1800" dirty="0"/>
              <a:t> </a:t>
            </a:r>
            <a:r>
              <a:rPr sz="1800" dirty="0" err="1"/>
              <a:t>multikolinearumas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865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6AE528-FD56-689D-8AE4-0EFA99060AC9}"/>
              </a:ext>
            </a:extLst>
          </p:cNvPr>
          <p:cNvSpPr txBox="1">
            <a:spLocks/>
          </p:cNvSpPr>
          <p:nvPr/>
        </p:nvSpPr>
        <p:spPr>
          <a:xfrm>
            <a:off x="-298579" y="5576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📊 Kaip </a:t>
            </a:r>
            <a:r>
              <a:rPr lang="en-US" sz="4200" dirty="0" err="1"/>
              <a:t>interpretuoti</a:t>
            </a:r>
            <a:r>
              <a:rPr lang="en-US" sz="4200" dirty="0"/>
              <a:t> VIF </a:t>
            </a:r>
            <a:r>
              <a:rPr lang="en-US" sz="4200" dirty="0" err="1"/>
              <a:t>reikšmes</a:t>
            </a:r>
            <a:r>
              <a:rPr lang="en-US" sz="4200" dirty="0"/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CD625-E3A5-2D1B-19A6-C98890C0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06" y="1949557"/>
            <a:ext cx="7190915" cy="46691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1800" dirty="0" err="1"/>
              <a:t>Mūsų</a:t>
            </a:r>
            <a:r>
              <a:rPr sz="1800" dirty="0"/>
              <a:t> </a:t>
            </a:r>
            <a:r>
              <a:rPr sz="1800" dirty="0" err="1"/>
              <a:t>modelyje</a:t>
            </a:r>
            <a:r>
              <a:rPr sz="1800" dirty="0"/>
              <a:t>:</a:t>
            </a:r>
          </a:p>
          <a:p>
            <a:pPr marL="0" indent="0">
              <a:buNone/>
            </a:pPr>
            <a:r>
              <a:rPr sz="1800" dirty="0"/>
              <a:t> `const` VIF </a:t>
            </a:r>
            <a:r>
              <a:rPr sz="1800" dirty="0" err="1"/>
              <a:t>labai</a:t>
            </a:r>
            <a:r>
              <a:rPr sz="1800" dirty="0"/>
              <a:t> </a:t>
            </a:r>
            <a:r>
              <a:rPr sz="1800" dirty="0" err="1"/>
              <a:t>aukštas</a:t>
            </a:r>
            <a:r>
              <a:rPr sz="1800" dirty="0"/>
              <a:t> → tai </a:t>
            </a:r>
            <a:r>
              <a:rPr sz="1800" dirty="0" err="1"/>
              <a:t>normalu</a:t>
            </a:r>
            <a:r>
              <a:rPr sz="1800" dirty="0"/>
              <a:t>, </a:t>
            </a:r>
            <a:r>
              <a:rPr sz="1800" dirty="0" err="1"/>
              <a:t>ignoruojame</a:t>
            </a:r>
            <a:endParaRPr sz="1800" dirty="0"/>
          </a:p>
          <a:p>
            <a:pPr marL="0" indent="0">
              <a:buNone/>
            </a:pPr>
            <a:r>
              <a:rPr sz="1800" dirty="0"/>
              <a:t> </a:t>
            </a:r>
            <a:r>
              <a:rPr sz="1800" dirty="0" err="1"/>
              <a:t>Dauguma</a:t>
            </a:r>
            <a:r>
              <a:rPr sz="1800" dirty="0"/>
              <a:t> </a:t>
            </a:r>
            <a:r>
              <a:rPr sz="1800" dirty="0" err="1"/>
              <a:t>kintamųjų</a:t>
            </a:r>
            <a:r>
              <a:rPr sz="1800" dirty="0"/>
              <a:t> </a:t>
            </a:r>
            <a:r>
              <a:rPr sz="1800" dirty="0" err="1"/>
              <a:t>turi</a:t>
            </a:r>
            <a:r>
              <a:rPr sz="1800" dirty="0"/>
              <a:t> </a:t>
            </a:r>
            <a:r>
              <a:rPr sz="1800" dirty="0" err="1"/>
              <a:t>mažus</a:t>
            </a:r>
            <a:r>
              <a:rPr sz="1800" dirty="0"/>
              <a:t> VIF → ✅ </a:t>
            </a:r>
            <a:r>
              <a:rPr sz="1800" dirty="0" err="1"/>
              <a:t>nėra</a:t>
            </a:r>
            <a:r>
              <a:rPr sz="1800" dirty="0"/>
              <a:t> </a:t>
            </a:r>
            <a:r>
              <a:rPr sz="1800" dirty="0" err="1"/>
              <a:t>multikolinearumo</a:t>
            </a:r>
            <a:endParaRPr sz="1800" dirty="0"/>
          </a:p>
          <a:p>
            <a:pPr marL="0" indent="0">
              <a:buNone/>
            </a:pPr>
            <a:r>
              <a:rPr sz="1800" dirty="0"/>
              <a:t> `</a:t>
            </a:r>
            <a:r>
              <a:rPr sz="1800" dirty="0" err="1"/>
              <a:t>workingday</a:t>
            </a:r>
            <a:r>
              <a:rPr sz="1800" dirty="0"/>
              <a:t>` ~7.3 </a:t>
            </a:r>
            <a:r>
              <a:rPr sz="1800" dirty="0" err="1"/>
              <a:t>ir</a:t>
            </a:r>
            <a:r>
              <a:rPr sz="1800" dirty="0"/>
              <a:t> `</a:t>
            </a:r>
            <a:r>
              <a:rPr sz="1800" dirty="0" err="1"/>
              <a:t>temp_working</a:t>
            </a:r>
            <a:r>
              <a:rPr sz="1800" dirty="0"/>
              <a:t>` ~9.7 → ⚠️ </a:t>
            </a:r>
            <a:r>
              <a:rPr sz="1800" dirty="0" err="1"/>
              <a:t>galima</a:t>
            </a:r>
            <a:r>
              <a:rPr sz="1800" dirty="0"/>
              <a:t> </a:t>
            </a:r>
            <a:r>
              <a:rPr sz="1800" dirty="0" err="1"/>
              <a:t>priklausomybė</a:t>
            </a:r>
            <a:endParaRPr sz="1800" dirty="0"/>
          </a:p>
          <a:p>
            <a:endParaRPr sz="1800" dirty="0"/>
          </a:p>
          <a:p>
            <a:pPr marL="0" indent="0">
              <a:buNone/>
            </a:pPr>
            <a:r>
              <a:rPr sz="1800" dirty="0" err="1"/>
              <a:t>Šie</a:t>
            </a:r>
            <a:r>
              <a:rPr sz="1800" dirty="0"/>
              <a:t> </a:t>
            </a:r>
            <a:r>
              <a:rPr sz="1800" dirty="0" err="1"/>
              <a:t>kintamieji</a:t>
            </a:r>
            <a:r>
              <a:rPr sz="1800" dirty="0"/>
              <a:t> </a:t>
            </a:r>
            <a:r>
              <a:rPr sz="1800" dirty="0" err="1"/>
              <a:t>yra</a:t>
            </a:r>
            <a:r>
              <a:rPr sz="1800" dirty="0"/>
              <a:t> </a:t>
            </a:r>
            <a:r>
              <a:rPr sz="1800" dirty="0" err="1"/>
              <a:t>susiję</a:t>
            </a:r>
            <a:r>
              <a:rPr sz="1800" dirty="0"/>
              <a:t>, </a:t>
            </a:r>
            <a:r>
              <a:rPr sz="1800" dirty="0" err="1"/>
              <a:t>nes</a:t>
            </a:r>
            <a:r>
              <a:rPr sz="1800" dirty="0"/>
              <a:t> `</a:t>
            </a:r>
            <a:r>
              <a:rPr sz="1800" dirty="0" err="1"/>
              <a:t>temp_working</a:t>
            </a:r>
            <a:r>
              <a:rPr sz="1800" dirty="0"/>
              <a:t>` = `temp` * `</a:t>
            </a:r>
            <a:r>
              <a:rPr sz="1800" dirty="0" err="1"/>
              <a:t>workingday</a:t>
            </a:r>
            <a:r>
              <a:rPr sz="1800" dirty="0"/>
              <a:t>`</a:t>
            </a:r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💬 </a:t>
            </a:r>
            <a:r>
              <a:rPr sz="1800" dirty="0" err="1"/>
              <a:t>Ką</a:t>
            </a:r>
            <a:r>
              <a:rPr sz="1800" dirty="0"/>
              <a:t> </a:t>
            </a:r>
            <a:r>
              <a:rPr sz="1800" dirty="0" err="1"/>
              <a:t>daryti</a:t>
            </a:r>
            <a:r>
              <a:rPr sz="1800" dirty="0"/>
              <a:t>?</a:t>
            </a:r>
          </a:p>
          <a:p>
            <a:pPr marL="0" indent="0">
              <a:buNone/>
            </a:pPr>
            <a:r>
              <a:rPr sz="1800" dirty="0"/>
              <a:t>• Jei </a:t>
            </a:r>
            <a:r>
              <a:rPr sz="1800" dirty="0" err="1"/>
              <a:t>tikslas</a:t>
            </a:r>
            <a:r>
              <a:rPr sz="1800" dirty="0"/>
              <a:t> – </a:t>
            </a:r>
            <a:r>
              <a:rPr sz="1800" u="sng" dirty="0" err="1"/>
              <a:t>prognozė</a:t>
            </a:r>
            <a:r>
              <a:rPr sz="1800" dirty="0"/>
              <a:t> → </a:t>
            </a:r>
            <a:r>
              <a:rPr sz="1800" dirty="0" err="1"/>
              <a:t>palik</a:t>
            </a:r>
            <a:r>
              <a:rPr sz="1800" dirty="0"/>
              <a:t> </a:t>
            </a:r>
            <a:r>
              <a:rPr sz="1800" dirty="0" err="1"/>
              <a:t>sąveikos</a:t>
            </a:r>
            <a:r>
              <a:rPr sz="1800" dirty="0"/>
              <a:t> </a:t>
            </a:r>
            <a:r>
              <a:rPr sz="1800" dirty="0" err="1"/>
              <a:t>terminą</a:t>
            </a:r>
            <a:r>
              <a:rPr lang="en-US" sz="1800" dirty="0"/>
              <a:t>/</a:t>
            </a:r>
            <a:r>
              <a:rPr lang="en-US" sz="1800" dirty="0" err="1"/>
              <a:t>kintamąjį</a:t>
            </a:r>
            <a:r>
              <a:rPr lang="lt-LT" sz="1800" dirty="0"/>
              <a:t> (Modelis gerai prognozuoja maža klaida, aukštas R² </a:t>
            </a:r>
            <a:r>
              <a:rPr lang="lt-LT" sz="1800" dirty="0" err="1"/>
              <a:t>testiniame</a:t>
            </a:r>
            <a:r>
              <a:rPr lang="lt-LT" sz="1800" dirty="0"/>
              <a:t> rinkinyje)</a:t>
            </a: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• Jei </a:t>
            </a:r>
            <a:r>
              <a:rPr sz="1800" dirty="0" err="1"/>
              <a:t>tikslas</a:t>
            </a:r>
            <a:r>
              <a:rPr sz="1800" dirty="0"/>
              <a:t> – </a:t>
            </a:r>
            <a:r>
              <a:rPr sz="1800" u="sng" dirty="0" err="1"/>
              <a:t>interpretacija</a:t>
            </a:r>
            <a:r>
              <a:rPr sz="1800" dirty="0"/>
              <a:t> → </a:t>
            </a:r>
            <a:r>
              <a:rPr sz="1800" dirty="0" err="1"/>
              <a:t>išbandyk</a:t>
            </a:r>
            <a:r>
              <a:rPr sz="1800" dirty="0"/>
              <a:t> </a:t>
            </a:r>
            <a:r>
              <a:rPr sz="1800" dirty="0" err="1"/>
              <a:t>modelio</a:t>
            </a:r>
            <a:r>
              <a:rPr sz="1800" dirty="0"/>
              <a:t> </a:t>
            </a:r>
            <a:r>
              <a:rPr sz="1800" dirty="0" err="1"/>
              <a:t>versijas</a:t>
            </a:r>
            <a:r>
              <a:rPr lang="lt-LT" sz="1800" dirty="0"/>
              <a:t> (</a:t>
            </a:r>
            <a:r>
              <a:rPr lang="en-US" sz="1800" dirty="0" err="1"/>
              <a:t>Š</a:t>
            </a:r>
            <a:r>
              <a:rPr sz="1800" dirty="0" err="1"/>
              <a:t>alink</a:t>
            </a:r>
            <a:r>
              <a:rPr sz="1800" dirty="0"/>
              <a:t> </a:t>
            </a:r>
            <a:r>
              <a:rPr sz="1800" dirty="0" err="1"/>
              <a:t>labai</a:t>
            </a:r>
            <a:r>
              <a:rPr sz="1800" dirty="0"/>
              <a:t> </a:t>
            </a:r>
            <a:r>
              <a:rPr sz="1800" dirty="0" err="1"/>
              <a:t>stipriai</a:t>
            </a:r>
            <a:r>
              <a:rPr sz="1800" dirty="0"/>
              <a:t> </a:t>
            </a:r>
            <a:r>
              <a:rPr sz="1800" dirty="0" err="1"/>
              <a:t>koreliuojančius</a:t>
            </a:r>
            <a:r>
              <a:rPr sz="1800" dirty="0"/>
              <a:t> X, </a:t>
            </a:r>
            <a:r>
              <a:rPr lang="lt-LT" sz="1800" dirty="0"/>
              <a:t>nes:</a:t>
            </a:r>
          </a:p>
          <a:p>
            <a:r>
              <a:rPr lang="lt-LT" sz="1600" dirty="0"/>
              <a:t>Sunku pasakyti, kuris X realiai veikia Y, </a:t>
            </a:r>
          </a:p>
          <a:p>
            <a:r>
              <a:rPr lang="lt-LT" sz="1600" dirty="0" err="1"/>
              <a:t>p</a:t>
            </a:r>
            <a:r>
              <a:rPr lang="lt-LT" sz="1600" dirty="0"/>
              <a:t> reikšmės gali būti klaidinančios, </a:t>
            </a:r>
          </a:p>
          <a:p>
            <a:r>
              <a:rPr lang="lt-LT" sz="1600" dirty="0"/>
              <a:t>Koeficientai nestabilūs</a:t>
            </a:r>
          </a:p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64813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2F311BA-FB02-493D-A29F-CCF2686B2C7D}"/>
</file>

<file path=customXml/itemProps2.xml><?xml version="1.0" encoding="utf-8"?>
<ds:datastoreItem xmlns:ds="http://schemas.openxmlformats.org/officeDocument/2006/customXml" ds:itemID="{EA9BE55C-07F8-4ABC-9296-A894A63870BC}"/>
</file>

<file path=customXml/itemProps3.xml><?xml version="1.0" encoding="utf-8"?>
<ds:datastoreItem xmlns:ds="http://schemas.openxmlformats.org/officeDocument/2006/customXml" ds:itemID="{65728F4C-D6BD-4FF7-84D5-A85124BEA6DA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2131</TotalTime>
  <Words>1770</Words>
  <Application>Microsoft Macintosh PowerPoint</Application>
  <PresentationFormat>On-screen Show (4:3)</PresentationFormat>
  <Paragraphs>298</Paragraphs>
  <Slides>19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Cambria</vt:lpstr>
      <vt:lpstr>Century Gothic</vt:lpstr>
      <vt:lpstr>Wingdings 3</vt:lpstr>
      <vt:lpstr>Ion</vt:lpstr>
      <vt:lpstr>Tiesinė regresija. Linear Regression ir OLS modelis</vt:lpstr>
      <vt:lpstr>Pasikartojimas iš 1 paskaitos</vt:lpstr>
      <vt:lpstr>Kas yra daugialypė regresija?</vt:lpstr>
      <vt:lpstr>Multikolinearumas, kaip jį pastebėti</vt:lpstr>
      <vt:lpstr>Praktika: Dviračių nuoma per valandas</vt:lpstr>
      <vt:lpstr>Modelio vertinimas</vt:lpstr>
      <vt:lpstr>Klausimai / Diskusija</vt:lpstr>
      <vt:lpstr>📊 Kaip interpretuoti VIF reikšmes?</vt:lpstr>
      <vt:lpstr>PowerPoint Presentation</vt:lpstr>
      <vt:lpstr>🔢 Kas yra `const` regresijoje?</vt:lpstr>
      <vt:lpstr>📊 OLS vs LinearRegression – Palyginimo lentelė</vt:lpstr>
      <vt:lpstr>📌 Pavyzdys – ta pati regresija su abiem metodais</vt:lpstr>
      <vt:lpstr>Regresija: tiltas tarp statistikos ir ML</vt:lpstr>
      <vt:lpstr>📊 Regresijos taikymas skirtinguose kontekstuose</vt:lpstr>
      <vt:lpstr>PowerPoint Presentation</vt:lpstr>
      <vt:lpstr>PowerPoint Presentation</vt:lpstr>
      <vt:lpstr>PowerPoint Presentation</vt:lpstr>
      <vt:lpstr>Užduotis</vt:lpstr>
      <vt:lpstr>Naudingos nuorodos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26</cp:revision>
  <dcterms:created xsi:type="dcterms:W3CDTF">2013-01-27T09:14:16Z</dcterms:created>
  <dcterms:modified xsi:type="dcterms:W3CDTF">2025-08-08T14:23:02Z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