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64"/>
    <p:restoredTop sz="94712"/>
  </p:normalViewPr>
  <p:slideViewPr>
    <p:cSldViewPr snapToGrid="0" snapToObjects="1">
      <p:cViewPr varScale="1">
        <p:scale>
          <a:sx n="88" d="100"/>
          <a:sy n="88" d="100"/>
        </p:scale>
        <p:origin x="2224" y="4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openxmlformats.org/officeDocument/2006/relationships/customXml" Target="../customXml/item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Relationship Id="rId14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62000"/>
            <a:ext cx="6856214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952697" y="762000"/>
            <a:ext cx="2193989" cy="5334001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2386" y="1298448"/>
            <a:ext cx="5486400" cy="3255264"/>
          </a:xfrm>
        </p:spPr>
        <p:txBody>
          <a:bodyPr anchor="b">
            <a:normAutofit/>
          </a:bodyPr>
          <a:lstStyle>
            <a:lvl1pPr algn="l">
              <a:defRPr sz="54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11" y="4670246"/>
            <a:ext cx="54864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9810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906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85750" y="990600"/>
            <a:ext cx="211455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00934" y="868680"/>
            <a:ext cx="54864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25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791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00934" y="1298448"/>
            <a:ext cx="5486400" cy="3255264"/>
          </a:xfrm>
        </p:spPr>
        <p:txBody>
          <a:bodyPr anchor="b">
            <a:normAutofit/>
          </a:bodyPr>
          <a:lstStyle>
            <a:lvl1pPr>
              <a:defRPr sz="54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14650" y="4672584"/>
            <a:ext cx="54864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0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534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00934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63590" y="868680"/>
            <a:ext cx="2606040" cy="512064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7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0934" y="1023586"/>
            <a:ext cx="260604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00934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63847" y="1023587"/>
            <a:ext cx="260604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19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63847" y="1930936"/>
            <a:ext cx="2606040" cy="4023360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50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28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389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8869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0934" y="868680"/>
            <a:ext cx="54864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37560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3386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2024" y="1143000"/>
            <a:ext cx="2125980" cy="21945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677983" y="767419"/>
            <a:ext cx="6086423" cy="5330952"/>
          </a:xfrm>
          <a:solidFill>
            <a:schemeClr val="bg2">
              <a:lumMod val="60000"/>
              <a:lumOff val="4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2024" y="3340602"/>
            <a:ext cx="2125980" cy="256032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25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624326" y="6356351"/>
            <a:ext cx="44336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48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2582693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89689" y="1123838"/>
            <a:ext cx="221061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8861898" y="758952"/>
            <a:ext cx="288036" cy="5330952"/>
          </a:xfrm>
          <a:prstGeom prst="rect">
            <a:avLst/>
          </a:prstGeom>
          <a:solidFill>
            <a:schemeClr val="accent1">
              <a:alpha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01951" y="864108"/>
            <a:ext cx="54864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6849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01951" y="6356351"/>
            <a:ext cx="4433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5602" y="6356351"/>
            <a:ext cx="11481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5973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0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19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7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3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VIF (Variance Inflation Factor) Tiesinėje Regresijoje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Paprastoji vs Daugialypė regresija – kada ir kodėl verta taikyti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Kas </a:t>
            </a:r>
            <a:r>
              <a:rPr dirty="0" err="1"/>
              <a:t>yra</a:t>
            </a:r>
            <a:r>
              <a:rPr dirty="0"/>
              <a:t> VIF?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3600" dirty="0">
              <a:solidFill>
                <a:schemeClr val="tx1"/>
              </a:solidFill>
            </a:endParaRP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sz="2800" dirty="0">
                <a:solidFill>
                  <a:schemeClr val="tx1"/>
                </a:solidFill>
              </a:rPr>
              <a:t>📌 </a:t>
            </a:r>
            <a:r>
              <a:rPr sz="2800" dirty="0" err="1">
                <a:solidFill>
                  <a:schemeClr val="tx1"/>
                </a:solidFill>
              </a:rPr>
              <a:t>Variacijos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išpūtimo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faktorius</a:t>
            </a:r>
            <a:r>
              <a:rPr sz="2800" dirty="0">
                <a:solidFill>
                  <a:schemeClr val="tx1"/>
                </a:solidFill>
              </a:rPr>
              <a:t> (Variance Inflation Factor).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sz="2800" dirty="0">
                <a:solidFill>
                  <a:schemeClr val="tx1"/>
                </a:solidFill>
              </a:rPr>
              <a:t>Matuoja, </a:t>
            </a:r>
            <a:r>
              <a:rPr sz="2800" dirty="0" err="1">
                <a:solidFill>
                  <a:schemeClr val="tx1"/>
                </a:solidFill>
              </a:rPr>
              <a:t>kiek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kito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kintamojo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buvimas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padidina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koeficiento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dispersiją</a:t>
            </a:r>
            <a:r>
              <a:rPr sz="2800" dirty="0">
                <a:solidFill>
                  <a:schemeClr val="tx1"/>
                </a:solidFill>
              </a:rPr>
              <a:t>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sz="2800" dirty="0" err="1">
                <a:solidFill>
                  <a:schemeClr val="tx1"/>
                </a:solidFill>
              </a:rPr>
              <a:t>Formulė</a:t>
            </a:r>
            <a:r>
              <a:rPr sz="2800" dirty="0">
                <a:solidFill>
                  <a:schemeClr val="tx1"/>
                </a:solidFill>
              </a:rPr>
              <a:t>: VIFᵢ = 1 / (1 - R²ᵢ).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sz="2800" dirty="0">
                <a:solidFill>
                  <a:schemeClr val="tx1"/>
                </a:solidFill>
              </a:rPr>
              <a:t>R²ᵢ – </a:t>
            </a:r>
            <a:r>
              <a:rPr sz="2800" dirty="0" err="1">
                <a:solidFill>
                  <a:schemeClr val="tx1"/>
                </a:solidFill>
              </a:rPr>
              <a:t>kintamojo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paaiškinamumas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regresuojant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jį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nuo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kitų</a:t>
            </a:r>
            <a:r>
              <a:rPr sz="2800" dirty="0">
                <a:solidFill>
                  <a:schemeClr val="tx1"/>
                </a:solidFill>
              </a:rPr>
              <a:t> X.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Kada verta naudoti?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sz="3600" dirty="0">
              <a:solidFill>
                <a:schemeClr val="tx1"/>
              </a:solidFill>
            </a:endParaRPr>
          </a:p>
          <a:p>
            <a:pPr marL="0" indent="0">
              <a:buNone/>
              <a:defRPr sz="1400">
                <a:solidFill>
                  <a:srgbClr val="000000"/>
                </a:solidFill>
                <a:latin typeface="Calibri"/>
              </a:defRPr>
            </a:pPr>
            <a:r>
              <a:rPr sz="2800" dirty="0">
                <a:solidFill>
                  <a:schemeClr val="tx1"/>
                </a:solidFill>
              </a:rPr>
              <a:t>✅ </a:t>
            </a:r>
            <a:r>
              <a:rPr sz="2800" dirty="0" err="1">
                <a:solidFill>
                  <a:schemeClr val="tx1"/>
                </a:solidFill>
              </a:rPr>
              <a:t>Daugialypė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regresija</a:t>
            </a:r>
            <a:r>
              <a:rPr sz="2800" dirty="0">
                <a:solidFill>
                  <a:schemeClr val="tx1"/>
                </a:solidFill>
              </a:rPr>
              <a:t> – </a:t>
            </a:r>
            <a:r>
              <a:rPr sz="2800" dirty="0" err="1">
                <a:solidFill>
                  <a:schemeClr val="tx1"/>
                </a:solidFill>
              </a:rPr>
              <a:t>keli</a:t>
            </a:r>
            <a:r>
              <a:rPr sz="2800" dirty="0">
                <a:solidFill>
                  <a:schemeClr val="tx1"/>
                </a:solidFill>
              </a:rPr>
              <a:t> X, </a:t>
            </a:r>
            <a:r>
              <a:rPr sz="2800" dirty="0" err="1">
                <a:solidFill>
                  <a:schemeClr val="tx1"/>
                </a:solidFill>
              </a:rPr>
              <a:t>galima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multikolinearumo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rizika</a:t>
            </a:r>
            <a:r>
              <a:rPr sz="28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  <a:defRPr sz="1400">
                <a:solidFill>
                  <a:srgbClr val="000000"/>
                </a:solidFill>
                <a:latin typeface="Calibri"/>
              </a:defRPr>
            </a:pPr>
            <a:r>
              <a:rPr sz="2800" dirty="0">
                <a:solidFill>
                  <a:schemeClr val="tx1"/>
                </a:solidFill>
              </a:rPr>
              <a:t>❌ </a:t>
            </a:r>
            <a:r>
              <a:rPr sz="2800" dirty="0" err="1">
                <a:solidFill>
                  <a:schemeClr val="tx1"/>
                </a:solidFill>
              </a:rPr>
              <a:t>Paprastoji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regresija</a:t>
            </a:r>
            <a:r>
              <a:rPr sz="2800" dirty="0">
                <a:solidFill>
                  <a:schemeClr val="tx1"/>
                </a:solidFill>
              </a:rPr>
              <a:t> – tik 1 X, VIF = 1, </a:t>
            </a:r>
            <a:r>
              <a:rPr sz="2800" dirty="0" err="1">
                <a:solidFill>
                  <a:schemeClr val="tx1"/>
                </a:solidFill>
              </a:rPr>
              <a:t>multikolinearumo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nėra</a:t>
            </a:r>
            <a:r>
              <a:rPr sz="28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Kodėl</a:t>
            </a:r>
            <a:r>
              <a:rPr dirty="0"/>
              <a:t> </a:t>
            </a:r>
            <a:r>
              <a:rPr dirty="0" err="1"/>
              <a:t>verta</a:t>
            </a:r>
            <a:r>
              <a:rPr dirty="0"/>
              <a:t> </a:t>
            </a:r>
            <a:r>
              <a:rPr lang="lt-LT" dirty="0"/>
              <a:t>suprasti šį rodiklį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sz="3600" dirty="0">
              <a:solidFill>
                <a:schemeClr val="tx1"/>
              </a:solidFill>
            </a:endParaRPr>
          </a:p>
          <a:p>
            <a:pPr marL="0" indent="0">
              <a:buNone/>
              <a:defRPr sz="1400">
                <a:solidFill>
                  <a:srgbClr val="000000"/>
                </a:solidFill>
                <a:latin typeface="Calibri"/>
              </a:defRPr>
            </a:pPr>
            <a:r>
              <a:rPr sz="2800" dirty="0">
                <a:solidFill>
                  <a:schemeClr val="tx1"/>
                </a:solidFill>
              </a:rPr>
              <a:t>🎯 </a:t>
            </a:r>
            <a:r>
              <a:rPr sz="2800" dirty="0" err="1">
                <a:solidFill>
                  <a:schemeClr val="tx1"/>
                </a:solidFill>
              </a:rPr>
              <a:t>Aptikti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nereikšmingus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koeficientus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dėl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multikolinearumo</a:t>
            </a:r>
            <a:r>
              <a:rPr sz="28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  <a:defRPr sz="1400">
                <a:solidFill>
                  <a:srgbClr val="000000"/>
                </a:solidFill>
                <a:latin typeface="Calibri"/>
              </a:defRPr>
            </a:pPr>
            <a:r>
              <a:rPr sz="2800" dirty="0">
                <a:solidFill>
                  <a:schemeClr val="tx1"/>
                </a:solidFill>
              </a:rPr>
              <a:t>🎯 </a:t>
            </a:r>
            <a:r>
              <a:rPr sz="2800" dirty="0" err="1">
                <a:solidFill>
                  <a:schemeClr val="tx1"/>
                </a:solidFill>
              </a:rPr>
              <a:t>Užtikrinti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modelio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interpretacijos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patikimumą</a:t>
            </a:r>
            <a:r>
              <a:rPr sz="28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  <a:defRPr sz="1400">
                <a:solidFill>
                  <a:srgbClr val="000000"/>
                </a:solidFill>
                <a:latin typeface="Calibri"/>
              </a:defRPr>
            </a:pPr>
            <a:r>
              <a:rPr sz="2800" dirty="0">
                <a:solidFill>
                  <a:schemeClr val="tx1"/>
                </a:solidFill>
              </a:rPr>
              <a:t>🎯 </a:t>
            </a:r>
            <a:r>
              <a:rPr sz="2800" dirty="0" err="1">
                <a:solidFill>
                  <a:schemeClr val="tx1"/>
                </a:solidFill>
              </a:rPr>
              <a:t>Išmokyti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kintamųjų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atrankos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principų</a:t>
            </a:r>
            <a:r>
              <a:rPr sz="28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VIF interpretavimo ribos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sz="3600" dirty="0">
              <a:solidFill>
                <a:schemeClr val="tx1"/>
              </a:solidFill>
            </a:endParaRP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sz="2800" dirty="0">
                <a:solidFill>
                  <a:schemeClr val="tx1"/>
                </a:solidFill>
              </a:rPr>
              <a:t>VIF ≈ 1 – </a:t>
            </a:r>
            <a:r>
              <a:rPr sz="2800" dirty="0" err="1">
                <a:solidFill>
                  <a:schemeClr val="tx1"/>
                </a:solidFill>
              </a:rPr>
              <a:t>nėra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multikolinearumo</a:t>
            </a:r>
            <a:r>
              <a:rPr sz="2800" dirty="0">
                <a:solidFill>
                  <a:schemeClr val="tx1"/>
                </a:solidFill>
              </a:rPr>
              <a:t>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sz="2800" dirty="0">
                <a:solidFill>
                  <a:schemeClr val="tx1"/>
                </a:solidFill>
              </a:rPr>
              <a:t>VIF 1–5 – </a:t>
            </a:r>
            <a:r>
              <a:rPr sz="2800" dirty="0" err="1">
                <a:solidFill>
                  <a:schemeClr val="tx1"/>
                </a:solidFill>
              </a:rPr>
              <a:t>toleruotinas</a:t>
            </a:r>
            <a:r>
              <a:rPr sz="2800" dirty="0">
                <a:solidFill>
                  <a:schemeClr val="tx1"/>
                </a:solidFill>
              </a:rPr>
              <a:t>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sz="2800" dirty="0">
                <a:solidFill>
                  <a:schemeClr val="tx1"/>
                </a:solidFill>
              </a:rPr>
              <a:t>VIF &gt; 5 – </a:t>
            </a:r>
            <a:r>
              <a:rPr sz="2800" dirty="0" err="1">
                <a:solidFill>
                  <a:schemeClr val="tx1"/>
                </a:solidFill>
              </a:rPr>
              <a:t>vidutinis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multikolinearumas</a:t>
            </a:r>
            <a:r>
              <a:rPr sz="2800" dirty="0">
                <a:solidFill>
                  <a:schemeClr val="tx1"/>
                </a:solidFill>
              </a:rPr>
              <a:t>, </a:t>
            </a:r>
            <a:r>
              <a:rPr sz="2800" dirty="0" err="1">
                <a:solidFill>
                  <a:schemeClr val="tx1"/>
                </a:solidFill>
              </a:rPr>
              <a:t>reikia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stebėti</a:t>
            </a:r>
            <a:r>
              <a:rPr sz="2800" dirty="0">
                <a:solidFill>
                  <a:schemeClr val="tx1"/>
                </a:solidFill>
              </a:rPr>
              <a:t>.</a:t>
            </a:r>
          </a:p>
          <a:p>
            <a:pPr>
              <a:defRPr sz="1400">
                <a:solidFill>
                  <a:srgbClr val="000000"/>
                </a:solidFill>
                <a:latin typeface="Calibri"/>
              </a:defRPr>
            </a:pPr>
            <a:r>
              <a:rPr sz="2800" dirty="0">
                <a:solidFill>
                  <a:schemeClr val="tx1"/>
                </a:solidFill>
              </a:rPr>
              <a:t>VIF &gt; 10 – </a:t>
            </a:r>
            <a:r>
              <a:rPr sz="2800" dirty="0" err="1">
                <a:solidFill>
                  <a:schemeClr val="tx1"/>
                </a:solidFill>
              </a:rPr>
              <a:t>stiprus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multikolinearumas</a:t>
            </a:r>
            <a:r>
              <a:rPr sz="2800" dirty="0">
                <a:solidFill>
                  <a:schemeClr val="tx1"/>
                </a:solidFill>
              </a:rPr>
              <a:t>, </a:t>
            </a:r>
            <a:r>
              <a:rPr sz="2800" dirty="0" err="1">
                <a:solidFill>
                  <a:schemeClr val="tx1"/>
                </a:solidFill>
              </a:rPr>
              <a:t>kintamąjį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verta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šalinti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ar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transformuoti</a:t>
            </a:r>
            <a:r>
              <a:rPr sz="28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Kaip integruoti į paskaitą?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sz="3600" dirty="0">
              <a:solidFill>
                <a:schemeClr val="tx1"/>
              </a:solidFill>
            </a:endParaRPr>
          </a:p>
          <a:p>
            <a:pPr marL="0" indent="0">
              <a:buNone/>
              <a:defRPr sz="1400">
                <a:solidFill>
                  <a:srgbClr val="000000"/>
                </a:solidFill>
                <a:latin typeface="Calibri"/>
              </a:defRPr>
            </a:pPr>
            <a:r>
              <a:rPr sz="2800" dirty="0">
                <a:solidFill>
                  <a:schemeClr val="tx1"/>
                </a:solidFill>
              </a:rPr>
              <a:t>📚 </a:t>
            </a:r>
            <a:r>
              <a:rPr sz="2800" dirty="0" err="1">
                <a:solidFill>
                  <a:schemeClr val="tx1"/>
                </a:solidFill>
              </a:rPr>
              <a:t>Paprastoji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regresija</a:t>
            </a:r>
            <a:r>
              <a:rPr sz="2800" dirty="0">
                <a:solidFill>
                  <a:schemeClr val="tx1"/>
                </a:solidFill>
              </a:rPr>
              <a:t> – tik </a:t>
            </a:r>
            <a:r>
              <a:rPr sz="2800" dirty="0" err="1">
                <a:solidFill>
                  <a:schemeClr val="tx1"/>
                </a:solidFill>
              </a:rPr>
              <a:t>paminėti</a:t>
            </a:r>
            <a:r>
              <a:rPr sz="2800" dirty="0">
                <a:solidFill>
                  <a:schemeClr val="tx1"/>
                </a:solidFill>
              </a:rPr>
              <a:t>, </a:t>
            </a:r>
            <a:r>
              <a:rPr sz="2800" dirty="0" err="1">
                <a:solidFill>
                  <a:schemeClr val="tx1"/>
                </a:solidFill>
              </a:rPr>
              <a:t>kad</a:t>
            </a:r>
            <a:r>
              <a:rPr sz="2800" dirty="0">
                <a:solidFill>
                  <a:schemeClr val="tx1"/>
                </a:solidFill>
              </a:rPr>
              <a:t> VIF </a:t>
            </a:r>
            <a:r>
              <a:rPr sz="2800" dirty="0" err="1">
                <a:solidFill>
                  <a:schemeClr val="tx1"/>
                </a:solidFill>
              </a:rPr>
              <a:t>visada</a:t>
            </a:r>
            <a:r>
              <a:rPr sz="2800" dirty="0">
                <a:solidFill>
                  <a:schemeClr val="tx1"/>
                </a:solidFill>
              </a:rPr>
              <a:t> = 1.</a:t>
            </a:r>
          </a:p>
          <a:p>
            <a:pPr marL="0" indent="0">
              <a:buNone/>
              <a:defRPr sz="1400">
                <a:solidFill>
                  <a:srgbClr val="000000"/>
                </a:solidFill>
                <a:latin typeface="Calibri"/>
              </a:defRPr>
            </a:pPr>
            <a:r>
              <a:rPr sz="2800" dirty="0">
                <a:solidFill>
                  <a:schemeClr val="tx1"/>
                </a:solidFill>
              </a:rPr>
              <a:t>📚 </a:t>
            </a:r>
            <a:r>
              <a:rPr sz="2800" dirty="0" err="1">
                <a:solidFill>
                  <a:schemeClr val="tx1"/>
                </a:solidFill>
              </a:rPr>
              <a:t>Daugialypė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regresija</a:t>
            </a:r>
            <a:r>
              <a:rPr sz="2800" dirty="0">
                <a:solidFill>
                  <a:schemeClr val="tx1"/>
                </a:solidFill>
              </a:rPr>
              <a:t> – </a:t>
            </a:r>
            <a:r>
              <a:rPr sz="2800" dirty="0" err="1">
                <a:solidFill>
                  <a:schemeClr val="tx1"/>
                </a:solidFill>
              </a:rPr>
              <a:t>parodyti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praktinį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pavyzdį</a:t>
            </a:r>
            <a:r>
              <a:rPr sz="28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  <a:defRPr sz="1400">
                <a:solidFill>
                  <a:srgbClr val="000000"/>
                </a:solidFill>
                <a:latin typeface="Calibri"/>
              </a:defRPr>
            </a:pPr>
            <a:r>
              <a:rPr sz="2800" dirty="0">
                <a:solidFill>
                  <a:schemeClr val="tx1"/>
                </a:solidFill>
              </a:rPr>
              <a:t>💡 </a:t>
            </a:r>
            <a:r>
              <a:rPr sz="2800" dirty="0" err="1">
                <a:solidFill>
                  <a:schemeClr val="tx1"/>
                </a:solidFill>
              </a:rPr>
              <a:t>Geriausia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aptarti</a:t>
            </a:r>
            <a:r>
              <a:rPr sz="2800" dirty="0">
                <a:solidFill>
                  <a:schemeClr val="tx1"/>
                </a:solidFill>
              </a:rPr>
              <a:t> po </a:t>
            </a:r>
            <a:r>
              <a:rPr sz="2800" dirty="0" err="1">
                <a:solidFill>
                  <a:schemeClr val="tx1"/>
                </a:solidFill>
              </a:rPr>
              <a:t>koreliacijų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analizės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ir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prieš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modelio</a:t>
            </a:r>
            <a:r>
              <a:rPr sz="2800" dirty="0">
                <a:solidFill>
                  <a:schemeClr val="tx1"/>
                </a:solidFill>
              </a:rPr>
              <a:t> </a:t>
            </a:r>
            <a:r>
              <a:rPr sz="2800" dirty="0" err="1">
                <a:solidFill>
                  <a:schemeClr val="tx1"/>
                </a:solidFill>
              </a:rPr>
              <a:t>interpretaciją</a:t>
            </a:r>
            <a:r>
              <a:rPr sz="2800" dirty="0">
                <a:solidFill>
                  <a:schemeClr val="tx1"/>
                </a:solidFill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9935E573-C197-41A8-BCA1-5D5F62C560B7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A712B1515A095418425E51A98A252D5" ma:contentTypeVersion="11" ma:contentTypeDescription="Create a new document." ma:contentTypeScope="" ma:versionID="944e842b771d09f5b5058b448ccccb21">
  <xsd:schema xmlns:xsd="http://www.w3.org/2001/XMLSchema" xmlns:xs="http://www.w3.org/2001/XMLSchema" xmlns:p="http://schemas.microsoft.com/office/2006/metadata/properties" xmlns:ns2="93bc4a2d-1010-4a73-82bc-b0041b654cf4" xmlns:ns3="1b69ebb8-3e13-4fe8-ba21-7c0ce65010ff" targetNamespace="http://schemas.microsoft.com/office/2006/metadata/properties" ma:root="true" ma:fieldsID="85b0e5610cfe95b6fb2a5ba09460b3c5" ns2:_="" ns3:_="">
    <xsd:import namespace="93bc4a2d-1010-4a73-82bc-b0041b654cf4"/>
    <xsd:import namespace="1b69ebb8-3e13-4fe8-ba21-7c0ce65010f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3bc4a2d-1010-4a73-82bc-b0041b654c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170f77d6-0e01-4d43-ba48-7d2f3bc0a53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69ebb8-3e13-4fe8-ba21-7c0ce65010ff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3dcb7f93-7e3d-4c44-b47a-e4febe37073a}" ma:internalName="TaxCatchAll" ma:showField="CatchAllData" ma:web="1b69ebb8-3e13-4fe8-ba21-7c0ce65010f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b69ebb8-3e13-4fe8-ba21-7c0ce65010ff" xsi:nil="true"/>
    <lcf76f155ced4ddcb4097134ff3c332f xmlns="93bc4a2d-1010-4a73-82bc-b0041b654cf4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EA2F324-D04B-4104-8211-498A39A511A2}"/>
</file>

<file path=customXml/itemProps2.xml><?xml version="1.0" encoding="utf-8"?>
<ds:datastoreItem xmlns:ds="http://schemas.openxmlformats.org/officeDocument/2006/customXml" ds:itemID="{CF757310-6BAE-4A7F-A4CC-5573FC8DC363}"/>
</file>

<file path=customXml/itemProps3.xml><?xml version="1.0" encoding="utf-8"?>
<ds:datastoreItem xmlns:ds="http://schemas.openxmlformats.org/officeDocument/2006/customXml" ds:itemID="{49047921-986E-444B-9E99-BB1691E06A82}"/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3</TotalTime>
  <Words>191</Words>
  <Application>Microsoft Macintosh PowerPoint</Application>
  <PresentationFormat>On-screen Show (4:3)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Corbel</vt:lpstr>
      <vt:lpstr>Wingdings 2</vt:lpstr>
      <vt:lpstr>Frame</vt:lpstr>
      <vt:lpstr>VIF (Variance Inflation Factor) Tiesinėje Regresijoje</vt:lpstr>
      <vt:lpstr>Kas yra VIF?</vt:lpstr>
      <vt:lpstr>Kada verta naudoti?</vt:lpstr>
      <vt:lpstr>Kodėl verta suprasti šį rodiklį</vt:lpstr>
      <vt:lpstr>VIF interpretavimo ribos</vt:lpstr>
      <vt:lpstr>Kaip integruoti į paskaitą?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Guoda Butkevičiūtė</cp:lastModifiedBy>
  <cp:revision>2</cp:revision>
  <dcterms:created xsi:type="dcterms:W3CDTF">2013-01-27T09:14:16Z</dcterms:created>
  <dcterms:modified xsi:type="dcterms:W3CDTF">2025-08-08T11:45:35Z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0x010100BA712B1515A095418425E51A98A252D5</vt:lpwstr>
  </property>
</Properties>
</file>