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diagrams/data1.xml" ContentType="application/vnd.openxmlformats-officedocument.drawingml.diagramData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8" r:id="rId9"/>
    <p:sldId id="269" r:id="rId10"/>
    <p:sldId id="270" r:id="rId11"/>
    <p:sldId id="271" r:id="rId12"/>
    <p:sldId id="272" r:id="rId13"/>
    <p:sldId id="262" r:id="rId14"/>
    <p:sldId id="267" r:id="rId15"/>
    <p:sldId id="266" r:id="rId16"/>
    <p:sldId id="265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1"/>
    <p:restoredTop sz="94720"/>
  </p:normalViewPr>
  <p:slideViewPr>
    <p:cSldViewPr snapToGrid="0" snapToObjects="1">
      <p:cViewPr varScale="1">
        <p:scale>
          <a:sx n="197" d="100"/>
          <a:sy n="197" d="100"/>
        </p:scale>
        <p:origin x="347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AFDADC-EE3B-49D5-9962-F00158C369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8A954E-653F-4469-9D48-AD0EF7DB1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Jei pasiskirstymas teigiamai pasviręs – galima taikyti log, sqrt, ar Box-Cox transformacijas.</a:t>
          </a:r>
        </a:p>
      </dgm:t>
    </dgm:pt>
    <dgm:pt modelId="{15FE1604-FA9B-4959-A01B-0CE1B6DA9E55}" type="parTrans" cxnId="{BD7430A5-2344-4433-B653-5CF63B58A4C8}">
      <dgm:prSet/>
      <dgm:spPr/>
      <dgm:t>
        <a:bodyPr/>
        <a:lstStyle/>
        <a:p>
          <a:endParaRPr lang="en-US"/>
        </a:p>
      </dgm:t>
    </dgm:pt>
    <dgm:pt modelId="{A1CC1B2A-803C-48BA-8FBB-D2B062F8D069}" type="sibTrans" cxnId="{BD7430A5-2344-4433-B653-5CF63B58A4C8}">
      <dgm:prSet/>
      <dgm:spPr/>
      <dgm:t>
        <a:bodyPr/>
        <a:lstStyle/>
        <a:p>
          <a:endParaRPr lang="en-US"/>
        </a:p>
      </dgm:t>
    </dgm:pt>
    <dgm:pt modelId="{6E3F7FDF-79EB-4A54-99D3-46E7CAB74D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Jei </a:t>
          </a:r>
          <a:r>
            <a:rPr lang="en-US" dirty="0" err="1"/>
            <a:t>pasiskirstymas</a:t>
          </a:r>
          <a:r>
            <a:rPr lang="en-US" dirty="0"/>
            <a:t> </a:t>
          </a:r>
          <a:r>
            <a:rPr lang="en-US" dirty="0" err="1"/>
            <a:t>neigiamai</a:t>
          </a:r>
          <a:r>
            <a:rPr lang="en-US" dirty="0"/>
            <a:t> </a:t>
          </a:r>
          <a:r>
            <a:rPr lang="en-US" dirty="0" err="1"/>
            <a:t>pasviręs</a:t>
          </a:r>
          <a:r>
            <a:rPr lang="en-US" dirty="0"/>
            <a:t> – </a:t>
          </a:r>
          <a:r>
            <a:rPr lang="en-US" dirty="0" err="1"/>
            <a:t>galima</a:t>
          </a:r>
          <a:r>
            <a:rPr lang="en-US" dirty="0"/>
            <a:t> </a:t>
          </a:r>
          <a:r>
            <a:rPr lang="en-US" dirty="0" err="1"/>
            <a:t>pastumti</a:t>
          </a:r>
          <a:r>
            <a:rPr lang="en-US" dirty="0"/>
            <a:t> </a:t>
          </a:r>
          <a:r>
            <a:rPr lang="en-US" dirty="0" err="1"/>
            <a:t>duomenis</a:t>
          </a:r>
          <a:r>
            <a:rPr lang="en-US" dirty="0"/>
            <a:t> </a:t>
          </a:r>
          <a:r>
            <a:rPr lang="en-US" dirty="0" err="1"/>
            <a:t>ir</a:t>
          </a:r>
          <a:r>
            <a:rPr lang="en-US" dirty="0"/>
            <a:t> </a:t>
          </a:r>
          <a:r>
            <a:rPr lang="en-US" dirty="0" err="1"/>
            <a:t>taikyti</a:t>
          </a:r>
          <a:r>
            <a:rPr lang="en-US" dirty="0"/>
            <a:t> </a:t>
          </a:r>
          <a:r>
            <a:rPr lang="en-US" dirty="0" err="1"/>
            <a:t>transformaciją</a:t>
          </a:r>
          <a:r>
            <a:rPr lang="en-US" dirty="0"/>
            <a:t>.</a:t>
          </a:r>
        </a:p>
      </dgm:t>
    </dgm:pt>
    <dgm:pt modelId="{0BE5B05F-BC5C-4BBE-AA4D-F727EF0506CA}" type="parTrans" cxnId="{3BF90D0A-6390-4CAE-9E4D-5431010D49B7}">
      <dgm:prSet/>
      <dgm:spPr/>
      <dgm:t>
        <a:bodyPr/>
        <a:lstStyle/>
        <a:p>
          <a:endParaRPr lang="en-US"/>
        </a:p>
      </dgm:t>
    </dgm:pt>
    <dgm:pt modelId="{331828FC-3E67-4484-9620-43BA1D1B528A}" type="sibTrans" cxnId="{3BF90D0A-6390-4CAE-9E4D-5431010D49B7}">
      <dgm:prSet/>
      <dgm:spPr/>
      <dgm:t>
        <a:bodyPr/>
        <a:lstStyle/>
        <a:p>
          <a:endParaRPr lang="en-US"/>
        </a:p>
      </dgm:t>
    </dgm:pt>
    <dgm:pt modelId="{09ECF602-73C5-415D-AC63-B50D5B0DC5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Aukštas kurtosis gali rodyti outlier’ius – verta juos identifikuoti (IQR metodas) ir spręsti ar šalinti.</a:t>
          </a:r>
        </a:p>
      </dgm:t>
    </dgm:pt>
    <dgm:pt modelId="{086972C4-62E6-492D-AD0A-09513D399DC1}" type="parTrans" cxnId="{A52A73B7-66D8-409C-A745-FB5B3FEC1B8E}">
      <dgm:prSet/>
      <dgm:spPr/>
      <dgm:t>
        <a:bodyPr/>
        <a:lstStyle/>
        <a:p>
          <a:endParaRPr lang="en-US"/>
        </a:p>
      </dgm:t>
    </dgm:pt>
    <dgm:pt modelId="{7C30D19F-E47A-480A-92C6-256D89018CD5}" type="sibTrans" cxnId="{A52A73B7-66D8-409C-A745-FB5B3FEC1B8E}">
      <dgm:prSet/>
      <dgm:spPr/>
      <dgm:t>
        <a:bodyPr/>
        <a:lstStyle/>
        <a:p>
          <a:endParaRPr lang="en-US"/>
        </a:p>
      </dgm:t>
    </dgm:pt>
    <dgm:pt modelId="{709B9904-06E6-4036-9E7E-87859CD9D2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Kartais</a:t>
          </a:r>
          <a:r>
            <a:rPr lang="en-US" dirty="0"/>
            <a:t> </a:t>
          </a:r>
          <a:r>
            <a:rPr lang="en-US" dirty="0" err="1"/>
            <a:t>verta</a:t>
          </a:r>
          <a:r>
            <a:rPr lang="en-US" dirty="0"/>
            <a:t> </a:t>
          </a:r>
          <a:r>
            <a:rPr lang="en-US" dirty="0" err="1"/>
            <a:t>pritaikyti</a:t>
          </a:r>
          <a:r>
            <a:rPr lang="en-US" dirty="0"/>
            <a:t> '</a:t>
          </a:r>
          <a:r>
            <a:rPr lang="en-US" dirty="0" err="1"/>
            <a:t>winsorization</a:t>
          </a:r>
          <a:r>
            <a:rPr lang="en-US" dirty="0"/>
            <a:t>' – </a:t>
          </a:r>
          <a:r>
            <a:rPr lang="en-US" dirty="0" err="1"/>
            <a:t>riboti</a:t>
          </a:r>
          <a:r>
            <a:rPr lang="en-US" dirty="0"/>
            <a:t> </a:t>
          </a:r>
          <a:r>
            <a:rPr lang="en-US" dirty="0" err="1"/>
            <a:t>kraštines</a:t>
          </a:r>
          <a:r>
            <a:rPr lang="en-US" dirty="0"/>
            <a:t> </a:t>
          </a:r>
          <a:r>
            <a:rPr lang="en-US" dirty="0" err="1"/>
            <a:t>reikšmes</a:t>
          </a:r>
          <a:r>
            <a:rPr lang="en-US" dirty="0"/>
            <a:t>.</a:t>
          </a:r>
        </a:p>
      </dgm:t>
    </dgm:pt>
    <dgm:pt modelId="{A32B973E-0FEA-4EA0-BB66-05B68030D718}" type="parTrans" cxnId="{C0C6CFFA-9C76-47B0-BE6F-75CE683C3EBB}">
      <dgm:prSet/>
      <dgm:spPr/>
      <dgm:t>
        <a:bodyPr/>
        <a:lstStyle/>
        <a:p>
          <a:endParaRPr lang="en-US"/>
        </a:p>
      </dgm:t>
    </dgm:pt>
    <dgm:pt modelId="{434D769A-54A3-454C-9237-069887CDEC37}" type="sibTrans" cxnId="{C0C6CFFA-9C76-47B0-BE6F-75CE683C3EBB}">
      <dgm:prSet/>
      <dgm:spPr/>
      <dgm:t>
        <a:bodyPr/>
        <a:lstStyle/>
        <a:p>
          <a:endParaRPr lang="en-US"/>
        </a:p>
      </dgm:t>
    </dgm:pt>
    <dgm:pt modelId="{2F421273-A8CB-49AE-BD5B-0B90EC6FA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Modeliai </a:t>
          </a:r>
          <a:r>
            <a:rPr lang="en-US" dirty="0" err="1"/>
            <a:t>jautrūs</a:t>
          </a:r>
          <a:r>
            <a:rPr lang="en-US" dirty="0"/>
            <a:t> </a:t>
          </a:r>
          <a:r>
            <a:rPr lang="en-US" dirty="0" err="1"/>
            <a:t>masteliui</a:t>
          </a:r>
          <a:r>
            <a:rPr lang="en-US" dirty="0"/>
            <a:t> (KNN, SVM, MLP) – </a:t>
          </a:r>
          <a:r>
            <a:rPr lang="en-US" dirty="0" err="1"/>
            <a:t>verta</a:t>
          </a:r>
          <a:r>
            <a:rPr lang="en-US" dirty="0"/>
            <a:t> </a:t>
          </a:r>
          <a:r>
            <a:rPr lang="en-US" dirty="0" err="1"/>
            <a:t>standartiškai</a:t>
          </a:r>
          <a:r>
            <a:rPr lang="en-US" dirty="0"/>
            <a:t> </a:t>
          </a:r>
          <a:r>
            <a:rPr lang="en-US" dirty="0" err="1"/>
            <a:t>pritaikyti</a:t>
          </a:r>
          <a:r>
            <a:rPr lang="en-US" dirty="0"/>
            <a:t> </a:t>
          </a:r>
          <a:r>
            <a:rPr lang="en-US" dirty="0" err="1"/>
            <a:t>skaliara</a:t>
          </a:r>
          <a:r>
            <a:rPr lang="en-US" dirty="0"/>
            <a:t>.</a:t>
          </a:r>
        </a:p>
      </dgm:t>
    </dgm:pt>
    <dgm:pt modelId="{84426055-9EF3-4429-8EED-5EF44F3678C4}" type="parTrans" cxnId="{2BA05D46-A303-4F75-9722-6BFA3C9DBE28}">
      <dgm:prSet/>
      <dgm:spPr/>
      <dgm:t>
        <a:bodyPr/>
        <a:lstStyle/>
        <a:p>
          <a:endParaRPr lang="en-US"/>
        </a:p>
      </dgm:t>
    </dgm:pt>
    <dgm:pt modelId="{CD71CAF8-DC12-4CF2-A105-E10236DD74A3}" type="sibTrans" cxnId="{2BA05D46-A303-4F75-9722-6BFA3C9DBE28}">
      <dgm:prSet/>
      <dgm:spPr/>
      <dgm:t>
        <a:bodyPr/>
        <a:lstStyle/>
        <a:p>
          <a:endParaRPr lang="en-US"/>
        </a:p>
      </dgm:t>
    </dgm:pt>
    <dgm:pt modelId="{1D51BAC9-97D0-487F-B83A-46757FAF7A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Jei modelis yra 'tree-based' (Random Forest, XGBoost), pasvirimas ir kurtosis turi mažesnę įtaką.</a:t>
          </a:r>
        </a:p>
      </dgm:t>
    </dgm:pt>
    <dgm:pt modelId="{B69774F9-1F14-49EE-93B9-FF8B66479872}" type="parTrans" cxnId="{D1FD7DE1-1F91-43E0-9B93-5769C7C0D264}">
      <dgm:prSet/>
      <dgm:spPr/>
      <dgm:t>
        <a:bodyPr/>
        <a:lstStyle/>
        <a:p>
          <a:endParaRPr lang="en-US"/>
        </a:p>
      </dgm:t>
    </dgm:pt>
    <dgm:pt modelId="{83A2350B-EBE8-4488-BC9F-4331CD38F4ED}" type="sibTrans" cxnId="{D1FD7DE1-1F91-43E0-9B93-5769C7C0D264}">
      <dgm:prSet/>
      <dgm:spPr/>
      <dgm:t>
        <a:bodyPr/>
        <a:lstStyle/>
        <a:p>
          <a:endParaRPr lang="en-US"/>
        </a:p>
      </dgm:t>
    </dgm:pt>
    <dgm:pt modelId="{C30E5FAA-FC96-449C-A1C6-6142B6B9CB1D}" type="pres">
      <dgm:prSet presAssocID="{1DAFDADC-EE3B-49D5-9962-F00158C369AF}" presName="root" presStyleCnt="0">
        <dgm:presLayoutVars>
          <dgm:dir/>
          <dgm:resizeHandles val="exact"/>
        </dgm:presLayoutVars>
      </dgm:prSet>
      <dgm:spPr/>
    </dgm:pt>
    <dgm:pt modelId="{808DFD6A-C8F0-4938-BE83-BA74733859B0}" type="pres">
      <dgm:prSet presAssocID="{D18A954E-653F-4469-9D48-AD0EF7DB1344}" presName="compNode" presStyleCnt="0"/>
      <dgm:spPr/>
    </dgm:pt>
    <dgm:pt modelId="{BB5DC441-4210-4A0C-AF8D-01503ACE949B}" type="pres">
      <dgm:prSet presAssocID="{D18A954E-653F-4469-9D48-AD0EF7DB1344}" presName="bgRect" presStyleLbl="bgShp" presStyleIdx="0" presStyleCnt="6"/>
      <dgm:spPr/>
    </dgm:pt>
    <dgm:pt modelId="{D9AA2A57-29E1-4BE7-A7C6-4169CA5F1C5A}" type="pres">
      <dgm:prSet presAssocID="{D18A954E-653F-4469-9D48-AD0EF7DB13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E55BF7F-09AB-4E7D-87F2-7EB02E3016CD}" type="pres">
      <dgm:prSet presAssocID="{D18A954E-653F-4469-9D48-AD0EF7DB1344}" presName="spaceRect" presStyleCnt="0"/>
      <dgm:spPr/>
    </dgm:pt>
    <dgm:pt modelId="{B704D474-58C6-42DC-9CD8-21356A0D1E66}" type="pres">
      <dgm:prSet presAssocID="{D18A954E-653F-4469-9D48-AD0EF7DB1344}" presName="parTx" presStyleLbl="revTx" presStyleIdx="0" presStyleCnt="6">
        <dgm:presLayoutVars>
          <dgm:chMax val="0"/>
          <dgm:chPref val="0"/>
        </dgm:presLayoutVars>
      </dgm:prSet>
      <dgm:spPr/>
    </dgm:pt>
    <dgm:pt modelId="{B1D8D8C2-E4C9-43A2-B7BC-694073F7BD80}" type="pres">
      <dgm:prSet presAssocID="{A1CC1B2A-803C-48BA-8FBB-D2B062F8D069}" presName="sibTrans" presStyleCnt="0"/>
      <dgm:spPr/>
    </dgm:pt>
    <dgm:pt modelId="{4FAE46DE-3DE7-45B7-BFFB-4C9E4D16F7F8}" type="pres">
      <dgm:prSet presAssocID="{6E3F7FDF-79EB-4A54-99D3-46E7CAB74DA3}" presName="compNode" presStyleCnt="0"/>
      <dgm:spPr/>
    </dgm:pt>
    <dgm:pt modelId="{F5511747-3F37-4189-B489-F8998530E7FF}" type="pres">
      <dgm:prSet presAssocID="{6E3F7FDF-79EB-4A54-99D3-46E7CAB74DA3}" presName="bgRect" presStyleLbl="bgShp" presStyleIdx="1" presStyleCnt="6"/>
      <dgm:spPr/>
    </dgm:pt>
    <dgm:pt modelId="{EF59EEA8-2441-4DEE-A11D-96F61526BEFF}" type="pres">
      <dgm:prSet presAssocID="{6E3F7FDF-79EB-4A54-99D3-46E7CAB74D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5E46CAA-6787-4CD5-B931-BE4144336353}" type="pres">
      <dgm:prSet presAssocID="{6E3F7FDF-79EB-4A54-99D3-46E7CAB74DA3}" presName="spaceRect" presStyleCnt="0"/>
      <dgm:spPr/>
    </dgm:pt>
    <dgm:pt modelId="{C0C0F30E-F23E-4685-B953-41934C789B20}" type="pres">
      <dgm:prSet presAssocID="{6E3F7FDF-79EB-4A54-99D3-46E7CAB74DA3}" presName="parTx" presStyleLbl="revTx" presStyleIdx="1" presStyleCnt="6">
        <dgm:presLayoutVars>
          <dgm:chMax val="0"/>
          <dgm:chPref val="0"/>
        </dgm:presLayoutVars>
      </dgm:prSet>
      <dgm:spPr/>
    </dgm:pt>
    <dgm:pt modelId="{90AB9A26-AA85-4250-91CA-65F1F6668064}" type="pres">
      <dgm:prSet presAssocID="{331828FC-3E67-4484-9620-43BA1D1B528A}" presName="sibTrans" presStyleCnt="0"/>
      <dgm:spPr/>
    </dgm:pt>
    <dgm:pt modelId="{D3AC271B-8CA1-40C1-ADDB-878BEF446EA7}" type="pres">
      <dgm:prSet presAssocID="{09ECF602-73C5-415D-AC63-B50D5B0DC550}" presName="compNode" presStyleCnt="0"/>
      <dgm:spPr/>
    </dgm:pt>
    <dgm:pt modelId="{99052FBE-CF8F-411E-9665-7091FA88289B}" type="pres">
      <dgm:prSet presAssocID="{09ECF602-73C5-415D-AC63-B50D5B0DC550}" presName="bgRect" presStyleLbl="bgShp" presStyleIdx="2" presStyleCnt="6"/>
      <dgm:spPr/>
    </dgm:pt>
    <dgm:pt modelId="{5FF9B235-D739-4AEF-8AA7-8737F22A8073}" type="pres">
      <dgm:prSet presAssocID="{09ECF602-73C5-415D-AC63-B50D5B0DC55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E61BFE-703C-4132-9C13-DEC8C67DC251}" type="pres">
      <dgm:prSet presAssocID="{09ECF602-73C5-415D-AC63-B50D5B0DC550}" presName="spaceRect" presStyleCnt="0"/>
      <dgm:spPr/>
    </dgm:pt>
    <dgm:pt modelId="{E1EDB72E-5D76-4D02-A15F-D67C89B76FC7}" type="pres">
      <dgm:prSet presAssocID="{09ECF602-73C5-415D-AC63-B50D5B0DC550}" presName="parTx" presStyleLbl="revTx" presStyleIdx="2" presStyleCnt="6">
        <dgm:presLayoutVars>
          <dgm:chMax val="0"/>
          <dgm:chPref val="0"/>
        </dgm:presLayoutVars>
      </dgm:prSet>
      <dgm:spPr/>
    </dgm:pt>
    <dgm:pt modelId="{51F36CA8-6FDB-4BB4-85F7-411C3D7E749E}" type="pres">
      <dgm:prSet presAssocID="{7C30D19F-E47A-480A-92C6-256D89018CD5}" presName="sibTrans" presStyleCnt="0"/>
      <dgm:spPr/>
    </dgm:pt>
    <dgm:pt modelId="{3956D49F-94A4-41E5-ACD6-C661C2A1CAFB}" type="pres">
      <dgm:prSet presAssocID="{709B9904-06E6-4036-9E7E-87859CD9D2AF}" presName="compNode" presStyleCnt="0"/>
      <dgm:spPr/>
    </dgm:pt>
    <dgm:pt modelId="{D072286A-45CF-4868-86CB-B531A7E730A8}" type="pres">
      <dgm:prSet presAssocID="{709B9904-06E6-4036-9E7E-87859CD9D2AF}" presName="bgRect" presStyleLbl="bgShp" presStyleIdx="3" presStyleCnt="6"/>
      <dgm:spPr/>
    </dgm:pt>
    <dgm:pt modelId="{4FFF3D77-21F5-47FB-B6E2-C80B6CF6DA99}" type="pres">
      <dgm:prSet presAssocID="{709B9904-06E6-4036-9E7E-87859CD9D2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2BBC45F-54BF-4960-9D0A-EF1A75CCC603}" type="pres">
      <dgm:prSet presAssocID="{709B9904-06E6-4036-9E7E-87859CD9D2AF}" presName="spaceRect" presStyleCnt="0"/>
      <dgm:spPr/>
    </dgm:pt>
    <dgm:pt modelId="{5801C350-F527-4232-9C76-9666BA234CA8}" type="pres">
      <dgm:prSet presAssocID="{709B9904-06E6-4036-9E7E-87859CD9D2AF}" presName="parTx" presStyleLbl="revTx" presStyleIdx="3" presStyleCnt="6">
        <dgm:presLayoutVars>
          <dgm:chMax val="0"/>
          <dgm:chPref val="0"/>
        </dgm:presLayoutVars>
      </dgm:prSet>
      <dgm:spPr/>
    </dgm:pt>
    <dgm:pt modelId="{7B75D718-5EE3-4E54-8C73-0DB3B4182A0E}" type="pres">
      <dgm:prSet presAssocID="{434D769A-54A3-454C-9237-069887CDEC37}" presName="sibTrans" presStyleCnt="0"/>
      <dgm:spPr/>
    </dgm:pt>
    <dgm:pt modelId="{ECC5B6C4-D9F5-4AE8-A660-C8F6D086F478}" type="pres">
      <dgm:prSet presAssocID="{2F421273-A8CB-49AE-BD5B-0B90EC6FA992}" presName="compNode" presStyleCnt="0"/>
      <dgm:spPr/>
    </dgm:pt>
    <dgm:pt modelId="{280ADE45-2937-43B5-9DD5-479603A0DC81}" type="pres">
      <dgm:prSet presAssocID="{2F421273-A8CB-49AE-BD5B-0B90EC6FA992}" presName="bgRect" presStyleLbl="bgShp" presStyleIdx="4" presStyleCnt="6"/>
      <dgm:spPr/>
    </dgm:pt>
    <dgm:pt modelId="{D41C6A92-EB00-4685-89E6-8960DEB76DFD}" type="pres">
      <dgm:prSet presAssocID="{2F421273-A8CB-49AE-BD5B-0B90EC6FA99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39815FD-49A6-481F-BFA3-DA5C33936658}" type="pres">
      <dgm:prSet presAssocID="{2F421273-A8CB-49AE-BD5B-0B90EC6FA992}" presName="spaceRect" presStyleCnt="0"/>
      <dgm:spPr/>
    </dgm:pt>
    <dgm:pt modelId="{A9B3F368-71B6-441A-B7E5-CD3E03ED8CD8}" type="pres">
      <dgm:prSet presAssocID="{2F421273-A8CB-49AE-BD5B-0B90EC6FA992}" presName="parTx" presStyleLbl="revTx" presStyleIdx="4" presStyleCnt="6">
        <dgm:presLayoutVars>
          <dgm:chMax val="0"/>
          <dgm:chPref val="0"/>
        </dgm:presLayoutVars>
      </dgm:prSet>
      <dgm:spPr/>
    </dgm:pt>
    <dgm:pt modelId="{4C00F64B-096F-4270-BDF6-1E59D1854F0D}" type="pres">
      <dgm:prSet presAssocID="{CD71CAF8-DC12-4CF2-A105-E10236DD74A3}" presName="sibTrans" presStyleCnt="0"/>
      <dgm:spPr/>
    </dgm:pt>
    <dgm:pt modelId="{EAD40BF0-2E83-4555-8244-933273671DA5}" type="pres">
      <dgm:prSet presAssocID="{1D51BAC9-97D0-487F-B83A-46757FAF7A97}" presName="compNode" presStyleCnt="0"/>
      <dgm:spPr/>
    </dgm:pt>
    <dgm:pt modelId="{614B42CD-8A05-4ECC-B842-F858E6321C91}" type="pres">
      <dgm:prSet presAssocID="{1D51BAC9-97D0-487F-B83A-46757FAF7A97}" presName="bgRect" presStyleLbl="bgShp" presStyleIdx="5" presStyleCnt="6"/>
      <dgm:spPr/>
    </dgm:pt>
    <dgm:pt modelId="{73B9D925-BDD8-485C-8FD7-4979BB906DA1}" type="pres">
      <dgm:prSet presAssocID="{1D51BAC9-97D0-487F-B83A-46757FAF7A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A1ADDE3-CDBC-4C51-9D85-BB6ECAF996FC}" type="pres">
      <dgm:prSet presAssocID="{1D51BAC9-97D0-487F-B83A-46757FAF7A97}" presName="spaceRect" presStyleCnt="0"/>
      <dgm:spPr/>
    </dgm:pt>
    <dgm:pt modelId="{4EE31C0E-5CCC-4EC0-8B45-67217FC85E7D}" type="pres">
      <dgm:prSet presAssocID="{1D51BAC9-97D0-487F-B83A-46757FAF7A9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E5A0801-E745-0142-ACE0-7078C070F830}" type="presOf" srcId="{D18A954E-653F-4469-9D48-AD0EF7DB1344}" destId="{B704D474-58C6-42DC-9CD8-21356A0D1E66}" srcOrd="0" destOrd="0" presId="urn:microsoft.com/office/officeart/2018/2/layout/IconVerticalSolidList"/>
    <dgm:cxn modelId="{3BF90D0A-6390-4CAE-9E4D-5431010D49B7}" srcId="{1DAFDADC-EE3B-49D5-9962-F00158C369AF}" destId="{6E3F7FDF-79EB-4A54-99D3-46E7CAB74DA3}" srcOrd="1" destOrd="0" parTransId="{0BE5B05F-BC5C-4BBE-AA4D-F727EF0506CA}" sibTransId="{331828FC-3E67-4484-9620-43BA1D1B528A}"/>
    <dgm:cxn modelId="{248E931F-7D4E-C547-B475-97F2954B6E09}" type="presOf" srcId="{1DAFDADC-EE3B-49D5-9962-F00158C369AF}" destId="{C30E5FAA-FC96-449C-A1C6-6142B6B9CB1D}" srcOrd="0" destOrd="0" presId="urn:microsoft.com/office/officeart/2018/2/layout/IconVerticalSolidList"/>
    <dgm:cxn modelId="{2BA05D46-A303-4F75-9722-6BFA3C9DBE28}" srcId="{1DAFDADC-EE3B-49D5-9962-F00158C369AF}" destId="{2F421273-A8CB-49AE-BD5B-0B90EC6FA992}" srcOrd="4" destOrd="0" parTransId="{84426055-9EF3-4429-8EED-5EF44F3678C4}" sibTransId="{CD71CAF8-DC12-4CF2-A105-E10236DD74A3}"/>
    <dgm:cxn modelId="{F4EBF47B-E1AF-024E-AAA4-DCF3690104BE}" type="presOf" srcId="{2F421273-A8CB-49AE-BD5B-0B90EC6FA992}" destId="{A9B3F368-71B6-441A-B7E5-CD3E03ED8CD8}" srcOrd="0" destOrd="0" presId="urn:microsoft.com/office/officeart/2018/2/layout/IconVerticalSolidList"/>
    <dgm:cxn modelId="{BD7430A5-2344-4433-B653-5CF63B58A4C8}" srcId="{1DAFDADC-EE3B-49D5-9962-F00158C369AF}" destId="{D18A954E-653F-4469-9D48-AD0EF7DB1344}" srcOrd="0" destOrd="0" parTransId="{15FE1604-FA9B-4959-A01B-0CE1B6DA9E55}" sibTransId="{A1CC1B2A-803C-48BA-8FBB-D2B062F8D069}"/>
    <dgm:cxn modelId="{0EDE53A9-8784-324F-B679-293CB36C5174}" type="presOf" srcId="{6E3F7FDF-79EB-4A54-99D3-46E7CAB74DA3}" destId="{C0C0F30E-F23E-4685-B953-41934C789B20}" srcOrd="0" destOrd="0" presId="urn:microsoft.com/office/officeart/2018/2/layout/IconVerticalSolidList"/>
    <dgm:cxn modelId="{572194B3-2274-634B-94A7-D62E444E7FC1}" type="presOf" srcId="{09ECF602-73C5-415D-AC63-B50D5B0DC550}" destId="{E1EDB72E-5D76-4D02-A15F-D67C89B76FC7}" srcOrd="0" destOrd="0" presId="urn:microsoft.com/office/officeart/2018/2/layout/IconVerticalSolidList"/>
    <dgm:cxn modelId="{A52A73B7-66D8-409C-A745-FB5B3FEC1B8E}" srcId="{1DAFDADC-EE3B-49D5-9962-F00158C369AF}" destId="{09ECF602-73C5-415D-AC63-B50D5B0DC550}" srcOrd="2" destOrd="0" parTransId="{086972C4-62E6-492D-AD0A-09513D399DC1}" sibTransId="{7C30D19F-E47A-480A-92C6-256D89018CD5}"/>
    <dgm:cxn modelId="{903EFFB8-DDE8-544A-8E04-D149DF6F7698}" type="presOf" srcId="{709B9904-06E6-4036-9E7E-87859CD9D2AF}" destId="{5801C350-F527-4232-9C76-9666BA234CA8}" srcOrd="0" destOrd="0" presId="urn:microsoft.com/office/officeart/2018/2/layout/IconVerticalSolidList"/>
    <dgm:cxn modelId="{D1FD7DE1-1F91-43E0-9B93-5769C7C0D264}" srcId="{1DAFDADC-EE3B-49D5-9962-F00158C369AF}" destId="{1D51BAC9-97D0-487F-B83A-46757FAF7A97}" srcOrd="5" destOrd="0" parTransId="{B69774F9-1F14-49EE-93B9-FF8B66479872}" sibTransId="{83A2350B-EBE8-4488-BC9F-4331CD38F4ED}"/>
    <dgm:cxn modelId="{D2B6F6F7-686E-D645-A534-4F095C637116}" type="presOf" srcId="{1D51BAC9-97D0-487F-B83A-46757FAF7A97}" destId="{4EE31C0E-5CCC-4EC0-8B45-67217FC85E7D}" srcOrd="0" destOrd="0" presId="urn:microsoft.com/office/officeart/2018/2/layout/IconVerticalSolidList"/>
    <dgm:cxn modelId="{C0C6CFFA-9C76-47B0-BE6F-75CE683C3EBB}" srcId="{1DAFDADC-EE3B-49D5-9962-F00158C369AF}" destId="{709B9904-06E6-4036-9E7E-87859CD9D2AF}" srcOrd="3" destOrd="0" parTransId="{A32B973E-0FEA-4EA0-BB66-05B68030D718}" sibTransId="{434D769A-54A3-454C-9237-069887CDEC37}"/>
    <dgm:cxn modelId="{BF3B227B-D5D0-ED44-AD0C-39482AC25994}" type="presParOf" srcId="{C30E5FAA-FC96-449C-A1C6-6142B6B9CB1D}" destId="{808DFD6A-C8F0-4938-BE83-BA74733859B0}" srcOrd="0" destOrd="0" presId="urn:microsoft.com/office/officeart/2018/2/layout/IconVerticalSolidList"/>
    <dgm:cxn modelId="{6332117D-9A67-1D4C-A4C8-27C6D1BF54E8}" type="presParOf" srcId="{808DFD6A-C8F0-4938-BE83-BA74733859B0}" destId="{BB5DC441-4210-4A0C-AF8D-01503ACE949B}" srcOrd="0" destOrd="0" presId="urn:microsoft.com/office/officeart/2018/2/layout/IconVerticalSolidList"/>
    <dgm:cxn modelId="{66EE20A8-87D1-B345-A078-78981E51CF9B}" type="presParOf" srcId="{808DFD6A-C8F0-4938-BE83-BA74733859B0}" destId="{D9AA2A57-29E1-4BE7-A7C6-4169CA5F1C5A}" srcOrd="1" destOrd="0" presId="urn:microsoft.com/office/officeart/2018/2/layout/IconVerticalSolidList"/>
    <dgm:cxn modelId="{BABF47A6-308F-A840-9C75-60B14AED96F1}" type="presParOf" srcId="{808DFD6A-C8F0-4938-BE83-BA74733859B0}" destId="{7E55BF7F-09AB-4E7D-87F2-7EB02E3016CD}" srcOrd="2" destOrd="0" presId="urn:microsoft.com/office/officeart/2018/2/layout/IconVerticalSolidList"/>
    <dgm:cxn modelId="{DC617F4E-56AC-744B-93B4-D55D2C81C077}" type="presParOf" srcId="{808DFD6A-C8F0-4938-BE83-BA74733859B0}" destId="{B704D474-58C6-42DC-9CD8-21356A0D1E66}" srcOrd="3" destOrd="0" presId="urn:microsoft.com/office/officeart/2018/2/layout/IconVerticalSolidList"/>
    <dgm:cxn modelId="{9F271E54-6529-7B4A-80A6-830282DFCAE1}" type="presParOf" srcId="{C30E5FAA-FC96-449C-A1C6-6142B6B9CB1D}" destId="{B1D8D8C2-E4C9-43A2-B7BC-694073F7BD80}" srcOrd="1" destOrd="0" presId="urn:microsoft.com/office/officeart/2018/2/layout/IconVerticalSolidList"/>
    <dgm:cxn modelId="{A8F0CBD5-31F8-454E-9FF6-33CBD6710F50}" type="presParOf" srcId="{C30E5FAA-FC96-449C-A1C6-6142B6B9CB1D}" destId="{4FAE46DE-3DE7-45B7-BFFB-4C9E4D16F7F8}" srcOrd="2" destOrd="0" presId="urn:microsoft.com/office/officeart/2018/2/layout/IconVerticalSolidList"/>
    <dgm:cxn modelId="{83DB4D8C-1FEE-BF46-B94A-F778F0DE0FA4}" type="presParOf" srcId="{4FAE46DE-3DE7-45B7-BFFB-4C9E4D16F7F8}" destId="{F5511747-3F37-4189-B489-F8998530E7FF}" srcOrd="0" destOrd="0" presId="urn:microsoft.com/office/officeart/2018/2/layout/IconVerticalSolidList"/>
    <dgm:cxn modelId="{731F6CA3-E6E2-404B-9E59-78B439DF2102}" type="presParOf" srcId="{4FAE46DE-3DE7-45B7-BFFB-4C9E4D16F7F8}" destId="{EF59EEA8-2441-4DEE-A11D-96F61526BEFF}" srcOrd="1" destOrd="0" presId="urn:microsoft.com/office/officeart/2018/2/layout/IconVerticalSolidList"/>
    <dgm:cxn modelId="{E905FD87-E1CA-F040-B257-5425F338C833}" type="presParOf" srcId="{4FAE46DE-3DE7-45B7-BFFB-4C9E4D16F7F8}" destId="{65E46CAA-6787-4CD5-B931-BE4144336353}" srcOrd="2" destOrd="0" presId="urn:microsoft.com/office/officeart/2018/2/layout/IconVerticalSolidList"/>
    <dgm:cxn modelId="{9A6CD229-8166-3C43-898F-D144C6993A65}" type="presParOf" srcId="{4FAE46DE-3DE7-45B7-BFFB-4C9E4D16F7F8}" destId="{C0C0F30E-F23E-4685-B953-41934C789B20}" srcOrd="3" destOrd="0" presId="urn:microsoft.com/office/officeart/2018/2/layout/IconVerticalSolidList"/>
    <dgm:cxn modelId="{C23B89BC-E385-AC4A-BBA6-C981A65ADD03}" type="presParOf" srcId="{C30E5FAA-FC96-449C-A1C6-6142B6B9CB1D}" destId="{90AB9A26-AA85-4250-91CA-65F1F6668064}" srcOrd="3" destOrd="0" presId="urn:microsoft.com/office/officeart/2018/2/layout/IconVerticalSolidList"/>
    <dgm:cxn modelId="{C6383961-E450-274D-8081-2FAE6DB44003}" type="presParOf" srcId="{C30E5FAA-FC96-449C-A1C6-6142B6B9CB1D}" destId="{D3AC271B-8CA1-40C1-ADDB-878BEF446EA7}" srcOrd="4" destOrd="0" presId="urn:microsoft.com/office/officeart/2018/2/layout/IconVerticalSolidList"/>
    <dgm:cxn modelId="{F23DE25D-C8FC-D24A-B111-81596FFE0F25}" type="presParOf" srcId="{D3AC271B-8CA1-40C1-ADDB-878BEF446EA7}" destId="{99052FBE-CF8F-411E-9665-7091FA88289B}" srcOrd="0" destOrd="0" presId="urn:microsoft.com/office/officeart/2018/2/layout/IconVerticalSolidList"/>
    <dgm:cxn modelId="{8665703B-0979-3147-B784-9E9B45016FC9}" type="presParOf" srcId="{D3AC271B-8CA1-40C1-ADDB-878BEF446EA7}" destId="{5FF9B235-D739-4AEF-8AA7-8737F22A8073}" srcOrd="1" destOrd="0" presId="urn:microsoft.com/office/officeart/2018/2/layout/IconVerticalSolidList"/>
    <dgm:cxn modelId="{2EB8E6A9-6429-574F-99F4-81D0A92D9498}" type="presParOf" srcId="{D3AC271B-8CA1-40C1-ADDB-878BEF446EA7}" destId="{B8E61BFE-703C-4132-9C13-DEC8C67DC251}" srcOrd="2" destOrd="0" presId="urn:microsoft.com/office/officeart/2018/2/layout/IconVerticalSolidList"/>
    <dgm:cxn modelId="{31035AB9-B89D-8F49-AD68-5FB8ADAE5684}" type="presParOf" srcId="{D3AC271B-8CA1-40C1-ADDB-878BEF446EA7}" destId="{E1EDB72E-5D76-4D02-A15F-D67C89B76FC7}" srcOrd="3" destOrd="0" presId="urn:microsoft.com/office/officeart/2018/2/layout/IconVerticalSolidList"/>
    <dgm:cxn modelId="{71A026D3-F43D-404D-994C-1179835ECCCF}" type="presParOf" srcId="{C30E5FAA-FC96-449C-A1C6-6142B6B9CB1D}" destId="{51F36CA8-6FDB-4BB4-85F7-411C3D7E749E}" srcOrd="5" destOrd="0" presId="urn:microsoft.com/office/officeart/2018/2/layout/IconVerticalSolidList"/>
    <dgm:cxn modelId="{302B0088-ADF3-844F-9BAD-A76938EA3710}" type="presParOf" srcId="{C30E5FAA-FC96-449C-A1C6-6142B6B9CB1D}" destId="{3956D49F-94A4-41E5-ACD6-C661C2A1CAFB}" srcOrd="6" destOrd="0" presId="urn:microsoft.com/office/officeart/2018/2/layout/IconVerticalSolidList"/>
    <dgm:cxn modelId="{C75F3A5A-85D2-1342-8C0C-47D64F4914B4}" type="presParOf" srcId="{3956D49F-94A4-41E5-ACD6-C661C2A1CAFB}" destId="{D072286A-45CF-4868-86CB-B531A7E730A8}" srcOrd="0" destOrd="0" presId="urn:microsoft.com/office/officeart/2018/2/layout/IconVerticalSolidList"/>
    <dgm:cxn modelId="{8C0DC36C-FD69-C84A-8784-6EBBEA5928A9}" type="presParOf" srcId="{3956D49F-94A4-41E5-ACD6-C661C2A1CAFB}" destId="{4FFF3D77-21F5-47FB-B6E2-C80B6CF6DA99}" srcOrd="1" destOrd="0" presId="urn:microsoft.com/office/officeart/2018/2/layout/IconVerticalSolidList"/>
    <dgm:cxn modelId="{65E86848-A6AB-6941-BC6A-D2D6079D8CF3}" type="presParOf" srcId="{3956D49F-94A4-41E5-ACD6-C661C2A1CAFB}" destId="{22BBC45F-54BF-4960-9D0A-EF1A75CCC603}" srcOrd="2" destOrd="0" presId="urn:microsoft.com/office/officeart/2018/2/layout/IconVerticalSolidList"/>
    <dgm:cxn modelId="{7DFA8F6A-7336-CF41-9F9D-B4927D262CA9}" type="presParOf" srcId="{3956D49F-94A4-41E5-ACD6-C661C2A1CAFB}" destId="{5801C350-F527-4232-9C76-9666BA234CA8}" srcOrd="3" destOrd="0" presId="urn:microsoft.com/office/officeart/2018/2/layout/IconVerticalSolidList"/>
    <dgm:cxn modelId="{11EEEE70-AE46-9C46-B54E-0A561F709DCF}" type="presParOf" srcId="{C30E5FAA-FC96-449C-A1C6-6142B6B9CB1D}" destId="{7B75D718-5EE3-4E54-8C73-0DB3B4182A0E}" srcOrd="7" destOrd="0" presId="urn:microsoft.com/office/officeart/2018/2/layout/IconVerticalSolidList"/>
    <dgm:cxn modelId="{7A364958-4627-5946-A1E9-F76FDC08D9E0}" type="presParOf" srcId="{C30E5FAA-FC96-449C-A1C6-6142B6B9CB1D}" destId="{ECC5B6C4-D9F5-4AE8-A660-C8F6D086F478}" srcOrd="8" destOrd="0" presId="urn:microsoft.com/office/officeart/2018/2/layout/IconVerticalSolidList"/>
    <dgm:cxn modelId="{EF781EB0-71B6-C745-936F-8C2BDB64672C}" type="presParOf" srcId="{ECC5B6C4-D9F5-4AE8-A660-C8F6D086F478}" destId="{280ADE45-2937-43B5-9DD5-479603A0DC81}" srcOrd="0" destOrd="0" presId="urn:microsoft.com/office/officeart/2018/2/layout/IconVerticalSolidList"/>
    <dgm:cxn modelId="{DAD0D4E0-854E-1746-867A-213AB68F2CB6}" type="presParOf" srcId="{ECC5B6C4-D9F5-4AE8-A660-C8F6D086F478}" destId="{D41C6A92-EB00-4685-89E6-8960DEB76DFD}" srcOrd="1" destOrd="0" presId="urn:microsoft.com/office/officeart/2018/2/layout/IconVerticalSolidList"/>
    <dgm:cxn modelId="{3634595A-02EC-CB4F-9514-DA9497F97FD0}" type="presParOf" srcId="{ECC5B6C4-D9F5-4AE8-A660-C8F6D086F478}" destId="{B39815FD-49A6-481F-BFA3-DA5C33936658}" srcOrd="2" destOrd="0" presId="urn:microsoft.com/office/officeart/2018/2/layout/IconVerticalSolidList"/>
    <dgm:cxn modelId="{12FBFD8D-D45C-AE49-8AD4-8D377FF9B070}" type="presParOf" srcId="{ECC5B6C4-D9F5-4AE8-A660-C8F6D086F478}" destId="{A9B3F368-71B6-441A-B7E5-CD3E03ED8CD8}" srcOrd="3" destOrd="0" presId="urn:microsoft.com/office/officeart/2018/2/layout/IconVerticalSolidList"/>
    <dgm:cxn modelId="{D161293A-07C0-024A-B17A-6951908ADD32}" type="presParOf" srcId="{C30E5FAA-FC96-449C-A1C6-6142B6B9CB1D}" destId="{4C00F64B-096F-4270-BDF6-1E59D1854F0D}" srcOrd="9" destOrd="0" presId="urn:microsoft.com/office/officeart/2018/2/layout/IconVerticalSolidList"/>
    <dgm:cxn modelId="{6A8A8575-E8CF-434B-80F8-3AFF57B9B12B}" type="presParOf" srcId="{C30E5FAA-FC96-449C-A1C6-6142B6B9CB1D}" destId="{EAD40BF0-2E83-4555-8244-933273671DA5}" srcOrd="10" destOrd="0" presId="urn:microsoft.com/office/officeart/2018/2/layout/IconVerticalSolidList"/>
    <dgm:cxn modelId="{CD5360BE-D77B-584E-9C4C-1E8B72B8F134}" type="presParOf" srcId="{EAD40BF0-2E83-4555-8244-933273671DA5}" destId="{614B42CD-8A05-4ECC-B842-F858E6321C91}" srcOrd="0" destOrd="0" presId="urn:microsoft.com/office/officeart/2018/2/layout/IconVerticalSolidList"/>
    <dgm:cxn modelId="{64D5857C-E2C4-3E42-B9A3-A0787CC68F19}" type="presParOf" srcId="{EAD40BF0-2E83-4555-8244-933273671DA5}" destId="{73B9D925-BDD8-485C-8FD7-4979BB906DA1}" srcOrd="1" destOrd="0" presId="urn:microsoft.com/office/officeart/2018/2/layout/IconVerticalSolidList"/>
    <dgm:cxn modelId="{C32A4C89-59CA-5F4D-9331-0B2AA56C97E3}" type="presParOf" srcId="{EAD40BF0-2E83-4555-8244-933273671DA5}" destId="{CA1ADDE3-CDBC-4C51-9D85-BB6ECAF996FC}" srcOrd="2" destOrd="0" presId="urn:microsoft.com/office/officeart/2018/2/layout/IconVerticalSolidList"/>
    <dgm:cxn modelId="{B273BEDC-DA89-1846-9E4C-693679EAEC12}" type="presParOf" srcId="{EAD40BF0-2E83-4555-8244-933273671DA5}" destId="{4EE31C0E-5CCC-4EC0-8B45-67217FC85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DC441-4210-4A0C-AF8D-01503ACE949B}">
      <dsp:nvSpPr>
        <dsp:cNvPr id="0" name=""/>
        <dsp:cNvSpPr/>
      </dsp:nvSpPr>
      <dsp:spPr>
        <a:xfrm>
          <a:off x="0" y="3957"/>
          <a:ext cx="3774737" cy="565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A2A57-29E1-4BE7-A7C6-4169CA5F1C5A}">
      <dsp:nvSpPr>
        <dsp:cNvPr id="0" name=""/>
        <dsp:cNvSpPr/>
      </dsp:nvSpPr>
      <dsp:spPr>
        <a:xfrm>
          <a:off x="171071" y="131200"/>
          <a:ext cx="311343" cy="311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4D474-58C6-42DC-9CD8-21356A0D1E66}">
      <dsp:nvSpPr>
        <dsp:cNvPr id="0" name=""/>
        <dsp:cNvSpPr/>
      </dsp:nvSpPr>
      <dsp:spPr>
        <a:xfrm>
          <a:off x="653486" y="3957"/>
          <a:ext cx="3062538" cy="67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4" tIns="71074" rIns="71074" bIns="710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Jei pasiskirstymas teigiamai pasviręs – galima taikyti log, sqrt, ar Box-Cox transformacijas.</a:t>
          </a:r>
        </a:p>
      </dsp:txBody>
      <dsp:txXfrm>
        <a:off x="653486" y="3957"/>
        <a:ext cx="3062538" cy="671562"/>
      </dsp:txXfrm>
    </dsp:sp>
    <dsp:sp modelId="{F5511747-3F37-4189-B489-F8998530E7FF}">
      <dsp:nvSpPr>
        <dsp:cNvPr id="0" name=""/>
        <dsp:cNvSpPr/>
      </dsp:nvSpPr>
      <dsp:spPr>
        <a:xfrm>
          <a:off x="0" y="843410"/>
          <a:ext cx="3774737" cy="565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9EEA8-2441-4DEE-A11D-96F61526BEFF}">
      <dsp:nvSpPr>
        <dsp:cNvPr id="0" name=""/>
        <dsp:cNvSpPr/>
      </dsp:nvSpPr>
      <dsp:spPr>
        <a:xfrm>
          <a:off x="171071" y="970653"/>
          <a:ext cx="311343" cy="311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0F30E-F23E-4685-B953-41934C789B20}">
      <dsp:nvSpPr>
        <dsp:cNvPr id="0" name=""/>
        <dsp:cNvSpPr/>
      </dsp:nvSpPr>
      <dsp:spPr>
        <a:xfrm>
          <a:off x="653486" y="843410"/>
          <a:ext cx="3062538" cy="67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4" tIns="71074" rIns="71074" bIns="710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Jei </a:t>
          </a:r>
          <a:r>
            <a:rPr lang="en-US" sz="1400" kern="1200" dirty="0" err="1"/>
            <a:t>pasiskirstymas</a:t>
          </a:r>
          <a:r>
            <a:rPr lang="en-US" sz="1400" kern="1200" dirty="0"/>
            <a:t> </a:t>
          </a:r>
          <a:r>
            <a:rPr lang="en-US" sz="1400" kern="1200" dirty="0" err="1"/>
            <a:t>neigiamai</a:t>
          </a:r>
          <a:r>
            <a:rPr lang="en-US" sz="1400" kern="1200" dirty="0"/>
            <a:t> </a:t>
          </a:r>
          <a:r>
            <a:rPr lang="en-US" sz="1400" kern="1200" dirty="0" err="1"/>
            <a:t>pasviręs</a:t>
          </a:r>
          <a:r>
            <a:rPr lang="en-US" sz="1400" kern="1200" dirty="0"/>
            <a:t> – </a:t>
          </a:r>
          <a:r>
            <a:rPr lang="en-US" sz="1400" kern="1200" dirty="0" err="1"/>
            <a:t>galima</a:t>
          </a:r>
          <a:r>
            <a:rPr lang="en-US" sz="1400" kern="1200" dirty="0"/>
            <a:t> </a:t>
          </a:r>
          <a:r>
            <a:rPr lang="en-US" sz="1400" kern="1200" dirty="0" err="1"/>
            <a:t>pastumti</a:t>
          </a:r>
          <a:r>
            <a:rPr lang="en-US" sz="1400" kern="1200" dirty="0"/>
            <a:t> </a:t>
          </a:r>
          <a:r>
            <a:rPr lang="en-US" sz="1400" kern="1200" dirty="0" err="1"/>
            <a:t>duomenis</a:t>
          </a:r>
          <a:r>
            <a:rPr lang="en-US" sz="1400" kern="1200" dirty="0"/>
            <a:t> </a:t>
          </a:r>
          <a:r>
            <a:rPr lang="en-US" sz="1400" kern="1200" dirty="0" err="1"/>
            <a:t>ir</a:t>
          </a:r>
          <a:r>
            <a:rPr lang="en-US" sz="1400" kern="1200" dirty="0"/>
            <a:t> </a:t>
          </a:r>
          <a:r>
            <a:rPr lang="en-US" sz="1400" kern="1200" dirty="0" err="1"/>
            <a:t>taikyti</a:t>
          </a:r>
          <a:r>
            <a:rPr lang="en-US" sz="1400" kern="1200" dirty="0"/>
            <a:t> </a:t>
          </a:r>
          <a:r>
            <a:rPr lang="en-US" sz="1400" kern="1200" dirty="0" err="1"/>
            <a:t>transformaciją</a:t>
          </a:r>
          <a:r>
            <a:rPr lang="en-US" sz="1400" kern="1200" dirty="0"/>
            <a:t>.</a:t>
          </a:r>
        </a:p>
      </dsp:txBody>
      <dsp:txXfrm>
        <a:off x="653486" y="843410"/>
        <a:ext cx="3062538" cy="671562"/>
      </dsp:txXfrm>
    </dsp:sp>
    <dsp:sp modelId="{99052FBE-CF8F-411E-9665-7091FA88289B}">
      <dsp:nvSpPr>
        <dsp:cNvPr id="0" name=""/>
        <dsp:cNvSpPr/>
      </dsp:nvSpPr>
      <dsp:spPr>
        <a:xfrm>
          <a:off x="0" y="1682863"/>
          <a:ext cx="3774737" cy="565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9B235-D739-4AEF-8AA7-8737F22A8073}">
      <dsp:nvSpPr>
        <dsp:cNvPr id="0" name=""/>
        <dsp:cNvSpPr/>
      </dsp:nvSpPr>
      <dsp:spPr>
        <a:xfrm>
          <a:off x="171071" y="1810107"/>
          <a:ext cx="311343" cy="311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DB72E-5D76-4D02-A15F-D67C89B76FC7}">
      <dsp:nvSpPr>
        <dsp:cNvPr id="0" name=""/>
        <dsp:cNvSpPr/>
      </dsp:nvSpPr>
      <dsp:spPr>
        <a:xfrm>
          <a:off x="653486" y="1682863"/>
          <a:ext cx="3062538" cy="67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4" tIns="71074" rIns="71074" bIns="710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Aukštas kurtosis gali rodyti outlier’ius – verta juos identifikuoti (IQR metodas) ir spręsti ar šalinti.</a:t>
          </a:r>
        </a:p>
      </dsp:txBody>
      <dsp:txXfrm>
        <a:off x="653486" y="1682863"/>
        <a:ext cx="3062538" cy="671562"/>
      </dsp:txXfrm>
    </dsp:sp>
    <dsp:sp modelId="{D072286A-45CF-4868-86CB-B531A7E730A8}">
      <dsp:nvSpPr>
        <dsp:cNvPr id="0" name=""/>
        <dsp:cNvSpPr/>
      </dsp:nvSpPr>
      <dsp:spPr>
        <a:xfrm>
          <a:off x="0" y="2522316"/>
          <a:ext cx="3774737" cy="565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F3D77-21F5-47FB-B6E2-C80B6CF6DA99}">
      <dsp:nvSpPr>
        <dsp:cNvPr id="0" name=""/>
        <dsp:cNvSpPr/>
      </dsp:nvSpPr>
      <dsp:spPr>
        <a:xfrm>
          <a:off x="171071" y="2649560"/>
          <a:ext cx="311343" cy="311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1C350-F527-4232-9C76-9666BA234CA8}">
      <dsp:nvSpPr>
        <dsp:cNvPr id="0" name=""/>
        <dsp:cNvSpPr/>
      </dsp:nvSpPr>
      <dsp:spPr>
        <a:xfrm>
          <a:off x="653486" y="2522316"/>
          <a:ext cx="3062538" cy="67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4" tIns="71074" rIns="71074" bIns="710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</a:t>
          </a:r>
          <a:r>
            <a:rPr lang="en-US" sz="1400" kern="1200" dirty="0" err="1"/>
            <a:t>Kartais</a:t>
          </a:r>
          <a:r>
            <a:rPr lang="en-US" sz="1400" kern="1200" dirty="0"/>
            <a:t> </a:t>
          </a:r>
          <a:r>
            <a:rPr lang="en-US" sz="1400" kern="1200" dirty="0" err="1"/>
            <a:t>verta</a:t>
          </a:r>
          <a:r>
            <a:rPr lang="en-US" sz="1400" kern="1200" dirty="0"/>
            <a:t> </a:t>
          </a:r>
          <a:r>
            <a:rPr lang="en-US" sz="1400" kern="1200" dirty="0" err="1"/>
            <a:t>pritaikyti</a:t>
          </a:r>
          <a:r>
            <a:rPr lang="en-US" sz="1400" kern="1200" dirty="0"/>
            <a:t> '</a:t>
          </a:r>
          <a:r>
            <a:rPr lang="en-US" sz="1400" kern="1200" dirty="0" err="1"/>
            <a:t>winsorization</a:t>
          </a:r>
          <a:r>
            <a:rPr lang="en-US" sz="1400" kern="1200" dirty="0"/>
            <a:t>' – </a:t>
          </a:r>
          <a:r>
            <a:rPr lang="en-US" sz="1400" kern="1200" dirty="0" err="1"/>
            <a:t>riboti</a:t>
          </a:r>
          <a:r>
            <a:rPr lang="en-US" sz="1400" kern="1200" dirty="0"/>
            <a:t> </a:t>
          </a:r>
          <a:r>
            <a:rPr lang="en-US" sz="1400" kern="1200" dirty="0" err="1"/>
            <a:t>kraštines</a:t>
          </a:r>
          <a:r>
            <a:rPr lang="en-US" sz="1400" kern="1200" dirty="0"/>
            <a:t> </a:t>
          </a:r>
          <a:r>
            <a:rPr lang="en-US" sz="1400" kern="1200" dirty="0" err="1"/>
            <a:t>reikšmes</a:t>
          </a:r>
          <a:r>
            <a:rPr lang="en-US" sz="1400" kern="1200" dirty="0"/>
            <a:t>.</a:t>
          </a:r>
        </a:p>
      </dsp:txBody>
      <dsp:txXfrm>
        <a:off x="653486" y="2522316"/>
        <a:ext cx="3062538" cy="671562"/>
      </dsp:txXfrm>
    </dsp:sp>
    <dsp:sp modelId="{280ADE45-2937-43B5-9DD5-479603A0DC81}">
      <dsp:nvSpPr>
        <dsp:cNvPr id="0" name=""/>
        <dsp:cNvSpPr/>
      </dsp:nvSpPr>
      <dsp:spPr>
        <a:xfrm>
          <a:off x="0" y="3361770"/>
          <a:ext cx="3774737" cy="565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C6A92-EB00-4685-89E6-8960DEB76DFD}">
      <dsp:nvSpPr>
        <dsp:cNvPr id="0" name=""/>
        <dsp:cNvSpPr/>
      </dsp:nvSpPr>
      <dsp:spPr>
        <a:xfrm>
          <a:off x="171071" y="3489013"/>
          <a:ext cx="311343" cy="311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368-71B6-441A-B7E5-CD3E03ED8CD8}">
      <dsp:nvSpPr>
        <dsp:cNvPr id="0" name=""/>
        <dsp:cNvSpPr/>
      </dsp:nvSpPr>
      <dsp:spPr>
        <a:xfrm>
          <a:off x="653486" y="3361770"/>
          <a:ext cx="3062538" cy="67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4" tIns="71074" rIns="71074" bIns="710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Modeliai </a:t>
          </a:r>
          <a:r>
            <a:rPr lang="en-US" sz="1400" kern="1200" dirty="0" err="1"/>
            <a:t>jautrūs</a:t>
          </a:r>
          <a:r>
            <a:rPr lang="en-US" sz="1400" kern="1200" dirty="0"/>
            <a:t> </a:t>
          </a:r>
          <a:r>
            <a:rPr lang="en-US" sz="1400" kern="1200" dirty="0" err="1"/>
            <a:t>masteliui</a:t>
          </a:r>
          <a:r>
            <a:rPr lang="en-US" sz="1400" kern="1200" dirty="0"/>
            <a:t> (KNN, SVM, MLP) – </a:t>
          </a:r>
          <a:r>
            <a:rPr lang="en-US" sz="1400" kern="1200" dirty="0" err="1"/>
            <a:t>verta</a:t>
          </a:r>
          <a:r>
            <a:rPr lang="en-US" sz="1400" kern="1200" dirty="0"/>
            <a:t> </a:t>
          </a:r>
          <a:r>
            <a:rPr lang="en-US" sz="1400" kern="1200" dirty="0" err="1"/>
            <a:t>standartiškai</a:t>
          </a:r>
          <a:r>
            <a:rPr lang="en-US" sz="1400" kern="1200" dirty="0"/>
            <a:t> </a:t>
          </a:r>
          <a:r>
            <a:rPr lang="en-US" sz="1400" kern="1200" dirty="0" err="1"/>
            <a:t>pritaikyti</a:t>
          </a:r>
          <a:r>
            <a:rPr lang="en-US" sz="1400" kern="1200" dirty="0"/>
            <a:t> </a:t>
          </a:r>
          <a:r>
            <a:rPr lang="en-US" sz="1400" kern="1200" dirty="0" err="1"/>
            <a:t>skaliara</a:t>
          </a:r>
          <a:r>
            <a:rPr lang="en-US" sz="1400" kern="1200" dirty="0"/>
            <a:t>.</a:t>
          </a:r>
        </a:p>
      </dsp:txBody>
      <dsp:txXfrm>
        <a:off x="653486" y="3361770"/>
        <a:ext cx="3062538" cy="671562"/>
      </dsp:txXfrm>
    </dsp:sp>
    <dsp:sp modelId="{614B42CD-8A05-4ECC-B842-F858E6321C91}">
      <dsp:nvSpPr>
        <dsp:cNvPr id="0" name=""/>
        <dsp:cNvSpPr/>
      </dsp:nvSpPr>
      <dsp:spPr>
        <a:xfrm>
          <a:off x="0" y="4201223"/>
          <a:ext cx="3774737" cy="565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B9D925-BDD8-485C-8FD7-4979BB906DA1}">
      <dsp:nvSpPr>
        <dsp:cNvPr id="0" name=""/>
        <dsp:cNvSpPr/>
      </dsp:nvSpPr>
      <dsp:spPr>
        <a:xfrm>
          <a:off x="171071" y="4328466"/>
          <a:ext cx="311343" cy="3110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31C0E-5CCC-4EC0-8B45-67217FC85E7D}">
      <dsp:nvSpPr>
        <dsp:cNvPr id="0" name=""/>
        <dsp:cNvSpPr/>
      </dsp:nvSpPr>
      <dsp:spPr>
        <a:xfrm>
          <a:off x="653486" y="4201223"/>
          <a:ext cx="3062538" cy="67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74" tIns="71074" rIns="71074" bIns="710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Jei modelis yra 'tree-based' (Random Forest, XGBoost), pasvirimas ir kurtosis turi mažesnę įtaką.</a:t>
          </a:r>
        </a:p>
      </dsp:txBody>
      <dsp:txXfrm>
        <a:off x="653486" y="4201223"/>
        <a:ext cx="3062538" cy="67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D84A5-96AF-DF44-B9E2-DAFC8682A0F1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82441-62D5-BF42-A689-9C00A4C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82441-62D5-BF42-A689-9C00A4C98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8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18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2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86744"/>
            <a:ext cx="67437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lt-LT" sz="3200" dirty="0">
                <a:solidFill>
                  <a:srgbClr val="FFFFFF"/>
                </a:solidFill>
              </a:rPr>
              <a:t>Statistika 1– Duomenų  pasiskirstymo supratimas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4352544"/>
            <a:ext cx="5101209" cy="1239894"/>
          </a:xfrm>
        </p:spPr>
        <p:txBody>
          <a:bodyPr>
            <a:normAutofit/>
          </a:bodyPr>
          <a:lstStyle/>
          <a:p>
            <a:r>
              <a:t>Aprašomoji statistika ir ryšys su mašininio mokymosi (ML) modeliais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781"/>
            <a:ext cx="8229600" cy="1143000"/>
          </a:xfrm>
        </p:spPr>
        <p:txBody>
          <a:bodyPr/>
          <a:lstStyle/>
          <a:p>
            <a:r>
              <a:rPr dirty="0" err="1"/>
              <a:t>Pasvirimo</a:t>
            </a:r>
            <a:r>
              <a:rPr lang="en-US" dirty="0"/>
              <a:t>/ </a:t>
            </a:r>
            <a:r>
              <a:rPr lang="en-US" dirty="0" err="1"/>
              <a:t>pasislinkimo</a:t>
            </a:r>
            <a:r>
              <a:rPr dirty="0"/>
              <a:t> </a:t>
            </a:r>
            <a:r>
              <a:rPr dirty="0" err="1"/>
              <a:t>pavyzdžiai</a:t>
            </a:r>
            <a:endParaRPr dirty="0"/>
          </a:p>
        </p:txBody>
      </p:sp>
      <p:pic>
        <p:nvPicPr>
          <p:cNvPr id="3" name="Picture 2" descr="skewness_examp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" y="2637971"/>
            <a:ext cx="8675916" cy="2891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Kurtosis pavyzdžiai</a:t>
            </a:r>
          </a:p>
        </p:txBody>
      </p:sp>
      <p:pic>
        <p:nvPicPr>
          <p:cNvPr id="3" name="Picture 2" descr="kurtosis_examp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14" y="2649230"/>
            <a:ext cx="8567171" cy="28557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600" y="899808"/>
            <a:ext cx="2785733" cy="5058383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 err="1"/>
              <a:t>Ką</a:t>
            </a:r>
            <a:r>
              <a:rPr lang="en-US" sz="3600" dirty="0"/>
              <a:t> </a:t>
            </a:r>
            <a:r>
              <a:rPr lang="en-US" sz="3600" dirty="0" err="1"/>
              <a:t>daryti</a:t>
            </a:r>
            <a:r>
              <a:rPr lang="en-US" sz="3600" dirty="0"/>
              <a:t>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pasvirimu</a:t>
            </a:r>
            <a:r>
              <a:rPr lang="en-US" sz="3600" dirty="0"/>
              <a:t> </a:t>
            </a:r>
            <a:r>
              <a:rPr lang="en-US" sz="3600" dirty="0" err="1"/>
              <a:t>ir</a:t>
            </a:r>
            <a:r>
              <a:rPr lang="en-US" sz="3600" dirty="0"/>
              <a:t> </a:t>
            </a:r>
            <a:r>
              <a:rPr lang="en-US" sz="3600" dirty="0" err="1"/>
              <a:t>aukštu</a:t>
            </a:r>
            <a:r>
              <a:rPr lang="en-US" sz="3600" dirty="0"/>
              <a:t> kurtosis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AB1B6-B081-7998-698C-FFD848EAE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399168"/>
              </p:ext>
            </p:extLst>
          </p:nvPr>
        </p:nvGraphicFramePr>
        <p:xfrm>
          <a:off x="4260715" y="990628"/>
          <a:ext cx="3774737" cy="487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Vizualizacijos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Histogramoje</a:t>
            </a:r>
            <a:r>
              <a:rPr sz="2000" dirty="0"/>
              <a:t> </a:t>
            </a:r>
            <a:r>
              <a:rPr sz="2000" dirty="0" err="1"/>
              <a:t>matome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simetriją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uodegas</a:t>
            </a:r>
            <a:endParaRPr sz="2000" dirty="0"/>
          </a:p>
          <a:p>
            <a:pPr>
              <a:defRPr sz="1400"/>
            </a:pPr>
            <a:r>
              <a:rPr sz="2000" b="1" u="sng" dirty="0"/>
              <a:t>Boxplot</a:t>
            </a:r>
            <a:r>
              <a:rPr sz="2000" dirty="0"/>
              <a:t> </a:t>
            </a:r>
            <a:r>
              <a:rPr sz="2000" dirty="0" err="1"/>
              <a:t>parodo</a:t>
            </a:r>
            <a:r>
              <a:rPr sz="2000" dirty="0"/>
              <a:t> </a:t>
            </a:r>
            <a:r>
              <a:rPr sz="2000" dirty="0" err="1"/>
              <a:t>medianą</a:t>
            </a:r>
            <a:r>
              <a:rPr sz="2000" dirty="0"/>
              <a:t>, </a:t>
            </a:r>
            <a:r>
              <a:rPr sz="2000" dirty="0" err="1"/>
              <a:t>kvartilius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outlier'ius</a:t>
            </a:r>
            <a:endParaRPr sz="2000" dirty="0"/>
          </a:p>
          <a:p>
            <a:pPr>
              <a:defRPr sz="1400"/>
            </a:pPr>
            <a:r>
              <a:rPr sz="2000" dirty="0" err="1"/>
              <a:t>Vizualizacija</a:t>
            </a:r>
            <a:r>
              <a:rPr sz="2000" dirty="0"/>
              <a:t> + </a:t>
            </a:r>
            <a:r>
              <a:rPr sz="2000" dirty="0" err="1"/>
              <a:t>rodikliai</a:t>
            </a:r>
            <a:r>
              <a:rPr sz="2000" dirty="0"/>
              <a:t> = </a:t>
            </a:r>
            <a:r>
              <a:rPr sz="2000" dirty="0" err="1"/>
              <a:t>pilnesnis</a:t>
            </a:r>
            <a:r>
              <a:rPr sz="2000" dirty="0"/>
              <a:t> </a:t>
            </a:r>
            <a:r>
              <a:rPr sz="2000" dirty="0" err="1"/>
              <a:t>supratimas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43DE-A44C-5959-5270-8D21CD67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4C2D-16B0-18DF-6F49-7443890A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Vizualizacijos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F9E1-4F0B-E516-5DCE-02AE0D050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Histogramoje</a:t>
            </a:r>
            <a:r>
              <a:rPr sz="2000" dirty="0"/>
              <a:t> </a:t>
            </a:r>
            <a:r>
              <a:rPr sz="2000" dirty="0" err="1"/>
              <a:t>matome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simetriją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uodegas</a:t>
            </a:r>
            <a:endParaRPr sz="2000" dirty="0"/>
          </a:p>
          <a:p>
            <a:pPr>
              <a:defRPr sz="1400"/>
            </a:pPr>
            <a:r>
              <a:rPr sz="2000" b="1" u="sng" dirty="0"/>
              <a:t>Boxplot</a:t>
            </a:r>
            <a:r>
              <a:rPr sz="2000" dirty="0"/>
              <a:t> </a:t>
            </a:r>
            <a:r>
              <a:rPr sz="2000" dirty="0" err="1"/>
              <a:t>parodo</a:t>
            </a:r>
            <a:r>
              <a:rPr sz="2000" dirty="0"/>
              <a:t> </a:t>
            </a:r>
            <a:r>
              <a:rPr sz="2000" dirty="0" err="1"/>
              <a:t>medianą</a:t>
            </a:r>
            <a:r>
              <a:rPr sz="2000" dirty="0"/>
              <a:t>, </a:t>
            </a:r>
            <a:r>
              <a:rPr sz="2000" dirty="0" err="1"/>
              <a:t>kvartilius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outlier'ius</a:t>
            </a:r>
            <a:endParaRPr sz="2000" dirty="0"/>
          </a:p>
          <a:p>
            <a:pPr>
              <a:defRPr sz="1400"/>
            </a:pPr>
            <a:r>
              <a:rPr sz="2000" dirty="0" err="1"/>
              <a:t>Vizualizacija</a:t>
            </a:r>
            <a:r>
              <a:rPr sz="2000" dirty="0"/>
              <a:t> + </a:t>
            </a:r>
            <a:r>
              <a:rPr sz="2000" dirty="0" err="1"/>
              <a:t>rodikliai</a:t>
            </a:r>
            <a:r>
              <a:rPr sz="2000" dirty="0"/>
              <a:t> = </a:t>
            </a:r>
            <a:r>
              <a:rPr sz="2000" dirty="0" err="1"/>
              <a:t>pilnesnis</a:t>
            </a:r>
            <a:r>
              <a:rPr sz="2000" dirty="0"/>
              <a:t> </a:t>
            </a:r>
            <a:r>
              <a:rPr sz="2000" dirty="0" err="1"/>
              <a:t>supratimas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7694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B02B8-9C4E-DC52-E4BD-C79AC449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DCC1-BB90-ACEE-9212-C212FF98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Vizualizacijos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5121-F131-FAA4-FAF2-C850A01F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Histogramoje</a:t>
            </a:r>
            <a:r>
              <a:rPr sz="2000" dirty="0"/>
              <a:t> </a:t>
            </a:r>
            <a:r>
              <a:rPr sz="2000" dirty="0" err="1"/>
              <a:t>matome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simetriją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uodegas</a:t>
            </a:r>
            <a:endParaRPr sz="2000" dirty="0"/>
          </a:p>
          <a:p>
            <a:pPr>
              <a:defRPr sz="1400"/>
            </a:pPr>
            <a:r>
              <a:rPr sz="2000" b="1" u="sng" dirty="0"/>
              <a:t>Boxplot</a:t>
            </a:r>
            <a:r>
              <a:rPr sz="2000" dirty="0"/>
              <a:t> </a:t>
            </a:r>
            <a:r>
              <a:rPr sz="2000" dirty="0" err="1"/>
              <a:t>parodo</a:t>
            </a:r>
            <a:r>
              <a:rPr sz="2000" dirty="0"/>
              <a:t> </a:t>
            </a:r>
            <a:r>
              <a:rPr sz="2000" dirty="0" err="1"/>
              <a:t>medianą</a:t>
            </a:r>
            <a:r>
              <a:rPr sz="2000" dirty="0"/>
              <a:t>, </a:t>
            </a:r>
            <a:r>
              <a:rPr sz="2000" dirty="0" err="1"/>
              <a:t>kvartilius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outlier'ius</a:t>
            </a:r>
            <a:endParaRPr sz="2000" dirty="0"/>
          </a:p>
          <a:p>
            <a:pPr>
              <a:defRPr sz="1400"/>
            </a:pPr>
            <a:r>
              <a:rPr sz="2000" dirty="0" err="1"/>
              <a:t>Vizualizacija</a:t>
            </a:r>
            <a:r>
              <a:rPr sz="2000" dirty="0"/>
              <a:t> + </a:t>
            </a:r>
            <a:r>
              <a:rPr sz="2000" dirty="0" err="1"/>
              <a:t>rodikliai</a:t>
            </a:r>
            <a:r>
              <a:rPr sz="2000" dirty="0"/>
              <a:t> = </a:t>
            </a:r>
            <a:r>
              <a:rPr sz="2000" dirty="0" err="1"/>
              <a:t>pilnesnis</a:t>
            </a:r>
            <a:r>
              <a:rPr sz="2000" dirty="0"/>
              <a:t> </a:t>
            </a:r>
            <a:r>
              <a:rPr sz="2000" dirty="0" err="1"/>
              <a:t>supratimas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8087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74A1-827C-4A0E-1D68-979CAC5E3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9295-F537-8E43-FA8D-1837B07E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Vizualizacijos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6077F-A140-734C-62A2-C25FEBAA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Histogramoje</a:t>
            </a:r>
            <a:r>
              <a:rPr sz="2000" dirty="0"/>
              <a:t> </a:t>
            </a:r>
            <a:r>
              <a:rPr sz="2000" dirty="0" err="1"/>
              <a:t>matome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simetriją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uodegas</a:t>
            </a:r>
            <a:endParaRPr sz="2000" dirty="0"/>
          </a:p>
          <a:p>
            <a:pPr>
              <a:defRPr sz="1400"/>
            </a:pPr>
            <a:r>
              <a:rPr sz="2000" b="1" u="sng" dirty="0"/>
              <a:t>Boxplot</a:t>
            </a:r>
            <a:r>
              <a:rPr sz="2000" dirty="0"/>
              <a:t> </a:t>
            </a:r>
            <a:r>
              <a:rPr sz="2000" dirty="0" err="1"/>
              <a:t>parodo</a:t>
            </a:r>
            <a:r>
              <a:rPr sz="2000" dirty="0"/>
              <a:t> </a:t>
            </a:r>
            <a:r>
              <a:rPr sz="2000" dirty="0" err="1"/>
              <a:t>medianą</a:t>
            </a:r>
            <a:r>
              <a:rPr sz="2000" dirty="0"/>
              <a:t>, </a:t>
            </a:r>
            <a:r>
              <a:rPr sz="2000" dirty="0" err="1"/>
              <a:t>kvartilius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outlier'ius</a:t>
            </a:r>
            <a:endParaRPr sz="2000" dirty="0"/>
          </a:p>
          <a:p>
            <a:pPr>
              <a:defRPr sz="1400"/>
            </a:pPr>
            <a:r>
              <a:rPr sz="2000" dirty="0" err="1"/>
              <a:t>Vizualizacija</a:t>
            </a:r>
            <a:r>
              <a:rPr sz="2000" dirty="0"/>
              <a:t> + </a:t>
            </a:r>
            <a:r>
              <a:rPr sz="2000" dirty="0" err="1"/>
              <a:t>rodikliai</a:t>
            </a:r>
            <a:r>
              <a:rPr sz="2000" dirty="0"/>
              <a:t> = </a:t>
            </a:r>
            <a:r>
              <a:rPr sz="2000" dirty="0" err="1"/>
              <a:t>pilnesnis</a:t>
            </a:r>
            <a:r>
              <a:rPr sz="2000" dirty="0"/>
              <a:t> </a:t>
            </a:r>
            <a:r>
              <a:rPr sz="2000" dirty="0" err="1"/>
              <a:t>supratimas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0616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Ryšys su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76869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tipas</a:t>
            </a:r>
            <a:r>
              <a:rPr sz="2000" dirty="0"/>
              <a:t> </a:t>
            </a:r>
            <a:r>
              <a:rPr sz="2000" dirty="0" err="1"/>
              <a:t>lemia</a:t>
            </a:r>
            <a:r>
              <a:rPr sz="2000" dirty="0"/>
              <a:t> </a:t>
            </a:r>
            <a:r>
              <a:rPr sz="2000" dirty="0" err="1"/>
              <a:t>kodavimą</a:t>
            </a:r>
            <a:r>
              <a:rPr sz="2000" dirty="0"/>
              <a:t> (One-Hot</a:t>
            </a:r>
            <a:r>
              <a:rPr lang="en-US" sz="2000" dirty="0"/>
              <a:t>(binary)</a:t>
            </a:r>
            <a:r>
              <a:rPr sz="2000" dirty="0"/>
              <a:t>, Ordinal Encoding</a:t>
            </a:r>
            <a:r>
              <a:rPr lang="en-US" sz="2000" dirty="0"/>
              <a:t>(ordinal)</a:t>
            </a:r>
            <a:r>
              <a:rPr sz="2000" dirty="0"/>
              <a:t>)</a:t>
            </a:r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Pasiskirstymas</a:t>
            </a:r>
            <a:r>
              <a:rPr sz="2000" dirty="0"/>
              <a:t> </a:t>
            </a:r>
            <a:r>
              <a:rPr sz="2000" dirty="0" err="1"/>
              <a:t>lemia</a:t>
            </a:r>
            <a:r>
              <a:rPr sz="2000" dirty="0"/>
              <a:t> </a:t>
            </a:r>
            <a:r>
              <a:rPr sz="2000" dirty="0" err="1"/>
              <a:t>transformacijas</a:t>
            </a:r>
            <a:r>
              <a:rPr sz="2000" dirty="0"/>
              <a:t> (</a:t>
            </a:r>
            <a:r>
              <a:rPr sz="2000" dirty="0" err="1"/>
              <a:t>pvz</a:t>
            </a:r>
            <a:r>
              <a:rPr sz="2000" dirty="0"/>
              <a:t>., log)</a:t>
            </a:r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Outlier'iai</a:t>
            </a:r>
            <a:r>
              <a:rPr sz="2000" dirty="0"/>
              <a:t> </a:t>
            </a:r>
            <a:r>
              <a:rPr sz="2000" dirty="0" err="1"/>
              <a:t>gali</a:t>
            </a:r>
            <a:r>
              <a:rPr sz="2000" dirty="0"/>
              <a:t> </a:t>
            </a:r>
            <a:r>
              <a:rPr sz="2000" dirty="0" err="1"/>
              <a:t>iškreipti</a:t>
            </a:r>
            <a:r>
              <a:rPr sz="2000" dirty="0"/>
              <a:t> </a:t>
            </a:r>
            <a:r>
              <a:rPr sz="2000" dirty="0" err="1"/>
              <a:t>regresijos</a:t>
            </a:r>
            <a:r>
              <a:rPr sz="2000" dirty="0"/>
              <a:t> </a:t>
            </a:r>
            <a:r>
              <a:rPr sz="2000" dirty="0" err="1"/>
              <a:t>rezultatus</a:t>
            </a:r>
            <a:endParaRPr sz="2000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Mastelis</a:t>
            </a:r>
            <a:r>
              <a:rPr sz="2000" dirty="0"/>
              <a:t> (scale) </a:t>
            </a:r>
            <a:r>
              <a:rPr sz="2000" dirty="0" err="1"/>
              <a:t>svarbus</a:t>
            </a:r>
            <a:r>
              <a:rPr sz="2000" dirty="0"/>
              <a:t> KNN, SVM, MLP </a:t>
            </a:r>
            <a:r>
              <a:rPr sz="2000" dirty="0" err="1"/>
              <a:t>modeliams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Kodėl statistika svarbi prieš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2881085"/>
            <a:ext cx="6516914" cy="2692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Padeda</a:t>
            </a:r>
            <a:r>
              <a:rPr sz="2000" dirty="0"/>
              <a:t> </a:t>
            </a:r>
            <a:r>
              <a:rPr sz="2000" dirty="0" err="1"/>
              <a:t>suprasti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b="1" u="sng" dirty="0" err="1"/>
              <a:t>struktūr</a:t>
            </a:r>
            <a:r>
              <a:rPr lang="en-US" sz="2000" dirty="0" err="1"/>
              <a:t>ą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b="1" u="sng" dirty="0" err="1"/>
              <a:t>kokybę</a:t>
            </a:r>
            <a:endParaRPr sz="2000" b="1" u="sng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Nustatyti</a:t>
            </a:r>
            <a:r>
              <a:rPr sz="2000" dirty="0"/>
              <a:t> </a:t>
            </a:r>
            <a:r>
              <a:rPr sz="2000" b="1" u="sng" dirty="0" err="1"/>
              <a:t>outlier'ius</a:t>
            </a:r>
            <a:r>
              <a:rPr sz="2000" b="1" u="sng" dirty="0"/>
              <a:t> </a:t>
            </a:r>
            <a:r>
              <a:rPr sz="2000" b="1" u="sng" dirty="0" err="1"/>
              <a:t>ir</a:t>
            </a:r>
            <a:r>
              <a:rPr sz="2000" b="1" u="sng" dirty="0"/>
              <a:t> </a:t>
            </a:r>
            <a:r>
              <a:rPr sz="2000" b="1" u="sng" dirty="0" err="1"/>
              <a:t>anomalijas</a:t>
            </a:r>
            <a:endParaRPr sz="2000" b="1" u="sng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Parinkti</a:t>
            </a:r>
            <a:r>
              <a:rPr sz="2000" dirty="0"/>
              <a:t> </a:t>
            </a:r>
            <a:r>
              <a:rPr sz="2000" b="1" u="sng" dirty="0" err="1"/>
              <a:t>tinkamas</a:t>
            </a:r>
            <a:r>
              <a:rPr sz="2000" b="1" u="sng" dirty="0"/>
              <a:t> </a:t>
            </a:r>
            <a:r>
              <a:rPr sz="2000" b="1" u="sng" dirty="0" err="1"/>
              <a:t>transformacijas</a:t>
            </a:r>
            <a:endParaRPr sz="2000" b="1" u="sng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Tinkamai</a:t>
            </a:r>
            <a:r>
              <a:rPr sz="2000" dirty="0"/>
              <a:t> </a:t>
            </a:r>
            <a:r>
              <a:rPr sz="2000" dirty="0" err="1"/>
              <a:t>paruošti</a:t>
            </a:r>
            <a:r>
              <a:rPr sz="2000" dirty="0"/>
              <a:t> </a:t>
            </a:r>
            <a:r>
              <a:rPr sz="2000" b="1" u="sng" dirty="0" err="1"/>
              <a:t>požymius</a:t>
            </a:r>
            <a:r>
              <a:rPr sz="2000" b="1" u="sng" dirty="0"/>
              <a:t> (features) </a:t>
            </a:r>
            <a:r>
              <a:rPr sz="2000" dirty="0" err="1"/>
              <a:t>modeliui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Duomenų</a:t>
            </a:r>
            <a:r>
              <a:rPr dirty="0"/>
              <a:t> </a:t>
            </a:r>
            <a:r>
              <a:rPr dirty="0" err="1"/>
              <a:t>tipai</a:t>
            </a:r>
            <a:r>
              <a:rPr lang="en-US" dirty="0"/>
              <a:t> (1)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131" y="2449359"/>
            <a:ext cx="7102526" cy="3748241"/>
          </a:xfrm>
        </p:spPr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Nominalus</a:t>
            </a:r>
            <a:r>
              <a:rPr sz="2000" dirty="0"/>
              <a:t> – </a:t>
            </a:r>
            <a:r>
              <a:rPr sz="2000" dirty="0" err="1"/>
              <a:t>kategorijos</a:t>
            </a:r>
            <a:r>
              <a:rPr sz="2000" dirty="0"/>
              <a:t> be </a:t>
            </a:r>
            <a:r>
              <a:rPr sz="2000" dirty="0" err="1"/>
              <a:t>tvarkos</a:t>
            </a:r>
            <a:r>
              <a:rPr sz="2000" dirty="0"/>
              <a:t> (</a:t>
            </a:r>
            <a:r>
              <a:rPr sz="2000" dirty="0" err="1"/>
              <a:t>pvz</a:t>
            </a:r>
            <a:r>
              <a:rPr sz="2000" dirty="0"/>
              <a:t>., </a:t>
            </a:r>
            <a:r>
              <a:rPr sz="2000" dirty="0" err="1"/>
              <a:t>lytis</a:t>
            </a:r>
            <a:r>
              <a:rPr sz="2000" dirty="0"/>
              <a:t>, </a:t>
            </a:r>
            <a:r>
              <a:rPr sz="2000" dirty="0" err="1"/>
              <a:t>spalva</a:t>
            </a:r>
            <a:r>
              <a:rPr sz="2000" dirty="0"/>
              <a:t>)</a:t>
            </a:r>
          </a:p>
          <a:p>
            <a:pPr>
              <a:defRPr sz="1400"/>
            </a:pPr>
            <a:r>
              <a:rPr sz="2000" b="1" u="sng" dirty="0" err="1"/>
              <a:t>Ordinalus</a:t>
            </a:r>
            <a:r>
              <a:rPr sz="2000" dirty="0"/>
              <a:t> – </a:t>
            </a:r>
            <a:r>
              <a:rPr sz="2000" dirty="0" err="1"/>
              <a:t>kategorijos</a:t>
            </a:r>
            <a:r>
              <a:rPr sz="2000" dirty="0"/>
              <a:t> </a:t>
            </a:r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tvarka</a:t>
            </a:r>
            <a:r>
              <a:rPr sz="2000" dirty="0"/>
              <a:t> (</a:t>
            </a:r>
            <a:r>
              <a:rPr sz="2000" dirty="0" err="1"/>
              <a:t>pvz</a:t>
            </a:r>
            <a:r>
              <a:rPr sz="2000" dirty="0"/>
              <a:t>., </a:t>
            </a:r>
            <a:r>
              <a:rPr sz="2000" dirty="0" err="1"/>
              <a:t>išsilavinimo</a:t>
            </a:r>
            <a:r>
              <a:rPr sz="2000" dirty="0"/>
              <a:t> </a:t>
            </a:r>
            <a:r>
              <a:rPr sz="2000" dirty="0" err="1"/>
              <a:t>lygis</a:t>
            </a:r>
            <a:r>
              <a:rPr sz="2000" dirty="0"/>
              <a:t>)</a:t>
            </a:r>
          </a:p>
          <a:p>
            <a:pPr>
              <a:defRPr sz="1400"/>
            </a:pPr>
            <a:r>
              <a:rPr lang="lt-LT" sz="2000" b="1" u="sng" dirty="0"/>
              <a:t>Tolydusis, intervalinis</a:t>
            </a:r>
            <a:r>
              <a:rPr sz="2000" dirty="0"/>
              <a:t>– </a:t>
            </a:r>
            <a:r>
              <a:rPr lang="lt-LT" sz="2000" dirty="0"/>
              <a:t>skaitiniai, kuriuose prasmingi skirtumai tarp reikšmių, bet nėra absoliutaus nulio (pvz., temperatūra °C, datos). </a:t>
            </a:r>
            <a:endParaRPr sz="2000" dirty="0"/>
          </a:p>
          <a:p>
            <a:pPr>
              <a:defRPr sz="1400"/>
            </a:pPr>
            <a:r>
              <a:rPr lang="lt-LT" sz="2000" b="1" u="sng" dirty="0"/>
              <a:t>Diskretusis, </a:t>
            </a:r>
            <a:r>
              <a:rPr lang="lt-LT" sz="2000" b="1" u="sng" dirty="0" err="1"/>
              <a:t>s</a:t>
            </a:r>
            <a:r>
              <a:rPr sz="2000" b="1" u="sng" dirty="0" err="1"/>
              <a:t>antykinis</a:t>
            </a:r>
            <a:r>
              <a:rPr sz="2000" dirty="0"/>
              <a:t> </a:t>
            </a:r>
            <a:r>
              <a:rPr lang="lt-LT" sz="2000" dirty="0"/>
              <a:t>– skaitiniai, turintys tikrą nulį, todėl galimi prasmingi santykiai („dvigubai daugiau“) (pvz., amžius, kaina, svoris) </a:t>
            </a:r>
          </a:p>
          <a:p>
            <a:pPr>
              <a:defRPr sz="1400"/>
            </a:pPr>
            <a:endParaRPr lang="lt-LT" sz="2000" dirty="0"/>
          </a:p>
          <a:p>
            <a:pPr>
              <a:defRPr sz="1400"/>
            </a:pPr>
            <a:endParaRPr lang="lt-LT" sz="2000" dirty="0"/>
          </a:p>
          <a:p>
            <a:pPr>
              <a:defRPr sz="1400"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CE569-3B34-9557-4076-1FCF51E57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2648-4244-93B1-B42E-ECE6421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Duomenų</a:t>
            </a:r>
            <a:r>
              <a:rPr dirty="0"/>
              <a:t> </a:t>
            </a:r>
            <a:r>
              <a:rPr dirty="0" err="1"/>
              <a:t>tipai</a:t>
            </a:r>
            <a:r>
              <a:rPr lang="en-US" dirty="0"/>
              <a:t> (2)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4EE8-61DD-37B4-525C-46CB19C4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131" y="2449359"/>
            <a:ext cx="7102526" cy="3748241"/>
          </a:xfrm>
        </p:spPr>
        <p:txBody>
          <a:bodyPr>
            <a:normAutofit fontScale="55000" lnSpcReduction="20000"/>
          </a:bodyPr>
          <a:lstStyle/>
          <a:p>
            <a:endParaRPr sz="2000" dirty="0"/>
          </a:p>
          <a:p>
            <a:pPr marL="0" indent="0">
              <a:buNone/>
            </a:pPr>
            <a:r>
              <a:rPr lang="lt-LT" sz="2000" b="1" dirty="0"/>
              <a:t>Diskretieji duomenys</a:t>
            </a:r>
          </a:p>
          <a:p>
            <a:r>
              <a:rPr lang="lt-LT" sz="2000" b="1" dirty="0"/>
              <a:t>Skaičiuojami</a:t>
            </a:r>
            <a:r>
              <a:rPr lang="lt-LT" sz="2000" dirty="0"/>
              <a:t> (</a:t>
            </a:r>
            <a:r>
              <a:rPr lang="lt-LT" sz="2000" dirty="0" err="1"/>
              <a:t>countable</a:t>
            </a:r>
            <a:r>
              <a:rPr lang="lt-LT" sz="2000" dirty="0"/>
              <a:t>) – gali būti tik tam tikros atskiros reikšmės, dažniausiai sveikieji skaičiai.</a:t>
            </a:r>
          </a:p>
          <a:p>
            <a:r>
              <a:rPr lang="lt-LT" sz="2000" b="1" dirty="0"/>
              <a:t>Negali</a:t>
            </a:r>
            <a:r>
              <a:rPr lang="lt-LT" sz="2000" dirty="0"/>
              <a:t> būti tarpinių reikšmių tarp dviejų gretimų skaičių.</a:t>
            </a:r>
          </a:p>
          <a:p>
            <a:r>
              <a:rPr lang="lt-LT" sz="2000" dirty="0"/>
              <a:t>Pvz.: žmonių skaičius kambaryje (4, 5, bet ne 4.5), automobilių skaičius aikštelėje.</a:t>
            </a:r>
            <a:br>
              <a:rPr lang="lt-LT" sz="2000" dirty="0"/>
            </a:br>
            <a:endParaRPr lang="lt-LT" sz="2000" dirty="0"/>
          </a:p>
          <a:p>
            <a:pPr marL="0" indent="0">
              <a:buNone/>
            </a:pPr>
            <a:r>
              <a:rPr lang="lt-LT" sz="2000" b="1" dirty="0"/>
              <a:t>Tolydieji duomenys</a:t>
            </a:r>
          </a:p>
          <a:p>
            <a:r>
              <a:rPr lang="lt-LT" sz="2000" b="1" dirty="0"/>
              <a:t>Matuojami</a:t>
            </a:r>
            <a:r>
              <a:rPr lang="lt-LT" sz="2000" dirty="0"/>
              <a:t> (</a:t>
            </a:r>
            <a:r>
              <a:rPr lang="lt-LT" sz="2000" dirty="0" err="1"/>
              <a:t>measurable</a:t>
            </a:r>
            <a:r>
              <a:rPr lang="lt-LT" sz="2000" dirty="0"/>
              <a:t>) – gali įgyti </a:t>
            </a:r>
            <a:r>
              <a:rPr lang="lt-LT" sz="2000" b="1" dirty="0"/>
              <a:t>bet kokią reikšmę</a:t>
            </a:r>
            <a:r>
              <a:rPr lang="lt-LT" sz="2000" dirty="0"/>
              <a:t> tam tikrame intervale.</a:t>
            </a:r>
          </a:p>
          <a:p>
            <a:r>
              <a:rPr lang="lt-LT" sz="2000" b="1" dirty="0"/>
              <a:t>Tarp bet kurių dviejų reikšmių</a:t>
            </a:r>
            <a:r>
              <a:rPr lang="lt-LT" sz="2000" dirty="0"/>
              <a:t> visada galima rasti dar daugiau tarpinių reikšmių.</a:t>
            </a:r>
          </a:p>
          <a:p>
            <a:r>
              <a:rPr lang="lt-LT" sz="2000" dirty="0"/>
              <a:t>Pvz.: svoris (70.2 kg, 70.25 kg, 70.253 kg), laikas (10.5 </a:t>
            </a:r>
            <a:r>
              <a:rPr lang="lt-LT" sz="2000" dirty="0" err="1"/>
              <a:t>s</a:t>
            </a:r>
            <a:r>
              <a:rPr lang="lt-LT" sz="2000" dirty="0"/>
              <a:t>, 10.51 </a:t>
            </a:r>
            <a:r>
              <a:rPr lang="lt-LT" sz="2000" dirty="0" err="1"/>
              <a:t>s</a:t>
            </a:r>
            <a:r>
              <a:rPr lang="lt-LT" sz="2000" dirty="0"/>
              <a:t>).</a:t>
            </a:r>
          </a:p>
          <a:p>
            <a:endParaRPr lang="lt-LT" sz="2000" dirty="0"/>
          </a:p>
          <a:p>
            <a:pPr marL="0" indent="0">
              <a:buNone/>
            </a:pPr>
            <a:r>
              <a:rPr lang="lt-LT" sz="2000" dirty="0"/>
              <a:t>Patarimas:</a:t>
            </a:r>
          </a:p>
          <a:p>
            <a:pPr marL="0" indent="0">
              <a:buNone/>
            </a:pPr>
            <a:r>
              <a:rPr lang="en-US" sz="2000" dirty="0"/>
              <a:t>Jei </a:t>
            </a:r>
            <a:r>
              <a:rPr lang="en-US" sz="2000" dirty="0" err="1"/>
              <a:t>duomenis</a:t>
            </a:r>
            <a:r>
              <a:rPr lang="en-US" sz="2000" dirty="0"/>
              <a:t> </a:t>
            </a:r>
            <a:r>
              <a:rPr lang="en-US" sz="2000" dirty="0" err="1"/>
              <a:t>gavai</a:t>
            </a:r>
            <a:r>
              <a:rPr lang="en-US" sz="2000" dirty="0"/>
              <a:t> </a:t>
            </a:r>
            <a:r>
              <a:rPr lang="en-US" sz="2000" b="1" dirty="0" err="1"/>
              <a:t>skaičiuodamas</a:t>
            </a:r>
            <a:r>
              <a:rPr lang="en-US" sz="2000" dirty="0"/>
              <a:t> </a:t>
            </a:r>
            <a:r>
              <a:rPr lang="en-US" sz="2000" dirty="0" err="1"/>
              <a:t>daiktus</a:t>
            </a:r>
            <a:r>
              <a:rPr lang="en-US" sz="2000" dirty="0"/>
              <a:t> → </a:t>
            </a:r>
            <a:r>
              <a:rPr lang="en-US" sz="2000" dirty="0" err="1"/>
              <a:t>greičiausiai</a:t>
            </a:r>
            <a:r>
              <a:rPr lang="en-US" sz="2000" dirty="0"/>
              <a:t> </a:t>
            </a:r>
            <a:r>
              <a:rPr lang="en-US" sz="2000" b="1" dirty="0" err="1"/>
              <a:t>diskretieji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Jei </a:t>
            </a:r>
            <a:r>
              <a:rPr lang="en-US" sz="2000" dirty="0" err="1"/>
              <a:t>gavai</a:t>
            </a:r>
            <a:r>
              <a:rPr lang="en-US" sz="2000" dirty="0"/>
              <a:t> </a:t>
            </a:r>
            <a:r>
              <a:rPr lang="en-US" sz="2000" b="1" dirty="0" err="1"/>
              <a:t>matuodamas</a:t>
            </a:r>
            <a:r>
              <a:rPr lang="en-US" sz="2000" dirty="0"/>
              <a:t> </a:t>
            </a:r>
            <a:r>
              <a:rPr lang="en-US" sz="2000" dirty="0" err="1"/>
              <a:t>dydį</a:t>
            </a:r>
            <a:r>
              <a:rPr lang="en-US" sz="2000" dirty="0"/>
              <a:t> → </a:t>
            </a:r>
            <a:r>
              <a:rPr lang="en-US" sz="2000" dirty="0" err="1"/>
              <a:t>greičiausiai</a:t>
            </a:r>
            <a:r>
              <a:rPr lang="en-US" sz="2000" dirty="0"/>
              <a:t> </a:t>
            </a:r>
            <a:r>
              <a:rPr lang="en-US" sz="2000" b="1" dirty="0" err="1"/>
              <a:t>tolydieji</a:t>
            </a:r>
            <a:r>
              <a:rPr lang="en-US" sz="2000" dirty="0"/>
              <a:t>.</a:t>
            </a:r>
          </a:p>
          <a:p>
            <a:endParaRPr lang="lt-LT" sz="2000" dirty="0"/>
          </a:p>
        </p:txBody>
      </p:sp>
    </p:spTree>
    <p:extLst>
      <p:ext uri="{BB962C8B-B14F-4D97-AF65-F5344CB8AC3E}">
        <p14:creationId xmlns:p14="http://schemas.microsoft.com/office/powerpoint/2010/main" val="389636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Centrinės</a:t>
            </a:r>
            <a:r>
              <a:rPr dirty="0"/>
              <a:t> </a:t>
            </a:r>
            <a:r>
              <a:rPr dirty="0" err="1"/>
              <a:t>tendencijos</a:t>
            </a:r>
            <a:r>
              <a:rPr dirty="0"/>
              <a:t> </a:t>
            </a:r>
            <a:r>
              <a:rPr dirty="0" err="1"/>
              <a:t>rodikliai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6" y="2638046"/>
            <a:ext cx="6986412" cy="2775784"/>
          </a:xfrm>
        </p:spPr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Vidurkis</a:t>
            </a:r>
            <a:r>
              <a:rPr sz="2000" b="1" u="sng" dirty="0"/>
              <a:t> (Mean) </a:t>
            </a:r>
            <a:r>
              <a:rPr sz="2000" dirty="0"/>
              <a:t>– </a:t>
            </a:r>
            <a:r>
              <a:rPr sz="2000" dirty="0" err="1"/>
              <a:t>jautrus</a:t>
            </a:r>
            <a:r>
              <a:rPr sz="2000" dirty="0"/>
              <a:t> </a:t>
            </a:r>
            <a:r>
              <a:rPr sz="2000" dirty="0" err="1"/>
              <a:t>outlier'iams</a:t>
            </a:r>
            <a:endParaRPr sz="2000" dirty="0"/>
          </a:p>
          <a:p>
            <a:pPr>
              <a:defRPr sz="1400"/>
            </a:pPr>
            <a:r>
              <a:rPr sz="2000" b="1" u="sng" dirty="0"/>
              <a:t>Mediana (Median) </a:t>
            </a:r>
            <a:r>
              <a:rPr sz="2000" dirty="0"/>
              <a:t>– </a:t>
            </a:r>
            <a:r>
              <a:rPr sz="2000" dirty="0" err="1"/>
              <a:t>atspari</a:t>
            </a:r>
            <a:r>
              <a:rPr sz="2000" dirty="0"/>
              <a:t> </a:t>
            </a:r>
            <a:r>
              <a:rPr sz="2000" dirty="0" err="1"/>
              <a:t>išskirtinėms</a:t>
            </a:r>
            <a:r>
              <a:rPr sz="2000" dirty="0"/>
              <a:t> </a:t>
            </a:r>
            <a:r>
              <a:rPr sz="2000" dirty="0" err="1"/>
              <a:t>reikšmėms</a:t>
            </a:r>
            <a:endParaRPr sz="2000" dirty="0"/>
          </a:p>
          <a:p>
            <a:pPr>
              <a:defRPr sz="1400"/>
            </a:pPr>
            <a:r>
              <a:rPr sz="2000" b="1" u="sng" dirty="0"/>
              <a:t>Moda (Mode) </a:t>
            </a:r>
            <a:r>
              <a:rPr sz="2000" dirty="0"/>
              <a:t>– </a:t>
            </a:r>
            <a:r>
              <a:rPr sz="2000" dirty="0" err="1"/>
              <a:t>dažniausiai</a:t>
            </a:r>
            <a:r>
              <a:rPr sz="2000" dirty="0"/>
              <a:t> </a:t>
            </a:r>
            <a:r>
              <a:rPr sz="2000" dirty="0" err="1"/>
              <a:t>pasitaikanti</a:t>
            </a:r>
            <a:r>
              <a:rPr sz="2000" dirty="0"/>
              <a:t> </a:t>
            </a:r>
            <a:r>
              <a:rPr sz="2000" dirty="0" err="1"/>
              <a:t>reikšmė</a:t>
            </a:r>
            <a:endParaRPr sz="2000" dirty="0"/>
          </a:p>
          <a:p>
            <a:pPr>
              <a:defRPr sz="1400"/>
            </a:pPr>
            <a:r>
              <a:rPr sz="2000" dirty="0" err="1"/>
              <a:t>Pasirinkimas</a:t>
            </a:r>
            <a:r>
              <a:rPr sz="2000" dirty="0"/>
              <a:t> </a:t>
            </a:r>
            <a:r>
              <a:rPr sz="2000" dirty="0" err="1"/>
              <a:t>priklauso</a:t>
            </a:r>
            <a:r>
              <a:rPr sz="2000" dirty="0"/>
              <a:t> </a:t>
            </a:r>
            <a:r>
              <a:rPr sz="2000" dirty="0" err="1"/>
              <a:t>nuo</a:t>
            </a:r>
            <a:r>
              <a:rPr sz="2000" dirty="0"/>
              <a:t> </a:t>
            </a:r>
            <a:r>
              <a:rPr sz="2000" dirty="0" err="1"/>
              <a:t>pasiskirstymo</a:t>
            </a:r>
            <a:r>
              <a:rPr sz="2000" dirty="0"/>
              <a:t> </a:t>
            </a:r>
            <a:r>
              <a:rPr sz="2000" dirty="0" err="1"/>
              <a:t>formos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Duomenų išsibarstymas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7102526" cy="3980469"/>
          </a:xfrm>
        </p:spPr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Diapazonas</a:t>
            </a:r>
            <a:r>
              <a:rPr sz="2000" b="1" u="sng" dirty="0"/>
              <a:t> (Range) </a:t>
            </a:r>
            <a:r>
              <a:rPr sz="2000" dirty="0"/>
              <a:t>– max - min</a:t>
            </a:r>
          </a:p>
          <a:p>
            <a:pPr>
              <a:defRPr sz="1400"/>
            </a:pPr>
            <a:r>
              <a:rPr sz="2000" b="1" u="sng" dirty="0" err="1"/>
              <a:t>Dispersija</a:t>
            </a:r>
            <a:r>
              <a:rPr sz="2000" dirty="0"/>
              <a:t> – </a:t>
            </a:r>
            <a:r>
              <a:rPr sz="2000" dirty="0" err="1"/>
              <a:t>vidutinė</a:t>
            </a:r>
            <a:r>
              <a:rPr sz="2000" dirty="0"/>
              <a:t> </a:t>
            </a:r>
            <a:r>
              <a:rPr sz="2000" dirty="0" err="1"/>
              <a:t>kvadratinių</a:t>
            </a:r>
            <a:r>
              <a:rPr sz="2000" dirty="0"/>
              <a:t> </a:t>
            </a:r>
            <a:r>
              <a:rPr sz="2000" dirty="0" err="1"/>
              <a:t>nuokrypių</a:t>
            </a:r>
            <a:r>
              <a:rPr sz="2000" dirty="0"/>
              <a:t> </a:t>
            </a:r>
            <a:r>
              <a:rPr sz="2000" dirty="0" err="1"/>
              <a:t>suma</a:t>
            </a:r>
            <a:endParaRPr sz="2000" dirty="0"/>
          </a:p>
          <a:p>
            <a:pPr>
              <a:defRPr sz="1400"/>
            </a:pPr>
            <a:r>
              <a:rPr sz="2000" b="1" u="sng" dirty="0" err="1"/>
              <a:t>Standartinis</a:t>
            </a:r>
            <a:r>
              <a:rPr sz="2000" b="1" u="sng" dirty="0"/>
              <a:t> </a:t>
            </a:r>
            <a:r>
              <a:rPr sz="2000" b="1" u="sng" dirty="0" err="1"/>
              <a:t>nuokrypis</a:t>
            </a:r>
            <a:r>
              <a:rPr sz="2000" b="1" u="sng" dirty="0"/>
              <a:t> (Std) </a:t>
            </a:r>
            <a:r>
              <a:rPr sz="2000" dirty="0"/>
              <a:t>– </a:t>
            </a:r>
            <a:r>
              <a:rPr sz="2000" dirty="0" err="1"/>
              <a:t>tipinis</a:t>
            </a:r>
            <a:r>
              <a:rPr sz="2000" dirty="0"/>
              <a:t> </a:t>
            </a:r>
            <a:r>
              <a:rPr sz="2000" dirty="0" err="1"/>
              <a:t>atstumas</a:t>
            </a:r>
            <a:r>
              <a:rPr sz="2000" dirty="0"/>
              <a:t> </a:t>
            </a:r>
            <a:r>
              <a:rPr sz="2000" dirty="0" err="1"/>
              <a:t>nuo</a:t>
            </a:r>
            <a:r>
              <a:rPr sz="2000" dirty="0"/>
              <a:t> </a:t>
            </a:r>
            <a:r>
              <a:rPr sz="2000" dirty="0" err="1"/>
              <a:t>vidurkio</a:t>
            </a:r>
            <a:endParaRPr sz="2000" dirty="0"/>
          </a:p>
          <a:p>
            <a:pPr marL="0" indent="0">
              <a:buNone/>
              <a:defRPr sz="1400"/>
            </a:pPr>
            <a:r>
              <a:rPr lang="en-US" sz="2000"/>
              <a:t>    *</a:t>
            </a:r>
            <a:r>
              <a:rPr sz="2000" dirty="0" err="1"/>
              <a:t>Didesnis</a:t>
            </a:r>
            <a:r>
              <a:rPr sz="2000" dirty="0"/>
              <a:t> Std → </a:t>
            </a:r>
            <a:r>
              <a:rPr sz="2000" dirty="0" err="1"/>
              <a:t>labiau</a:t>
            </a:r>
            <a:r>
              <a:rPr sz="2000" dirty="0"/>
              <a:t> </a:t>
            </a:r>
            <a:r>
              <a:rPr sz="2000" dirty="0" err="1"/>
              <a:t>išsibarstę</a:t>
            </a:r>
            <a:r>
              <a:rPr sz="2000" dirty="0"/>
              <a:t> </a:t>
            </a:r>
            <a:r>
              <a:rPr sz="2000" dirty="0" err="1"/>
              <a:t>duomenys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Pasiskirstymo</a:t>
            </a:r>
            <a:r>
              <a:rPr dirty="0"/>
              <a:t> forma</a:t>
            </a:r>
            <a:r>
              <a:rPr lang="en-US" dirty="0"/>
              <a:t> (</a:t>
            </a:r>
            <a:r>
              <a:rPr lang="en-US" dirty="0" err="1"/>
              <a:t>skirtinio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b="1" u="sng" dirty="0" err="1"/>
              <a:t>Simetriškas</a:t>
            </a:r>
            <a:r>
              <a:rPr lang="en-US" sz="2000" b="1" u="sng" dirty="0"/>
              <a:t> (</a:t>
            </a:r>
            <a:r>
              <a:rPr lang="en-US" sz="2000" b="1" u="sng" dirty="0" err="1"/>
              <a:t>normalusis</a:t>
            </a:r>
            <a:r>
              <a:rPr lang="en-US" sz="2000" b="1" u="sng" dirty="0"/>
              <a:t> </a:t>
            </a:r>
            <a:r>
              <a:rPr lang="en-US" sz="2000" b="1" u="sng" dirty="0" err="1"/>
              <a:t>skirstinys</a:t>
            </a:r>
            <a:r>
              <a:rPr lang="en-US" sz="2000" b="1" u="sng" dirty="0"/>
              <a:t>)</a:t>
            </a:r>
            <a:r>
              <a:rPr sz="2000" dirty="0"/>
              <a:t> – </a:t>
            </a:r>
            <a:r>
              <a:rPr sz="2000" dirty="0" err="1"/>
              <a:t>vidurkis</a:t>
            </a:r>
            <a:r>
              <a:rPr sz="2000" dirty="0"/>
              <a:t> ≈ </a:t>
            </a:r>
            <a:r>
              <a:rPr sz="2000" dirty="0" err="1"/>
              <a:t>mediana</a:t>
            </a:r>
            <a:endParaRPr sz="2000" dirty="0"/>
          </a:p>
          <a:p>
            <a:pPr>
              <a:defRPr sz="1400"/>
            </a:pPr>
            <a:r>
              <a:rPr sz="2000" b="1" u="sng" dirty="0" err="1"/>
              <a:t>Teigiamai</a:t>
            </a:r>
            <a:r>
              <a:rPr sz="2000" b="1" u="sng" dirty="0"/>
              <a:t> </a:t>
            </a:r>
            <a:r>
              <a:rPr sz="2000" b="1" u="sng" dirty="0" err="1"/>
              <a:t>pasviręs</a:t>
            </a:r>
            <a:r>
              <a:rPr sz="2000" dirty="0"/>
              <a:t> – </a:t>
            </a:r>
            <a:r>
              <a:rPr sz="2000" dirty="0" err="1"/>
              <a:t>vidurkis</a:t>
            </a:r>
            <a:r>
              <a:rPr sz="2000" dirty="0"/>
              <a:t> &gt; </a:t>
            </a:r>
            <a:r>
              <a:rPr sz="2000" dirty="0" err="1"/>
              <a:t>mediana</a:t>
            </a:r>
            <a:endParaRPr sz="2000" dirty="0"/>
          </a:p>
          <a:p>
            <a:pPr>
              <a:defRPr sz="1400"/>
            </a:pPr>
            <a:r>
              <a:rPr sz="2000" b="1" u="sng" dirty="0" err="1"/>
              <a:t>Neigiamai</a:t>
            </a:r>
            <a:r>
              <a:rPr sz="2000" b="1" u="sng" dirty="0"/>
              <a:t> </a:t>
            </a:r>
            <a:r>
              <a:rPr sz="2000" b="1" u="sng" dirty="0" err="1"/>
              <a:t>pasviręs</a:t>
            </a:r>
            <a:r>
              <a:rPr sz="2000" dirty="0"/>
              <a:t> – </a:t>
            </a:r>
            <a:r>
              <a:rPr sz="2000" dirty="0" err="1"/>
              <a:t>vidurkis</a:t>
            </a:r>
            <a:r>
              <a:rPr sz="2000" dirty="0"/>
              <a:t> &lt; </a:t>
            </a:r>
            <a:r>
              <a:rPr sz="2000" dirty="0" err="1"/>
              <a:t>mediana</a:t>
            </a:r>
            <a:endParaRPr sz="2000" dirty="0"/>
          </a:p>
          <a:p>
            <a:pPr>
              <a:defRPr sz="1400"/>
            </a:pPr>
            <a:r>
              <a:rPr sz="2000" b="1" u="sng" dirty="0"/>
              <a:t>Kurtosis – </a:t>
            </a:r>
            <a:r>
              <a:rPr sz="2000" b="1" u="sng" dirty="0" err="1"/>
              <a:t>viršūnės</a:t>
            </a:r>
            <a:r>
              <a:rPr sz="2000" b="1" u="sng" dirty="0"/>
              <a:t> </a:t>
            </a:r>
            <a:r>
              <a:rPr sz="2000" b="1" u="sng" dirty="0" err="1"/>
              <a:t>smailumas</a:t>
            </a:r>
            <a:r>
              <a:rPr sz="2000" b="1" u="sng" dirty="0"/>
              <a:t> </a:t>
            </a:r>
            <a:r>
              <a:rPr sz="2000" dirty="0"/>
              <a:t>/ </a:t>
            </a:r>
            <a:r>
              <a:rPr sz="2000" dirty="0" err="1"/>
              <a:t>plokštumas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964692"/>
            <a:ext cx="5937755" cy="1188720"/>
          </a:xfrm>
        </p:spPr>
        <p:txBody>
          <a:bodyPr/>
          <a:lstStyle/>
          <a:p>
            <a:r>
              <a:rPr dirty="0" err="1"/>
              <a:t>Simetriškumas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pasvirimas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923" y="2153412"/>
            <a:ext cx="7477328" cy="3921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sz="4400" dirty="0"/>
          </a:p>
          <a:p>
            <a:pPr marL="0" indent="0">
              <a:buNone/>
              <a:defRPr sz="1400"/>
            </a:pPr>
            <a:r>
              <a:rPr sz="2000" dirty="0" err="1"/>
              <a:t>Simetriškas</a:t>
            </a:r>
            <a:r>
              <a:rPr sz="2000" dirty="0"/>
              <a:t> – </a:t>
            </a:r>
            <a:r>
              <a:rPr sz="2000" dirty="0" err="1"/>
              <a:t>vidurkis</a:t>
            </a:r>
            <a:r>
              <a:rPr sz="2000" dirty="0"/>
              <a:t> ≈ </a:t>
            </a:r>
            <a:r>
              <a:rPr sz="2000" dirty="0" err="1"/>
              <a:t>mediana</a:t>
            </a:r>
            <a:r>
              <a:rPr sz="2000" dirty="0"/>
              <a:t>. </a:t>
            </a:r>
            <a:r>
              <a:rPr sz="2000" dirty="0" err="1"/>
              <a:t>Duomenys</a:t>
            </a:r>
            <a:r>
              <a:rPr sz="2000" dirty="0"/>
              <a:t> </a:t>
            </a:r>
            <a:r>
              <a:rPr sz="2000" dirty="0" err="1"/>
              <a:t>tolygiai</a:t>
            </a:r>
            <a:r>
              <a:rPr sz="2000" dirty="0"/>
              <a:t> </a:t>
            </a:r>
            <a:r>
              <a:rPr sz="2000" dirty="0" err="1"/>
              <a:t>pasiskirstę</a:t>
            </a:r>
            <a:r>
              <a:rPr sz="2000" dirty="0"/>
              <a:t> </a:t>
            </a:r>
            <a:r>
              <a:rPr sz="2000" dirty="0" err="1"/>
              <a:t>aplink</a:t>
            </a:r>
            <a:r>
              <a:rPr sz="2000" dirty="0"/>
              <a:t> </a:t>
            </a:r>
            <a:r>
              <a:rPr sz="2000" dirty="0" err="1"/>
              <a:t>vidurkį</a:t>
            </a:r>
            <a:r>
              <a:rPr sz="2000" dirty="0"/>
              <a:t>.</a:t>
            </a:r>
            <a:endParaRPr lang="en-US" sz="2000" dirty="0"/>
          </a:p>
          <a:p>
            <a:pPr marL="0" indent="0">
              <a:buNone/>
              <a:defRPr sz="1400"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Teigiamai</a:t>
            </a:r>
            <a:r>
              <a:rPr sz="2000" dirty="0"/>
              <a:t> </a:t>
            </a:r>
            <a:r>
              <a:rPr sz="2000" dirty="0" err="1"/>
              <a:t>pasviręs</a:t>
            </a:r>
            <a:r>
              <a:rPr sz="2000" dirty="0"/>
              <a:t> – </a:t>
            </a:r>
            <a:r>
              <a:rPr sz="2000" dirty="0" err="1"/>
              <a:t>vidurkis</a:t>
            </a:r>
            <a:r>
              <a:rPr sz="2000" dirty="0"/>
              <a:t> &gt; </a:t>
            </a:r>
            <a:r>
              <a:rPr sz="2000" dirty="0" err="1"/>
              <a:t>mediana</a:t>
            </a:r>
            <a:r>
              <a:rPr sz="2000" dirty="0"/>
              <a:t>. Ilga </a:t>
            </a:r>
            <a:r>
              <a:rPr sz="2000" dirty="0" err="1"/>
              <a:t>uodega</a:t>
            </a:r>
            <a:r>
              <a:rPr sz="2000" dirty="0"/>
              <a:t> </a:t>
            </a:r>
            <a:r>
              <a:rPr sz="2000" dirty="0" err="1"/>
              <a:t>į</a:t>
            </a:r>
            <a:r>
              <a:rPr sz="2000" dirty="0"/>
              <a:t> </a:t>
            </a:r>
            <a:r>
              <a:rPr sz="2000" dirty="0" err="1"/>
              <a:t>dešinę</a:t>
            </a:r>
            <a:r>
              <a:rPr sz="2000" dirty="0"/>
              <a:t>.</a:t>
            </a:r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Neigiamai</a:t>
            </a:r>
            <a:r>
              <a:rPr sz="2000" dirty="0"/>
              <a:t> </a:t>
            </a:r>
            <a:r>
              <a:rPr sz="2000" dirty="0" err="1"/>
              <a:t>pasviręs</a:t>
            </a:r>
            <a:r>
              <a:rPr sz="2000" dirty="0"/>
              <a:t> – </a:t>
            </a:r>
            <a:r>
              <a:rPr sz="2000" dirty="0" err="1"/>
              <a:t>vidurkis</a:t>
            </a:r>
            <a:r>
              <a:rPr sz="2000" dirty="0"/>
              <a:t> &lt; </a:t>
            </a:r>
            <a:r>
              <a:rPr sz="2000" dirty="0" err="1"/>
              <a:t>mediana</a:t>
            </a:r>
            <a:r>
              <a:rPr sz="2000" dirty="0"/>
              <a:t>. Ilga </a:t>
            </a:r>
            <a:r>
              <a:rPr sz="2000" dirty="0" err="1"/>
              <a:t>uodega</a:t>
            </a:r>
            <a:r>
              <a:rPr sz="2000" dirty="0"/>
              <a:t> </a:t>
            </a:r>
            <a:r>
              <a:rPr sz="2000" dirty="0" err="1"/>
              <a:t>į</a:t>
            </a:r>
            <a:r>
              <a:rPr sz="2000" dirty="0"/>
              <a:t> </a:t>
            </a:r>
            <a:r>
              <a:rPr sz="2000" dirty="0" err="1"/>
              <a:t>kairę</a:t>
            </a:r>
            <a:r>
              <a:rPr sz="2000" dirty="0"/>
              <a:t>.</a:t>
            </a:r>
            <a:endParaRPr lang="en-US" sz="2000" dirty="0"/>
          </a:p>
          <a:p>
            <a:pPr marL="0" indent="0">
              <a:buNone/>
              <a:defRPr sz="1400"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 err="1"/>
              <a:t>Pasvirimas</a:t>
            </a:r>
            <a:r>
              <a:rPr sz="2000" dirty="0"/>
              <a:t> (skewness) </a:t>
            </a:r>
            <a:r>
              <a:rPr sz="2000" dirty="0" err="1"/>
              <a:t>rodo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asimetriją</a:t>
            </a:r>
            <a:r>
              <a:rPr sz="2000" dirty="0"/>
              <a:t>.</a:t>
            </a:r>
          </a:p>
          <a:p>
            <a:pPr marL="0" indent="0">
              <a:buNone/>
              <a:defRPr sz="1400"/>
            </a:pPr>
            <a:r>
              <a:rPr sz="2000" dirty="0" err="1"/>
              <a:t>Didesnis</a:t>
            </a:r>
            <a:r>
              <a:rPr sz="2000" dirty="0"/>
              <a:t> |skew| </a:t>
            </a:r>
            <a:r>
              <a:rPr sz="2000" dirty="0" err="1"/>
              <a:t>gali</a:t>
            </a:r>
            <a:r>
              <a:rPr sz="2000" dirty="0"/>
              <a:t> </a:t>
            </a:r>
            <a:r>
              <a:rPr sz="2000" dirty="0" err="1"/>
              <a:t>reikšti</a:t>
            </a:r>
            <a:r>
              <a:rPr sz="2000" dirty="0"/>
              <a:t> </a:t>
            </a:r>
            <a:r>
              <a:rPr sz="2000" dirty="0" err="1"/>
              <a:t>poreikį</a:t>
            </a:r>
            <a:r>
              <a:rPr sz="2000" dirty="0"/>
              <a:t> </a:t>
            </a:r>
            <a:r>
              <a:rPr sz="2000" dirty="0" err="1"/>
              <a:t>transformuoti</a:t>
            </a:r>
            <a:r>
              <a:rPr sz="2000" dirty="0"/>
              <a:t> </a:t>
            </a:r>
            <a:r>
              <a:rPr sz="2000" dirty="0" err="1"/>
              <a:t>duomenis</a:t>
            </a:r>
            <a:r>
              <a:rPr sz="2000" dirty="0"/>
              <a:t> (</a:t>
            </a:r>
            <a:r>
              <a:rPr sz="2000" dirty="0" err="1"/>
              <a:t>pvz</a:t>
            </a:r>
            <a:r>
              <a:rPr sz="2000" dirty="0"/>
              <a:t>., log, sqrt).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Kurtosis (viršūnės smailumas)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sz="4400" dirty="0"/>
          </a:p>
          <a:p>
            <a:pPr marL="0" indent="0">
              <a:buNone/>
              <a:defRPr sz="1400"/>
            </a:pPr>
            <a:r>
              <a:rPr sz="2000" dirty="0"/>
              <a:t>Kurtosis – </a:t>
            </a:r>
            <a:r>
              <a:rPr sz="2000" dirty="0" err="1"/>
              <a:t>rodo</a:t>
            </a:r>
            <a:r>
              <a:rPr sz="2000" dirty="0"/>
              <a:t> </a:t>
            </a:r>
            <a:r>
              <a:rPr sz="2000" dirty="0" err="1"/>
              <a:t>duomenų</a:t>
            </a:r>
            <a:r>
              <a:rPr sz="2000" dirty="0"/>
              <a:t> </a:t>
            </a:r>
            <a:r>
              <a:rPr sz="2000" dirty="0" err="1"/>
              <a:t>skirstinio</a:t>
            </a:r>
            <a:r>
              <a:rPr sz="2000" dirty="0"/>
              <a:t> </a:t>
            </a:r>
            <a:r>
              <a:rPr sz="2000" dirty="0" err="1"/>
              <a:t>viršūnės</a:t>
            </a:r>
            <a:r>
              <a:rPr sz="2000" dirty="0"/>
              <a:t> </a:t>
            </a:r>
            <a:r>
              <a:rPr sz="2000" dirty="0" err="1"/>
              <a:t>formą</a:t>
            </a:r>
            <a:r>
              <a:rPr sz="2000" dirty="0"/>
              <a:t>.</a:t>
            </a:r>
            <a:endParaRPr lang="en-US" sz="2000" dirty="0"/>
          </a:p>
          <a:p>
            <a:pPr marL="0" indent="0">
              <a:buNone/>
              <a:defRPr sz="1400"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Aukštas</a:t>
            </a:r>
            <a:r>
              <a:rPr sz="2000" dirty="0"/>
              <a:t> kurtosis (&gt;0) – </a:t>
            </a:r>
            <a:r>
              <a:rPr sz="2000" dirty="0" err="1"/>
              <a:t>smailesnė</a:t>
            </a:r>
            <a:r>
              <a:rPr sz="2000" dirty="0"/>
              <a:t> </a:t>
            </a:r>
            <a:r>
              <a:rPr sz="2000" dirty="0" err="1"/>
              <a:t>viršūnė</a:t>
            </a:r>
            <a:r>
              <a:rPr sz="2000" dirty="0"/>
              <a:t> </a:t>
            </a:r>
            <a:r>
              <a:rPr sz="2000" dirty="0" err="1"/>
              <a:t>ir</a:t>
            </a:r>
            <a:r>
              <a:rPr sz="2000" dirty="0"/>
              <a:t> </a:t>
            </a:r>
            <a:r>
              <a:rPr sz="2000" dirty="0" err="1"/>
              <a:t>storesnės</a:t>
            </a:r>
            <a:r>
              <a:rPr sz="2000" dirty="0"/>
              <a:t> </a:t>
            </a:r>
            <a:r>
              <a:rPr sz="2000" dirty="0" err="1"/>
              <a:t>uodegos</a:t>
            </a:r>
            <a:r>
              <a:rPr sz="2000" dirty="0"/>
              <a:t> </a:t>
            </a:r>
            <a:r>
              <a:rPr sz="2000" dirty="0" err="1"/>
              <a:t>nei</a:t>
            </a:r>
            <a:r>
              <a:rPr sz="2000" dirty="0"/>
              <a:t> </a:t>
            </a:r>
            <a:r>
              <a:rPr sz="2000" dirty="0" err="1"/>
              <a:t>normalus</a:t>
            </a:r>
            <a:r>
              <a:rPr sz="2000" dirty="0"/>
              <a:t> </a:t>
            </a:r>
            <a:r>
              <a:rPr sz="2000" dirty="0" err="1"/>
              <a:t>skirstinys</a:t>
            </a:r>
            <a:r>
              <a:rPr sz="2000" dirty="0"/>
              <a:t>.</a:t>
            </a:r>
          </a:p>
          <a:p>
            <a:pPr marL="0" indent="0">
              <a:buNone/>
              <a:defRPr sz="1400"/>
            </a:pPr>
            <a:r>
              <a:rPr sz="2000" dirty="0"/>
              <a:t>• </a:t>
            </a:r>
            <a:r>
              <a:rPr sz="2000" dirty="0" err="1"/>
              <a:t>Žemas</a:t>
            </a:r>
            <a:r>
              <a:rPr sz="2000" dirty="0"/>
              <a:t> kurtosis (&lt;0) – </a:t>
            </a:r>
            <a:r>
              <a:rPr sz="2000" dirty="0" err="1"/>
              <a:t>plokštesnė</a:t>
            </a:r>
            <a:r>
              <a:rPr sz="2000" dirty="0"/>
              <a:t> </a:t>
            </a:r>
            <a:r>
              <a:rPr sz="2000" dirty="0" err="1"/>
              <a:t>viršūnė</a:t>
            </a:r>
            <a:r>
              <a:rPr sz="2000" dirty="0"/>
              <a:t>, </a:t>
            </a:r>
            <a:r>
              <a:rPr sz="2000" dirty="0" err="1"/>
              <a:t>plonesnės</a:t>
            </a:r>
            <a:r>
              <a:rPr sz="2000" dirty="0"/>
              <a:t> </a:t>
            </a:r>
            <a:r>
              <a:rPr sz="2000" dirty="0" err="1"/>
              <a:t>uodegos</a:t>
            </a:r>
            <a:r>
              <a:rPr sz="2000" dirty="0"/>
              <a:t>.</a:t>
            </a:r>
            <a:endParaRPr lang="en-US" sz="2000" dirty="0"/>
          </a:p>
          <a:p>
            <a:pPr marL="0" indent="0">
              <a:buNone/>
              <a:defRPr sz="1400"/>
            </a:pPr>
            <a:endParaRPr sz="2000" dirty="0"/>
          </a:p>
          <a:p>
            <a:pPr marL="0" indent="0">
              <a:buNone/>
              <a:defRPr sz="1400"/>
            </a:pPr>
            <a:r>
              <a:rPr sz="2000" dirty="0" err="1"/>
              <a:t>Normalus</a:t>
            </a:r>
            <a:r>
              <a:rPr sz="2000" dirty="0"/>
              <a:t> </a:t>
            </a:r>
            <a:r>
              <a:rPr sz="2000" dirty="0" err="1"/>
              <a:t>skirstinys</a:t>
            </a:r>
            <a:r>
              <a:rPr sz="2000" dirty="0"/>
              <a:t> </a:t>
            </a:r>
            <a:r>
              <a:rPr sz="2000" dirty="0" err="1"/>
              <a:t>turi</a:t>
            </a:r>
            <a:r>
              <a:rPr sz="2000" dirty="0"/>
              <a:t> kurtosis ≈ 0 (</a:t>
            </a:r>
            <a:r>
              <a:rPr sz="2000" dirty="0" err="1"/>
              <a:t>pagal</a:t>
            </a:r>
            <a:r>
              <a:rPr sz="2000" dirty="0"/>
              <a:t> Pearson).</a:t>
            </a:r>
          </a:p>
          <a:p>
            <a:pPr marL="0" indent="0">
              <a:buNone/>
              <a:defRPr sz="1400"/>
            </a:pPr>
            <a:r>
              <a:rPr sz="2000" dirty="0" err="1"/>
              <a:t>Didelis</a:t>
            </a:r>
            <a:r>
              <a:rPr sz="2000" dirty="0"/>
              <a:t> kurtosis </a:t>
            </a:r>
            <a:r>
              <a:rPr sz="2000" dirty="0" err="1"/>
              <a:t>gali</a:t>
            </a:r>
            <a:r>
              <a:rPr sz="2000" dirty="0"/>
              <a:t> </a:t>
            </a:r>
            <a:r>
              <a:rPr sz="2000" dirty="0" err="1"/>
              <a:t>rodyti</a:t>
            </a:r>
            <a:r>
              <a:rPr sz="2000" dirty="0"/>
              <a:t> </a:t>
            </a:r>
            <a:r>
              <a:rPr sz="2000" dirty="0" err="1"/>
              <a:t>daug</a:t>
            </a:r>
            <a:r>
              <a:rPr sz="2000" dirty="0"/>
              <a:t> </a:t>
            </a:r>
            <a:r>
              <a:rPr sz="2000" dirty="0" err="1"/>
              <a:t>outlier’ių</a:t>
            </a:r>
            <a:r>
              <a:rPr sz="2000" dirty="0"/>
              <a:t> – </a:t>
            </a:r>
            <a:r>
              <a:rPr sz="2000" dirty="0" err="1"/>
              <a:t>svarbu</a:t>
            </a:r>
            <a:r>
              <a:rPr sz="2000" dirty="0"/>
              <a:t> </a:t>
            </a:r>
            <a:r>
              <a:rPr sz="2000" dirty="0" err="1"/>
              <a:t>patikrinti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A4C0EC-BE7D-4F01-BC4F-41028648BC1B}"/>
</file>

<file path=customXml/itemProps2.xml><?xml version="1.0" encoding="utf-8"?>
<ds:datastoreItem xmlns:ds="http://schemas.openxmlformats.org/officeDocument/2006/customXml" ds:itemID="{394B2FFC-5414-46B5-9151-86BC37047CA6}"/>
</file>

<file path=customXml/itemProps3.xml><?xml version="1.0" encoding="utf-8"?>
<ds:datastoreItem xmlns:ds="http://schemas.openxmlformats.org/officeDocument/2006/customXml" ds:itemID="{EC9F5FBA-90D7-4F7D-8595-5B5BFC0B0104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259</TotalTime>
  <Words>710</Words>
  <Application>Microsoft Macintosh PowerPoint</Application>
  <PresentationFormat>On-screen Show (4:3)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Gill Sans MT</vt:lpstr>
      <vt:lpstr>Parcel</vt:lpstr>
      <vt:lpstr>Statistika 1– Duomenų  pasiskirstymo supratimas</vt:lpstr>
      <vt:lpstr>Kodėl statistika svarbi prieš ML?</vt:lpstr>
      <vt:lpstr>Duomenų tipai (1)</vt:lpstr>
      <vt:lpstr>Duomenų tipai (2)</vt:lpstr>
      <vt:lpstr>Centrinės tendencijos rodikliai</vt:lpstr>
      <vt:lpstr>Duomenų išsibarstymas</vt:lpstr>
      <vt:lpstr>Pasiskirstymo forma (skirtinio)</vt:lpstr>
      <vt:lpstr>Simetriškumas ir pasvirimas</vt:lpstr>
      <vt:lpstr>Kurtosis (viršūnės smailumas)</vt:lpstr>
      <vt:lpstr>Pasvirimo/ pasislinkimo pavyzdžiai</vt:lpstr>
      <vt:lpstr>Kurtosis pavyzdžiai</vt:lpstr>
      <vt:lpstr>Ką daryti su pasvirimu ir aukštu kurtosis</vt:lpstr>
      <vt:lpstr>Vizualizacijos</vt:lpstr>
      <vt:lpstr>Vizualizacijos</vt:lpstr>
      <vt:lpstr>Vizualizacijos</vt:lpstr>
      <vt:lpstr>Vizualizacijos</vt:lpstr>
      <vt:lpstr>Ryšys su ML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7</cp:revision>
  <dcterms:created xsi:type="dcterms:W3CDTF">2013-01-27T09:14:16Z</dcterms:created>
  <dcterms:modified xsi:type="dcterms:W3CDTF">2025-08-11T14:07:12Z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