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6" r:id="rId6"/>
    <p:sldId id="259" r:id="rId7"/>
    <p:sldId id="269" r:id="rId8"/>
    <p:sldId id="260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9140"/>
  </p:normalViewPr>
  <p:slideViewPr>
    <p:cSldViewPr snapToGrid="0" snapToObjects="1">
      <p:cViewPr varScale="1">
        <p:scale>
          <a:sx n="70" d="100"/>
          <a:sy n="70" d="100"/>
        </p:scale>
        <p:origin x="1736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8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78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89A1D1-5A2E-48A0-A197-00AE23A7821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FE99C5-9B37-41C9-9404-22300D9BBAE3}">
      <dgm:prSet custT="1"/>
      <dgm:spPr/>
      <dgm:t>
        <a:bodyPr/>
        <a:lstStyle/>
        <a:p>
          <a:r>
            <a:rPr lang="en-US" sz="2400" dirty="0"/>
            <a:t>P(A|B) = P(B|A) * P(A) / P(B)</a:t>
          </a:r>
        </a:p>
      </dgm:t>
    </dgm:pt>
    <dgm:pt modelId="{5F06FD69-6118-4022-B04C-0970FD0157C9}" type="parTrans" cxnId="{509BD6D5-6758-425D-974F-403100DFAF48}">
      <dgm:prSet/>
      <dgm:spPr/>
      <dgm:t>
        <a:bodyPr/>
        <a:lstStyle/>
        <a:p>
          <a:endParaRPr lang="en-US"/>
        </a:p>
      </dgm:t>
    </dgm:pt>
    <dgm:pt modelId="{91ECB7A3-281B-4E27-BA6C-87969787FD68}" type="sibTrans" cxnId="{509BD6D5-6758-425D-974F-403100DFAF48}">
      <dgm:prSet/>
      <dgm:spPr/>
      <dgm:t>
        <a:bodyPr/>
        <a:lstStyle/>
        <a:p>
          <a:endParaRPr lang="en-US"/>
        </a:p>
      </dgm:t>
    </dgm:pt>
    <dgm:pt modelId="{70FFB871-D0F3-4031-87BC-3076E53A1F65}">
      <dgm:prSet/>
      <dgm:spPr/>
      <dgm:t>
        <a:bodyPr/>
        <a:lstStyle/>
        <a:p>
          <a:r>
            <a:rPr lang="en-US" dirty="0" err="1"/>
            <a:t>Atnaujiname</a:t>
          </a:r>
          <a:r>
            <a:rPr lang="en-US" dirty="0"/>
            <a:t> </a:t>
          </a:r>
          <a:r>
            <a:rPr lang="en-US" dirty="0" err="1"/>
            <a:t>įsitikinimus</a:t>
          </a:r>
          <a:r>
            <a:rPr lang="en-US" dirty="0"/>
            <a:t> </a:t>
          </a:r>
          <a:r>
            <a:rPr lang="en-US" dirty="0" err="1"/>
            <a:t>pagal</a:t>
          </a:r>
          <a:r>
            <a:rPr lang="en-US" dirty="0"/>
            <a:t> </a:t>
          </a:r>
          <a:r>
            <a:rPr lang="en-US" dirty="0" err="1"/>
            <a:t>naują</a:t>
          </a:r>
          <a:r>
            <a:rPr lang="en-US" dirty="0"/>
            <a:t> info</a:t>
          </a:r>
        </a:p>
      </dgm:t>
    </dgm:pt>
    <dgm:pt modelId="{A5F49593-7F7A-4728-912A-431B12205993}" type="parTrans" cxnId="{EBD41B0E-FC86-48D4-ADEB-5E963438B037}">
      <dgm:prSet/>
      <dgm:spPr/>
      <dgm:t>
        <a:bodyPr/>
        <a:lstStyle/>
        <a:p>
          <a:endParaRPr lang="en-US"/>
        </a:p>
      </dgm:t>
    </dgm:pt>
    <dgm:pt modelId="{E8E46F01-C180-4B67-9391-BA25BA993E18}" type="sibTrans" cxnId="{EBD41B0E-FC86-48D4-ADEB-5E963438B037}">
      <dgm:prSet/>
      <dgm:spPr/>
      <dgm:t>
        <a:bodyPr/>
        <a:lstStyle/>
        <a:p>
          <a:endParaRPr lang="en-US"/>
        </a:p>
      </dgm:t>
    </dgm:pt>
    <dgm:pt modelId="{596A0AB3-DD01-4EF1-AD13-48303A501EE0}">
      <dgm:prSet/>
      <dgm:spPr/>
      <dgm:t>
        <a:bodyPr/>
        <a:lstStyle/>
        <a:p>
          <a:r>
            <a:rPr lang="en-US"/>
            <a:t>Pvz.: medicininiai testai, spam filtrai</a:t>
          </a:r>
        </a:p>
      </dgm:t>
    </dgm:pt>
    <dgm:pt modelId="{1EEB145C-829A-4458-B09A-FFBFE099233B}" type="parTrans" cxnId="{0EDA02EA-1262-4DBB-B05B-4B675F39C3D7}">
      <dgm:prSet/>
      <dgm:spPr/>
      <dgm:t>
        <a:bodyPr/>
        <a:lstStyle/>
        <a:p>
          <a:endParaRPr lang="en-US"/>
        </a:p>
      </dgm:t>
    </dgm:pt>
    <dgm:pt modelId="{4B2F3C1C-644A-4985-AEB2-70587872B402}" type="sibTrans" cxnId="{0EDA02EA-1262-4DBB-B05B-4B675F39C3D7}">
      <dgm:prSet/>
      <dgm:spPr/>
      <dgm:t>
        <a:bodyPr/>
        <a:lstStyle/>
        <a:p>
          <a:endParaRPr lang="en-US"/>
        </a:p>
      </dgm:t>
    </dgm:pt>
    <dgm:pt modelId="{A11E7294-542F-BC42-8DFB-71E8C952255C}" type="pres">
      <dgm:prSet presAssocID="{BF89A1D1-5A2E-48A0-A197-00AE23A78212}" presName="linear" presStyleCnt="0">
        <dgm:presLayoutVars>
          <dgm:animLvl val="lvl"/>
          <dgm:resizeHandles val="exact"/>
        </dgm:presLayoutVars>
      </dgm:prSet>
      <dgm:spPr/>
    </dgm:pt>
    <dgm:pt modelId="{34CE4EBA-788E-CD41-884E-C4A6A513ECFF}" type="pres">
      <dgm:prSet presAssocID="{05FE99C5-9B37-41C9-9404-22300D9BBA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693E37-FAF7-1548-98F8-4B49DCEE6D2C}" type="pres">
      <dgm:prSet presAssocID="{91ECB7A3-281B-4E27-BA6C-87969787FD68}" presName="spacer" presStyleCnt="0"/>
      <dgm:spPr/>
    </dgm:pt>
    <dgm:pt modelId="{C5DE8B00-B31C-9943-A3C0-A9D33D284AC5}" type="pres">
      <dgm:prSet presAssocID="{70FFB871-D0F3-4031-87BC-3076E53A1F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7A60DB-02EE-5F4E-A6BC-B07F6EC420D8}" type="pres">
      <dgm:prSet presAssocID="{E8E46F01-C180-4B67-9391-BA25BA993E18}" presName="spacer" presStyleCnt="0"/>
      <dgm:spPr/>
    </dgm:pt>
    <dgm:pt modelId="{F6B9C729-26F3-7340-AC2E-F21A6AC9F042}" type="pres">
      <dgm:prSet presAssocID="{596A0AB3-DD01-4EF1-AD13-48303A501E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0E730A-2CA7-4C49-859F-2FEE4B83509A}" type="presOf" srcId="{70FFB871-D0F3-4031-87BC-3076E53A1F65}" destId="{C5DE8B00-B31C-9943-A3C0-A9D33D284AC5}" srcOrd="0" destOrd="0" presId="urn:microsoft.com/office/officeart/2005/8/layout/vList2"/>
    <dgm:cxn modelId="{EBD41B0E-FC86-48D4-ADEB-5E963438B037}" srcId="{BF89A1D1-5A2E-48A0-A197-00AE23A78212}" destId="{70FFB871-D0F3-4031-87BC-3076E53A1F65}" srcOrd="1" destOrd="0" parTransId="{A5F49593-7F7A-4728-912A-431B12205993}" sibTransId="{E8E46F01-C180-4B67-9391-BA25BA993E18}"/>
    <dgm:cxn modelId="{708DC65F-C4C7-DF4C-B038-29239DDFF8D2}" type="presOf" srcId="{05FE99C5-9B37-41C9-9404-22300D9BBAE3}" destId="{34CE4EBA-788E-CD41-884E-C4A6A513ECFF}" srcOrd="0" destOrd="0" presId="urn:microsoft.com/office/officeart/2005/8/layout/vList2"/>
    <dgm:cxn modelId="{DC99F68E-A36E-AA4C-8EEB-3EB98B411B2D}" type="presOf" srcId="{BF89A1D1-5A2E-48A0-A197-00AE23A78212}" destId="{A11E7294-542F-BC42-8DFB-71E8C952255C}" srcOrd="0" destOrd="0" presId="urn:microsoft.com/office/officeart/2005/8/layout/vList2"/>
    <dgm:cxn modelId="{E967E9A2-2B58-5A4E-81CB-65AE4F3DBB22}" type="presOf" srcId="{596A0AB3-DD01-4EF1-AD13-48303A501EE0}" destId="{F6B9C729-26F3-7340-AC2E-F21A6AC9F042}" srcOrd="0" destOrd="0" presId="urn:microsoft.com/office/officeart/2005/8/layout/vList2"/>
    <dgm:cxn modelId="{509BD6D5-6758-425D-974F-403100DFAF48}" srcId="{BF89A1D1-5A2E-48A0-A197-00AE23A78212}" destId="{05FE99C5-9B37-41C9-9404-22300D9BBAE3}" srcOrd="0" destOrd="0" parTransId="{5F06FD69-6118-4022-B04C-0970FD0157C9}" sibTransId="{91ECB7A3-281B-4E27-BA6C-87969787FD68}"/>
    <dgm:cxn modelId="{0EDA02EA-1262-4DBB-B05B-4B675F39C3D7}" srcId="{BF89A1D1-5A2E-48A0-A197-00AE23A78212}" destId="{596A0AB3-DD01-4EF1-AD13-48303A501EE0}" srcOrd="2" destOrd="0" parTransId="{1EEB145C-829A-4458-B09A-FFBFE099233B}" sibTransId="{4B2F3C1C-644A-4985-AEB2-70587872B402}"/>
    <dgm:cxn modelId="{9462BB59-BBE1-1A4D-A170-E6F91C31F909}" type="presParOf" srcId="{A11E7294-542F-BC42-8DFB-71E8C952255C}" destId="{34CE4EBA-788E-CD41-884E-C4A6A513ECFF}" srcOrd="0" destOrd="0" presId="urn:microsoft.com/office/officeart/2005/8/layout/vList2"/>
    <dgm:cxn modelId="{3CA3DB0E-47C6-4446-B2B4-E9014BD55FE4}" type="presParOf" srcId="{A11E7294-542F-BC42-8DFB-71E8C952255C}" destId="{56693E37-FAF7-1548-98F8-4B49DCEE6D2C}" srcOrd="1" destOrd="0" presId="urn:microsoft.com/office/officeart/2005/8/layout/vList2"/>
    <dgm:cxn modelId="{CD25FC9D-2367-6B4E-8F73-173E0DAAE046}" type="presParOf" srcId="{A11E7294-542F-BC42-8DFB-71E8C952255C}" destId="{C5DE8B00-B31C-9943-A3C0-A9D33D284AC5}" srcOrd="2" destOrd="0" presId="urn:microsoft.com/office/officeart/2005/8/layout/vList2"/>
    <dgm:cxn modelId="{4F4DF5C4-E45F-C940-A327-E5ADCDF18B2A}" type="presParOf" srcId="{A11E7294-542F-BC42-8DFB-71E8C952255C}" destId="{F77A60DB-02EE-5F4E-A6BC-B07F6EC420D8}" srcOrd="3" destOrd="0" presId="urn:microsoft.com/office/officeart/2005/8/layout/vList2"/>
    <dgm:cxn modelId="{4DE09572-1744-C642-81B1-843445E71C2A}" type="presParOf" srcId="{A11E7294-542F-BC42-8DFB-71E8C952255C}" destId="{F6B9C729-26F3-7340-AC2E-F21A6AC9F04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4EBA-788E-CD41-884E-C4A6A513ECFF}">
      <dsp:nvSpPr>
        <dsp:cNvPr id="0" name=""/>
        <dsp:cNvSpPr/>
      </dsp:nvSpPr>
      <dsp:spPr>
        <a:xfrm>
          <a:off x="0" y="579155"/>
          <a:ext cx="4205288" cy="11969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P(A|B) = P(B|A) * P(A) / P(B)</a:t>
          </a:r>
        </a:p>
      </dsp:txBody>
      <dsp:txXfrm>
        <a:off x="58428" y="637583"/>
        <a:ext cx="4088432" cy="1080053"/>
      </dsp:txXfrm>
    </dsp:sp>
    <dsp:sp modelId="{C5DE8B00-B31C-9943-A3C0-A9D33D284AC5}">
      <dsp:nvSpPr>
        <dsp:cNvPr id="0" name=""/>
        <dsp:cNvSpPr/>
      </dsp:nvSpPr>
      <dsp:spPr>
        <a:xfrm>
          <a:off x="0" y="1865344"/>
          <a:ext cx="4205288" cy="1196909"/>
        </a:xfrm>
        <a:prstGeom prst="roundRect">
          <a:avLst/>
        </a:prstGeom>
        <a:gradFill rotWithShape="0">
          <a:gsLst>
            <a:gs pos="0">
              <a:schemeClr val="accent2">
                <a:hueOff val="-5175945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5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5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Atnaujiname</a:t>
          </a:r>
          <a:r>
            <a:rPr lang="en-US" sz="3100" kern="1200" dirty="0"/>
            <a:t> </a:t>
          </a:r>
          <a:r>
            <a:rPr lang="en-US" sz="3100" kern="1200" dirty="0" err="1"/>
            <a:t>įsitikinimus</a:t>
          </a:r>
          <a:r>
            <a:rPr lang="en-US" sz="3100" kern="1200" dirty="0"/>
            <a:t> </a:t>
          </a:r>
          <a:r>
            <a:rPr lang="en-US" sz="3100" kern="1200" dirty="0" err="1"/>
            <a:t>pagal</a:t>
          </a:r>
          <a:r>
            <a:rPr lang="en-US" sz="3100" kern="1200" dirty="0"/>
            <a:t> </a:t>
          </a:r>
          <a:r>
            <a:rPr lang="en-US" sz="3100" kern="1200" dirty="0" err="1"/>
            <a:t>naują</a:t>
          </a:r>
          <a:r>
            <a:rPr lang="en-US" sz="3100" kern="1200" dirty="0"/>
            <a:t> info</a:t>
          </a:r>
        </a:p>
      </dsp:txBody>
      <dsp:txXfrm>
        <a:off x="58428" y="1923772"/>
        <a:ext cx="4088432" cy="1080053"/>
      </dsp:txXfrm>
    </dsp:sp>
    <dsp:sp modelId="{F6B9C729-26F3-7340-AC2E-F21A6AC9F042}">
      <dsp:nvSpPr>
        <dsp:cNvPr id="0" name=""/>
        <dsp:cNvSpPr/>
      </dsp:nvSpPr>
      <dsp:spPr>
        <a:xfrm>
          <a:off x="0" y="3151535"/>
          <a:ext cx="4205288" cy="119690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Pvz.: medicininiai testai, spam filtrai</a:t>
          </a:r>
        </a:p>
      </dsp:txBody>
      <dsp:txXfrm>
        <a:off x="58428" y="3209963"/>
        <a:ext cx="4088432" cy="1080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BA30-B1A8-4D4A-9435-E5208E10D5D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BBBAD-3590-C642-BE56-561EF121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5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\cap B </a:t>
            </a:r>
            <a:r>
              <a:rPr lang="en-US" dirty="0" err="1"/>
              <a:t>reiškia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elementus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priklauso</a:t>
            </a:r>
            <a:r>
              <a:rPr lang="en-US" dirty="0"/>
              <a:t>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aibei</a:t>
            </a:r>
            <a:r>
              <a:rPr lang="en-US" b="1" dirty="0"/>
              <a:t> A,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aibei</a:t>
            </a:r>
            <a:r>
              <a:rPr lang="en-US" b="1" dirty="0"/>
              <a:t> B</a:t>
            </a:r>
            <a:r>
              <a:rPr lang="en-US" dirty="0"/>
              <a:t>.</a:t>
            </a:r>
          </a:p>
          <a:p>
            <a:r>
              <a:rPr lang="en-US" dirty="0" err="1"/>
              <a:t>Pvz</a:t>
            </a:r>
            <a:r>
              <a:rPr lang="en-US" dirty="0"/>
              <a:t>., </a:t>
            </a:r>
            <a:r>
              <a:rPr lang="en-US" dirty="0" err="1"/>
              <a:t>jei</a:t>
            </a:r>
            <a:endParaRPr lang="en-US" dirty="0"/>
          </a:p>
          <a:p>
            <a:r>
              <a:rPr lang="en-US" dirty="0"/>
              <a:t>A = {1,2,3,4},</a:t>
            </a:r>
          </a:p>
          <a:p>
            <a:r>
              <a:rPr lang="en-US" dirty="0"/>
              <a:t>B = {3,4,5,6},</a:t>
            </a:r>
          </a:p>
          <a:p>
            <a:r>
              <a:rPr lang="en-US" dirty="0" err="1"/>
              <a:t>tada</a:t>
            </a:r>
            <a:endParaRPr lang="en-US" dirty="0"/>
          </a:p>
          <a:p>
            <a:r>
              <a:rPr lang="en-US" dirty="0"/>
              <a:t>A \cap B = \3,4}.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\cap - „∩“ </a:t>
            </a:r>
            <a:r>
              <a:rPr lang="en-US" dirty="0" err="1"/>
              <a:t>vadinasi</a:t>
            </a:r>
            <a:r>
              <a:rPr lang="en-US" dirty="0"/>
              <a:t> </a:t>
            </a:r>
            <a:r>
              <a:rPr lang="en-US" b="1" dirty="0" err="1"/>
              <a:t>sankirta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</a:t>
            </a:r>
            <a:r>
              <a:rPr lang="en-US" i="1" dirty="0"/>
              <a:t>intersection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\cap B </a:t>
            </a:r>
            <a:r>
              <a:rPr lang="en-US" dirty="0" err="1"/>
              <a:t>reiškia</a:t>
            </a:r>
            <a:r>
              <a:rPr lang="en-US" dirty="0"/>
              <a:t> </a:t>
            </a:r>
            <a:r>
              <a:rPr lang="en-US" dirty="0" err="1"/>
              <a:t>visus</a:t>
            </a:r>
            <a:r>
              <a:rPr lang="en-US" dirty="0"/>
              <a:t> </a:t>
            </a:r>
            <a:r>
              <a:rPr lang="en-US" dirty="0" err="1"/>
              <a:t>elementus</a:t>
            </a:r>
            <a:r>
              <a:rPr lang="en-US" dirty="0"/>
              <a:t>, </a:t>
            </a:r>
            <a:r>
              <a:rPr lang="en-US" dirty="0" err="1"/>
              <a:t>kurie</a:t>
            </a:r>
            <a:r>
              <a:rPr lang="en-US" dirty="0"/>
              <a:t> </a:t>
            </a:r>
            <a:r>
              <a:rPr lang="en-US" dirty="0" err="1"/>
              <a:t>priklauso</a:t>
            </a:r>
            <a:r>
              <a:rPr lang="en-US" dirty="0"/>
              <a:t>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aibei</a:t>
            </a:r>
            <a:r>
              <a:rPr lang="en-US" b="1" dirty="0"/>
              <a:t> A,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aibei</a:t>
            </a:r>
            <a:r>
              <a:rPr lang="en-US" b="1" dirty="0"/>
              <a:t> B</a:t>
            </a:r>
            <a:r>
              <a:rPr lang="en-US" dirty="0"/>
              <a:t>.</a:t>
            </a:r>
          </a:p>
          <a:p>
            <a:r>
              <a:rPr lang="en-US" dirty="0" err="1"/>
              <a:t>Pvz</a:t>
            </a:r>
            <a:r>
              <a:rPr lang="en-US" dirty="0"/>
              <a:t>., </a:t>
            </a:r>
            <a:r>
              <a:rPr lang="en-US" dirty="0" err="1"/>
              <a:t>jei</a:t>
            </a:r>
            <a:endParaRPr lang="en-US" dirty="0"/>
          </a:p>
          <a:p>
            <a:r>
              <a:rPr lang="en-US" dirty="0"/>
              <a:t>A = {1,2,3,4},</a:t>
            </a:r>
          </a:p>
          <a:p>
            <a:r>
              <a:rPr lang="en-US" dirty="0"/>
              <a:t>B = {3,4,5,6},</a:t>
            </a:r>
          </a:p>
          <a:p>
            <a:r>
              <a:rPr lang="en-US" dirty="0" err="1"/>
              <a:t>tada</a:t>
            </a:r>
            <a:endParaRPr lang="en-US" dirty="0"/>
          </a:p>
          <a:p>
            <a:r>
              <a:rPr lang="en-US" dirty="0"/>
              <a:t>A ∩ B = {3,4}.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\cap - „∩“ </a:t>
            </a:r>
            <a:r>
              <a:rPr lang="en-US" dirty="0" err="1"/>
              <a:t>vadinasi</a:t>
            </a:r>
            <a:r>
              <a:rPr lang="en-US" dirty="0"/>
              <a:t> </a:t>
            </a:r>
            <a:r>
              <a:rPr lang="en-US" b="1" dirty="0" err="1"/>
              <a:t>sankirta</a:t>
            </a:r>
            <a:r>
              <a:rPr lang="en-US" dirty="0"/>
              <a:t> (</a:t>
            </a:r>
            <a:r>
              <a:rPr lang="en-US" dirty="0" err="1"/>
              <a:t>angl.</a:t>
            </a:r>
            <a:r>
              <a:rPr lang="en-US" dirty="0"/>
              <a:t> </a:t>
            </a:r>
            <a:r>
              <a:rPr lang="en-US" i="1" dirty="0"/>
              <a:t>intersection</a:t>
            </a:r>
            <a:r>
              <a:rPr lang="en-US" dirty="0"/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b="1" dirty="0"/>
              <a:t>🔹 </a:t>
            </a:r>
            <a:r>
              <a:rPr lang="lt-LT" b="1" dirty="0"/>
              <a:t>Sąlyginė tikimybė</a:t>
            </a:r>
          </a:p>
          <a:p>
            <a:r>
              <a:rPr lang="lt-LT" dirty="0"/>
              <a:t>Bendras principas: tikimybė įvykio A, kai jau žinome, kad įvyko </a:t>
            </a:r>
            <a:r>
              <a:rPr lang="lt-LT" dirty="0" err="1"/>
              <a:t>B</a:t>
            </a:r>
            <a:r>
              <a:rPr lang="lt-LT" dirty="0"/>
              <a:t>.</a:t>
            </a:r>
          </a:p>
          <a:p>
            <a:r>
              <a:rPr lang="lt-LT" dirty="0" err="1"/>
              <a:t>P</a:t>
            </a:r>
            <a:r>
              <a:rPr lang="lt-LT" dirty="0"/>
              <a:t>(A|B) = {</a:t>
            </a:r>
            <a:r>
              <a:rPr lang="lt-LT" dirty="0" err="1"/>
              <a:t>P</a:t>
            </a:r>
            <a:r>
              <a:rPr lang="lt-LT" dirty="0"/>
              <a:t> (A </a:t>
            </a:r>
            <a:r>
              <a:rPr lang="en-US" dirty="0"/>
              <a:t>∩</a:t>
            </a:r>
            <a:r>
              <a:rPr lang="lt-LT" dirty="0"/>
              <a:t> </a:t>
            </a:r>
            <a:r>
              <a:rPr lang="lt-LT" dirty="0" err="1"/>
              <a:t>B</a:t>
            </a:r>
            <a:r>
              <a:rPr lang="lt-LT" dirty="0"/>
              <a:t>)} / {</a:t>
            </a:r>
            <a:r>
              <a:rPr lang="lt-LT" dirty="0" err="1"/>
              <a:t>P</a:t>
            </a:r>
            <a:r>
              <a:rPr lang="lt-LT" dirty="0"/>
              <a:t>(</a:t>
            </a:r>
            <a:r>
              <a:rPr lang="lt-LT" dirty="0" err="1"/>
              <a:t>B</a:t>
            </a:r>
            <a:r>
              <a:rPr lang="lt-LT" dirty="0"/>
              <a:t>) }</a:t>
            </a:r>
          </a:p>
          <a:p>
            <a:r>
              <a:rPr lang="lt-LT" dirty="0"/>
              <a:t>Pvz., jei žinome, kad korta yra raudona, kokia tikimybė, kad ji yra tūzas?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🔹 </a:t>
            </a:r>
            <a:r>
              <a:rPr lang="lt-LT" b="1" dirty="0" err="1"/>
              <a:t>Bayeso</a:t>
            </a:r>
            <a:r>
              <a:rPr lang="lt-LT" b="1" dirty="0"/>
              <a:t> teorema</a:t>
            </a:r>
          </a:p>
          <a:p>
            <a:r>
              <a:rPr lang="lt-LT" dirty="0"/>
              <a:t>Naudoja sąlyginės tikimybės formulę, bet „apsuka“ klausimą: kaip rasti </a:t>
            </a:r>
            <a:r>
              <a:rPr lang="lt-LT" dirty="0" err="1"/>
              <a:t>P</a:t>
            </a:r>
            <a:r>
              <a:rPr lang="lt-LT" dirty="0"/>
              <a:t>(A|B), kai tiesiogiai žinome tik </a:t>
            </a:r>
            <a:r>
              <a:rPr lang="lt-LT" dirty="0" err="1"/>
              <a:t>P</a:t>
            </a:r>
            <a:r>
              <a:rPr lang="lt-LT" dirty="0"/>
              <a:t>(B|A).</a:t>
            </a:r>
          </a:p>
          <a:p>
            <a:r>
              <a:rPr lang="lt-LT" dirty="0" err="1"/>
              <a:t>P</a:t>
            </a:r>
            <a:r>
              <a:rPr lang="lt-LT" dirty="0"/>
              <a:t>(A|B) = {</a:t>
            </a:r>
            <a:r>
              <a:rPr lang="lt-LT" dirty="0" err="1"/>
              <a:t>P</a:t>
            </a:r>
            <a:r>
              <a:rPr lang="lt-LT" dirty="0"/>
              <a:t>(B|A) </a:t>
            </a:r>
            <a:r>
              <a:rPr lang="en-US" dirty="0"/>
              <a:t>* </a:t>
            </a:r>
            <a:r>
              <a:rPr lang="lt-LT" dirty="0" err="1"/>
              <a:t>P</a:t>
            </a:r>
            <a:r>
              <a:rPr lang="lt-LT" dirty="0"/>
              <a:t>(A) / {</a:t>
            </a:r>
            <a:r>
              <a:rPr lang="lt-LT" dirty="0" err="1"/>
              <a:t>P</a:t>
            </a:r>
            <a:r>
              <a:rPr lang="lt-LT" dirty="0"/>
              <a:t>(</a:t>
            </a:r>
            <a:r>
              <a:rPr lang="lt-LT" dirty="0" err="1"/>
              <a:t>B</a:t>
            </a:r>
            <a:r>
              <a:rPr lang="lt-LT" dirty="0"/>
              <a:t>)}</a:t>
            </a:r>
          </a:p>
          <a:p>
            <a:endParaRPr lang="lt-LT" dirty="0"/>
          </a:p>
          <a:p>
            <a:r>
              <a:rPr lang="lt-LT" dirty="0" err="1"/>
              <a:t>P</a:t>
            </a:r>
            <a:r>
              <a:rPr lang="lt-LT" dirty="0"/>
              <a:t>(A|B)</a:t>
            </a:r>
          </a:p>
          <a:p>
            <a:r>
              <a:rPr lang="lt-LT" dirty="0"/>
              <a:t>reiškia </a:t>
            </a:r>
            <a:r>
              <a:rPr lang="lt-LT" b="1" dirty="0"/>
              <a:t>tikimybė įvykio A, duota, kad įvyko įvykis </a:t>
            </a:r>
            <a:r>
              <a:rPr lang="lt-LT" b="1" dirty="0" err="1"/>
              <a:t>B</a:t>
            </a:r>
            <a:r>
              <a:rPr lang="lt-LT" dirty="0"/>
              <a:t>.</a:t>
            </a:r>
            <a:br>
              <a:rPr lang="lt-LT" dirty="0"/>
            </a:br>
            <a:endParaRPr lang="lt-LT" dirty="0"/>
          </a:p>
          <a:p>
            <a:r>
              <a:rPr lang="lt-LT" dirty="0"/>
              <a:t>Kitaip tariant, </a:t>
            </a:r>
            <a:r>
              <a:rPr lang="lt-LT" b="1" dirty="0"/>
              <a:t>„|“ atriboja įvykį, kurio tikimybę skaičiuojame (A), nuo sąlygos, pagal kurią vertiname (</a:t>
            </a:r>
            <a:r>
              <a:rPr lang="lt-LT" b="1" dirty="0" err="1"/>
              <a:t>B</a:t>
            </a:r>
            <a:r>
              <a:rPr lang="lt-LT" b="1" dirty="0"/>
              <a:t>)</a:t>
            </a:r>
            <a:r>
              <a:rPr lang="lt-LT" dirty="0"/>
              <a:t>.</a:t>
            </a:r>
          </a:p>
          <a:p>
            <a:endParaRPr lang="lt-LT" dirty="0"/>
          </a:p>
          <a:p>
            <a:r>
              <a:rPr lang="lt-LT" dirty="0" err="1"/>
              <a:t>P</a:t>
            </a:r>
            <a:r>
              <a:rPr lang="lt-LT" dirty="0"/>
              <a:t>(A|B) – tikimybė, kad įvykis </a:t>
            </a:r>
            <a:r>
              <a:rPr lang="lt-LT" i="1" dirty="0"/>
              <a:t>A</a:t>
            </a:r>
            <a:r>
              <a:rPr lang="lt-LT" dirty="0"/>
              <a:t> tiesa, jei žinome, kad įvyko </a:t>
            </a:r>
            <a:r>
              <a:rPr lang="lt-LT" i="1" dirty="0" err="1"/>
              <a:t>B</a:t>
            </a:r>
            <a:r>
              <a:rPr lang="lt-LT" dirty="0"/>
              <a:t> (tai vadinama </a:t>
            </a:r>
            <a:r>
              <a:rPr lang="lt-LT" i="1" dirty="0" err="1"/>
              <a:t>posterior</a:t>
            </a:r>
            <a:r>
              <a:rPr lang="lt-LT" i="1" dirty="0"/>
              <a:t> tikimybe</a:t>
            </a:r>
            <a:r>
              <a:rPr lang="lt-LT" dirty="0"/>
              <a:t>).</a:t>
            </a:r>
          </a:p>
          <a:p>
            <a:r>
              <a:rPr lang="lt-LT" dirty="0" err="1"/>
              <a:t>P</a:t>
            </a:r>
            <a:r>
              <a:rPr lang="lt-LT" dirty="0"/>
              <a:t>(B|A) – tikimybė, kad įvykis </a:t>
            </a:r>
            <a:r>
              <a:rPr lang="lt-LT" i="1" dirty="0" err="1"/>
              <a:t>B</a:t>
            </a:r>
            <a:r>
              <a:rPr lang="lt-LT" dirty="0"/>
              <a:t> įvyktų, jei tiesa </a:t>
            </a:r>
            <a:r>
              <a:rPr lang="lt-LT" i="1" dirty="0"/>
              <a:t>A</a:t>
            </a:r>
            <a:r>
              <a:rPr lang="lt-LT" dirty="0"/>
              <a:t> (vadinama </a:t>
            </a:r>
            <a:r>
              <a:rPr lang="lt-LT" i="1" dirty="0" err="1"/>
              <a:t>likelihood</a:t>
            </a:r>
            <a:r>
              <a:rPr lang="lt-LT" dirty="0"/>
              <a:t>).</a:t>
            </a:r>
          </a:p>
          <a:p>
            <a:r>
              <a:rPr lang="lt-LT" dirty="0" err="1"/>
              <a:t>P</a:t>
            </a:r>
            <a:r>
              <a:rPr lang="lt-LT" dirty="0"/>
              <a:t>(A) – pradinis įsitikinimas apie </a:t>
            </a:r>
            <a:r>
              <a:rPr lang="lt-LT" i="1" dirty="0"/>
              <a:t>A</a:t>
            </a:r>
            <a:r>
              <a:rPr lang="lt-LT" dirty="0"/>
              <a:t> tikimybę (vadinamas </a:t>
            </a:r>
            <a:r>
              <a:rPr lang="lt-LT" i="1" dirty="0" err="1"/>
              <a:t>prior</a:t>
            </a:r>
            <a:r>
              <a:rPr lang="lt-LT" dirty="0"/>
              <a:t>).</a:t>
            </a:r>
          </a:p>
          <a:p>
            <a:r>
              <a:rPr lang="lt-LT" dirty="0" err="1"/>
              <a:t>P</a:t>
            </a:r>
            <a:r>
              <a:rPr lang="lt-LT" dirty="0"/>
              <a:t>(</a:t>
            </a:r>
            <a:r>
              <a:rPr lang="lt-LT" dirty="0" err="1"/>
              <a:t>B</a:t>
            </a:r>
            <a:r>
              <a:rPr lang="lt-LT" dirty="0"/>
              <a:t>) – bendroji įvykio </a:t>
            </a:r>
            <a:r>
              <a:rPr lang="lt-LT" i="1" dirty="0" err="1"/>
              <a:t>B</a:t>
            </a:r>
            <a:r>
              <a:rPr lang="lt-LT" dirty="0"/>
              <a:t> tikimybė (vadinama </a:t>
            </a:r>
            <a:r>
              <a:rPr lang="lt-LT" i="1" dirty="0" err="1"/>
              <a:t>evidence</a:t>
            </a:r>
            <a:r>
              <a:rPr lang="lt-LT" dirty="0"/>
              <a:t>).</a:t>
            </a:r>
          </a:p>
          <a:p>
            <a:endParaRPr lang="lt-LT" dirty="0"/>
          </a:p>
          <a:p>
            <a:r>
              <a:rPr lang="lt-LT" b="1" dirty="0" err="1"/>
              <a:t>Bayesas</a:t>
            </a:r>
            <a:r>
              <a:rPr lang="lt-LT" dirty="0"/>
              <a:t> yra pavardė – ji kilusi iš anglų matematiko ir dvasininko </a:t>
            </a:r>
            <a:r>
              <a:rPr lang="lt-LT" b="1" dirty="0" err="1"/>
              <a:t>Thomas</a:t>
            </a:r>
            <a:r>
              <a:rPr lang="lt-LT" b="1" dirty="0"/>
              <a:t> </a:t>
            </a:r>
            <a:r>
              <a:rPr lang="lt-LT" b="1" dirty="0" err="1"/>
              <a:t>Bayes</a:t>
            </a:r>
            <a:r>
              <a:rPr lang="lt-LT" b="1" dirty="0"/>
              <a:t> (1702–1761)</a:t>
            </a:r>
            <a:r>
              <a:rPr lang="lt-LT" dirty="0"/>
              <a:t> vardo.</a:t>
            </a:r>
          </a:p>
          <a:p>
            <a:r>
              <a:rPr lang="lt-LT" dirty="0"/>
              <a:t>Jis buvo </a:t>
            </a:r>
            <a:r>
              <a:rPr lang="lt-LT" dirty="0" err="1"/>
              <a:t>presbiterionų</a:t>
            </a:r>
            <a:r>
              <a:rPr lang="lt-LT" dirty="0"/>
              <a:t> pastorius ir mėgėjas matematikas.</a:t>
            </a:r>
          </a:p>
          <a:p>
            <a:r>
              <a:rPr lang="lt-LT" dirty="0"/>
              <a:t>Jo darbai apie tikimybių teoriją buvo publikuoti tik po jo mirties (1763 m.), kai juos išleido jo draugas </a:t>
            </a:r>
            <a:r>
              <a:rPr lang="lt-LT" dirty="0" err="1"/>
              <a:t>Richard</a:t>
            </a:r>
            <a:r>
              <a:rPr lang="lt-LT" dirty="0"/>
              <a:t> </a:t>
            </a:r>
            <a:r>
              <a:rPr lang="lt-LT" dirty="0" err="1"/>
              <a:t>Price</a:t>
            </a:r>
            <a:r>
              <a:rPr lang="lt-LT" dirty="0"/>
              <a:t>.</a:t>
            </a:r>
          </a:p>
          <a:p>
            <a:r>
              <a:rPr lang="lt-LT" dirty="0"/>
              <a:t>Būtent </a:t>
            </a:r>
            <a:r>
              <a:rPr lang="lt-LT" dirty="0" err="1"/>
              <a:t>Bayeso</a:t>
            </a:r>
            <a:r>
              <a:rPr lang="lt-LT" dirty="0"/>
              <a:t> teorema tapo vienu svarbiausių šiuolaikinės statistikos ir mašininio mokymosi pagrindų.</a:t>
            </a:r>
          </a:p>
          <a:p>
            <a:r>
              <a:rPr lang="lt-LT" dirty="0"/>
              <a:t>„</a:t>
            </a:r>
            <a:r>
              <a:rPr lang="lt-LT" dirty="0" err="1"/>
              <a:t>Bayeso</a:t>
            </a:r>
            <a:r>
              <a:rPr lang="lt-LT" dirty="0"/>
              <a:t> teorema“ – tai pavadinimas nuo jo pavardės.</a:t>
            </a:r>
          </a:p>
          <a:p>
            <a:endParaRPr lang="lt-LT" dirty="0"/>
          </a:p>
          <a:p>
            <a:endParaRPr lang="lt-LT" dirty="0"/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3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  <a:r>
              <a:rPr lang="lt-LT" dirty="0"/>
              <a:t>Ne. Tikimybė nusako </a:t>
            </a:r>
            <a:r>
              <a:rPr lang="lt-LT" b="1" dirty="0"/>
              <a:t>nežinomybę</a:t>
            </a:r>
            <a:r>
              <a:rPr lang="lt-LT" dirty="0"/>
              <a:t> – tai gali būti atsitiktinis procesas (pvz., kauliuko metimas), bet gali būti ir mums </a:t>
            </a:r>
            <a:r>
              <a:rPr lang="lt-LT" b="1" dirty="0"/>
              <a:t>nežinoma būsena</a:t>
            </a:r>
            <a:r>
              <a:rPr lang="lt-LT" dirty="0"/>
              <a:t>, kuri iš tikrųjų yra determinuota (pvz., kokią kortą kažkas jau ištraukė, bet mes dar nematome).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</a:t>
            </a:r>
            <a:r>
              <a:rPr lang="lt-LT" dirty="0"/>
              <a:t>Ji </a:t>
            </a:r>
            <a:r>
              <a:rPr lang="lt-LT" b="1" dirty="0"/>
              <a:t>apriboja erdvę</a:t>
            </a:r>
            <a:r>
              <a:rPr lang="lt-LT" dirty="0"/>
              <a:t> pagal turimą informaciją. Vietoj visos populiacijos vertiname tik tą dalį, kur sąlyga galioja. Pvz., jei žinome, kad korta yra raudona, tikimybė gauti tūzą skaičiuojama tik tarp raudonų kortų.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lt-LT" dirty="0"/>
              <a:t>Nes praktikoje jis naudoja </a:t>
            </a:r>
            <a:r>
              <a:rPr lang="lt-LT" b="1" dirty="0"/>
              <a:t>produkto taisyklę</a:t>
            </a:r>
            <a:r>
              <a:rPr lang="lt-LT" dirty="0"/>
              <a:t> su supaprastinta prielaida.</a:t>
            </a:r>
          </a:p>
          <a:p>
            <a:r>
              <a:rPr lang="lt-LT" dirty="0"/>
              <a:t>Net jei požymiai priklausomi, modelis dažnai vis tiek gerai išskiria klases, nes </a:t>
            </a:r>
            <a:r>
              <a:rPr lang="lt-LT" b="1" dirty="0"/>
              <a:t>svarbiausia – santykinės tikimybės tarp klasių</a:t>
            </a:r>
            <a:r>
              <a:rPr lang="lt-LT" dirty="0"/>
              <a:t>.</a:t>
            </a:r>
          </a:p>
          <a:p>
            <a:r>
              <a:rPr lang="lt-LT" dirty="0"/>
              <a:t>Kitaip sakant, nors tikslus tikimybės įvertis gali būti šališkas, sprendimo riba dažnai gaunasi tinkama.</a:t>
            </a:r>
          </a:p>
          <a:p>
            <a:endParaRPr lang="lt-L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dirty="0"/>
              <a:t>4.</a:t>
            </a:r>
            <a:r>
              <a:rPr lang="lt-LT" i="1" dirty="0"/>
              <a:t> </a:t>
            </a:r>
            <a:r>
              <a:rPr lang="lt-LT" dirty="0"/>
              <a:t>Dauguma ML algoritmų dirba su </a:t>
            </a:r>
            <a:r>
              <a:rPr lang="lt-LT" b="1" dirty="0"/>
              <a:t>skaitiniais duomenimis</a:t>
            </a:r>
            <a:r>
              <a:rPr lang="lt-LT" dirty="0"/>
              <a:t>. Tekstas („raudona“, „žalia“) savaime neturi matematinės reikšmės. Kodavimas paverčia kategorijas skaičiais taip, kad modelis galėtų jas apdoroti.</a:t>
            </a:r>
          </a:p>
          <a:p>
            <a:endParaRPr lang="lt-LT" dirty="0"/>
          </a:p>
          <a:p>
            <a:r>
              <a:rPr lang="lt-LT" dirty="0"/>
              <a:t>5.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BBBAD-3590-C642-BE56-561EF121C4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4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6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3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8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Statistika</a:t>
            </a:r>
            <a:r>
              <a:rPr dirty="0"/>
              <a:t> – 3 </a:t>
            </a:r>
            <a:r>
              <a:rPr dirty="0" err="1"/>
              <a:t>paskaita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Tikimybės pagrindai + kintamųjų kodavimas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dirty="0" err="1"/>
              <a:t>Ryšys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endParaRPr lang="lt-LT" dirty="0">
              <a:solidFill>
                <a:srgbClr val="404040"/>
              </a:solidFill>
            </a:endParaRPr>
          </a:p>
          <a:p>
            <a:pPr>
              <a:defRPr sz="2000"/>
            </a:pPr>
            <a:r>
              <a:rPr lang="lt-LT" dirty="0" err="1">
                <a:solidFill>
                  <a:srgbClr val="404040"/>
                </a:solidFill>
              </a:rPr>
              <a:t>Naive</a:t>
            </a:r>
            <a:r>
              <a:rPr lang="lt-LT" dirty="0">
                <a:solidFill>
                  <a:srgbClr val="404040"/>
                </a:solidFill>
              </a:rPr>
              <a:t> </a:t>
            </a:r>
            <a:r>
              <a:rPr lang="lt-LT" dirty="0" err="1">
                <a:solidFill>
                  <a:srgbClr val="404040"/>
                </a:solidFill>
              </a:rPr>
              <a:t>Bayes</a:t>
            </a:r>
            <a:r>
              <a:rPr lang="lt-LT" dirty="0">
                <a:solidFill>
                  <a:srgbClr val="404040"/>
                </a:solidFill>
              </a:rPr>
              <a:t> klasifikatorius</a:t>
            </a:r>
          </a:p>
          <a:p>
            <a:pPr>
              <a:defRPr sz="2000"/>
            </a:pPr>
            <a:r>
              <a:rPr lang="lt-LT" dirty="0">
                <a:solidFill>
                  <a:srgbClr val="404040"/>
                </a:solidFill>
              </a:rPr>
              <a:t>Pasitikėjimo lygiai (</a:t>
            </a:r>
            <a:r>
              <a:rPr lang="lt-LT" dirty="0" err="1">
                <a:solidFill>
                  <a:srgbClr val="404040"/>
                </a:solidFill>
              </a:rPr>
              <a:t>confidence</a:t>
            </a:r>
            <a:r>
              <a:rPr lang="lt-LT" dirty="0">
                <a:solidFill>
                  <a:srgbClr val="404040"/>
                </a:solidFill>
              </a:rPr>
              <a:t> </a:t>
            </a:r>
            <a:r>
              <a:rPr lang="lt-LT" dirty="0" err="1">
                <a:solidFill>
                  <a:srgbClr val="404040"/>
                </a:solidFill>
              </a:rPr>
              <a:t>scores</a:t>
            </a:r>
            <a:r>
              <a:rPr lang="lt-LT" dirty="0">
                <a:solidFill>
                  <a:srgbClr val="404040"/>
                </a:solidFill>
              </a:rPr>
              <a:t>)</a:t>
            </a:r>
          </a:p>
          <a:p>
            <a:pPr>
              <a:defRPr sz="2000"/>
            </a:pPr>
            <a:r>
              <a:rPr lang="lt-LT" dirty="0">
                <a:solidFill>
                  <a:srgbClr val="404040"/>
                </a:solidFill>
              </a:rPr>
              <a:t>Tikimybinė interpretacija klasifikacijoje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dirty="0" err="1"/>
              <a:t>Kintamųjų</a:t>
            </a:r>
            <a:r>
              <a:rPr dirty="0"/>
              <a:t> </a:t>
            </a:r>
            <a:r>
              <a:rPr dirty="0" err="1"/>
              <a:t>kodavimas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Dummy kintamieji – drop_first=True</a:t>
            </a: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One-hot encoding – visos kategorijos</a:t>
            </a: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Ordinal encoding – kai kategorijos turi tvarką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Praktika su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pd.get_dummies(df['spalva'], drop_first=True) → Dummy</a:t>
            </a: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pd.get_dummies(df['spalva']) → One-hot</a:t>
            </a:r>
          </a:p>
          <a:p>
            <a:pPr>
              <a:defRPr sz="2000"/>
            </a:pPr>
            <a:r>
              <a:rPr lang="en-US">
                <a:solidFill>
                  <a:srgbClr val="404040"/>
                </a:solidFill>
              </a:rPr>
              <a:t>df['education'].map({'Low':1,'Medium':2,'High':3}) → Ordinal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 dirty="0" err="1">
                <a:solidFill>
                  <a:schemeClr val="tx1"/>
                </a:solidFill>
              </a:rPr>
              <a:t>Diskusijos</a:t>
            </a:r>
            <a:r>
              <a:rPr lang="en-US" sz="2100" dirty="0">
                <a:solidFill>
                  <a:schemeClr val="tx1"/>
                </a:solidFill>
              </a:rPr>
              <a:t> </a:t>
            </a:r>
            <a:r>
              <a:rPr lang="en-US" sz="2100" dirty="0" err="1">
                <a:solidFill>
                  <a:schemeClr val="tx1"/>
                </a:solidFill>
              </a:rPr>
              <a:t>klausimai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endParaRPr lang="lt-LT" dirty="0">
              <a:solidFill>
                <a:schemeClr val="bg1"/>
              </a:solidFill>
            </a:endParaRPr>
          </a:p>
          <a:p>
            <a:pPr>
              <a:defRPr sz="2000"/>
            </a:pPr>
            <a:r>
              <a:rPr lang="lt-LT" dirty="0">
                <a:solidFill>
                  <a:schemeClr val="bg1"/>
                </a:solidFill>
              </a:rPr>
              <a:t>Ar tikimybė visada reiškia atsitiktinumą?</a:t>
            </a:r>
          </a:p>
          <a:p>
            <a:pPr>
              <a:defRPr sz="2000"/>
            </a:pPr>
            <a:r>
              <a:rPr lang="lt-LT" dirty="0">
                <a:solidFill>
                  <a:schemeClr val="bg1"/>
                </a:solidFill>
              </a:rPr>
              <a:t>Kaip sąlyginė tikimybė keičia situacijos vertinimą?</a:t>
            </a:r>
          </a:p>
          <a:p>
            <a:pPr>
              <a:defRPr sz="2000"/>
            </a:pPr>
            <a:r>
              <a:rPr lang="lt-LT" dirty="0">
                <a:solidFill>
                  <a:schemeClr val="bg1"/>
                </a:solidFill>
              </a:rPr>
              <a:t>Kodėl </a:t>
            </a:r>
            <a:r>
              <a:rPr lang="lt-LT" dirty="0" err="1">
                <a:solidFill>
                  <a:schemeClr val="bg1"/>
                </a:solidFill>
              </a:rPr>
              <a:t>Naive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Bayes</a:t>
            </a:r>
            <a:r>
              <a:rPr lang="lt-LT" dirty="0">
                <a:solidFill>
                  <a:schemeClr val="bg1"/>
                </a:solidFill>
              </a:rPr>
              <a:t> veikia net jei požymiai nėra visiškai nepriklausomi?</a:t>
            </a:r>
          </a:p>
          <a:p>
            <a:pPr>
              <a:defRPr sz="2000"/>
            </a:pPr>
            <a:r>
              <a:rPr lang="lt-LT" dirty="0">
                <a:solidFill>
                  <a:schemeClr val="bg1"/>
                </a:solidFill>
              </a:rPr>
              <a:t>Kodėl svarbu koduoti kategorinius kintamuosius?</a:t>
            </a:r>
          </a:p>
          <a:p>
            <a:pPr>
              <a:defRPr sz="2000"/>
            </a:pPr>
            <a:r>
              <a:rPr lang="lt-LT" dirty="0">
                <a:solidFill>
                  <a:schemeClr val="bg1"/>
                </a:solidFill>
              </a:rPr>
              <a:t>Kada naudoti </a:t>
            </a:r>
            <a:r>
              <a:rPr lang="lt-LT" dirty="0" err="1">
                <a:solidFill>
                  <a:schemeClr val="bg1"/>
                </a:solidFill>
              </a:rPr>
              <a:t>ordinal</a:t>
            </a:r>
            <a:r>
              <a:rPr lang="lt-LT" dirty="0">
                <a:solidFill>
                  <a:schemeClr val="bg1"/>
                </a:solidFill>
              </a:rPr>
              <a:t>, o kada </a:t>
            </a:r>
            <a:r>
              <a:rPr lang="lt-LT" dirty="0" err="1">
                <a:solidFill>
                  <a:schemeClr val="bg1"/>
                </a:solidFill>
              </a:rPr>
              <a:t>one-hot</a:t>
            </a:r>
            <a:r>
              <a:rPr lang="lt-LT" dirty="0">
                <a:solidFill>
                  <a:schemeClr val="bg1"/>
                </a:solidFill>
              </a:rPr>
              <a:t> </a:t>
            </a:r>
            <a:r>
              <a:rPr lang="lt-LT" dirty="0" err="1">
                <a:solidFill>
                  <a:schemeClr val="bg1"/>
                </a:solidFill>
              </a:rPr>
              <a:t>encoding</a:t>
            </a:r>
            <a:r>
              <a:rPr lang="lt-LT" dirty="0">
                <a:solidFill>
                  <a:schemeClr val="bg1"/>
                </a:solidFill>
              </a:rPr>
              <a:t>/ </a:t>
            </a:r>
            <a:r>
              <a:rPr lang="lt-LT" dirty="0" err="1">
                <a:solidFill>
                  <a:schemeClr val="bg1"/>
                </a:solidFill>
              </a:rPr>
              <a:t>dummies</a:t>
            </a:r>
            <a:r>
              <a:rPr lang="lt-LT" dirty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lt-LT"/>
              <a:t>Tikimybės pagrindai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endParaRPr lang="lt-LT">
              <a:solidFill>
                <a:srgbClr val="404040"/>
              </a:solidFill>
            </a:endParaRPr>
          </a:p>
          <a:p>
            <a:pPr>
              <a:defRPr sz="2000"/>
            </a:pPr>
            <a:r>
              <a:rPr lang="lt-LT">
                <a:solidFill>
                  <a:srgbClr val="404040"/>
                </a:solidFill>
              </a:rPr>
              <a:t>Įvykiai ir imties erdvė</a:t>
            </a:r>
          </a:p>
          <a:p>
            <a:pPr>
              <a:defRPr sz="2000"/>
            </a:pPr>
            <a:r>
              <a:rPr lang="lt-LT">
                <a:solidFill>
                  <a:srgbClr val="404040"/>
                </a:solidFill>
              </a:rPr>
              <a:t>Tikimybės apibrėžimas: P(A) = palankūs / visi įvykiai</a:t>
            </a:r>
          </a:p>
          <a:p>
            <a:pPr>
              <a:defRPr sz="2000"/>
            </a:pPr>
            <a:r>
              <a:rPr lang="lt-LT">
                <a:solidFill>
                  <a:srgbClr val="404040"/>
                </a:solidFill>
              </a:rPr>
              <a:t>Nepriklausomi vs priklausomi įvykiai</a:t>
            </a:r>
          </a:p>
          <a:p>
            <a:pPr>
              <a:defRPr sz="2000"/>
            </a:pPr>
            <a:r>
              <a:rPr lang="lt-LT">
                <a:solidFill>
                  <a:srgbClr val="404040"/>
                </a:solidFill>
              </a:rPr>
              <a:t>Pvz.: monetos metimai, kortų traukimas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Sąlyginė tikimybė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endParaRPr lang="lt-LT" dirty="0">
              <a:solidFill>
                <a:srgbClr val="404040"/>
              </a:solidFill>
            </a:endParaRPr>
          </a:p>
          <a:p>
            <a:pPr>
              <a:defRPr sz="2000"/>
            </a:pPr>
            <a:r>
              <a:rPr lang="lt-LT" dirty="0">
                <a:solidFill>
                  <a:srgbClr val="404040"/>
                </a:solidFill>
              </a:rPr>
              <a:t>Apibrėžimas: </a:t>
            </a:r>
            <a:r>
              <a:rPr lang="lt-LT" dirty="0" err="1">
                <a:solidFill>
                  <a:srgbClr val="404040"/>
                </a:solidFill>
              </a:rPr>
              <a:t>P</a:t>
            </a:r>
            <a:r>
              <a:rPr lang="lt-LT" dirty="0">
                <a:solidFill>
                  <a:srgbClr val="404040"/>
                </a:solidFill>
              </a:rPr>
              <a:t>(A|B) = </a:t>
            </a:r>
            <a:r>
              <a:rPr lang="lt-LT" dirty="0" err="1">
                <a:solidFill>
                  <a:srgbClr val="404040"/>
                </a:solidFill>
              </a:rPr>
              <a:t>P</a:t>
            </a:r>
            <a:r>
              <a:rPr lang="lt-LT" dirty="0">
                <a:solidFill>
                  <a:srgbClr val="404040"/>
                </a:solidFill>
              </a:rPr>
              <a:t>(A ∩ </a:t>
            </a:r>
            <a:r>
              <a:rPr lang="lt-LT" dirty="0" err="1">
                <a:solidFill>
                  <a:srgbClr val="404040"/>
                </a:solidFill>
              </a:rPr>
              <a:t>B</a:t>
            </a:r>
            <a:r>
              <a:rPr lang="lt-LT" dirty="0">
                <a:solidFill>
                  <a:srgbClr val="404040"/>
                </a:solidFill>
              </a:rPr>
              <a:t>) / </a:t>
            </a:r>
            <a:r>
              <a:rPr lang="lt-LT" dirty="0" err="1">
                <a:solidFill>
                  <a:srgbClr val="404040"/>
                </a:solidFill>
              </a:rPr>
              <a:t>P</a:t>
            </a:r>
            <a:r>
              <a:rPr lang="lt-LT" dirty="0">
                <a:solidFill>
                  <a:srgbClr val="404040"/>
                </a:solidFill>
              </a:rPr>
              <a:t>(</a:t>
            </a:r>
            <a:r>
              <a:rPr lang="lt-LT" dirty="0" err="1">
                <a:solidFill>
                  <a:srgbClr val="404040"/>
                </a:solidFill>
              </a:rPr>
              <a:t>B</a:t>
            </a:r>
            <a:r>
              <a:rPr lang="lt-LT" dirty="0">
                <a:solidFill>
                  <a:srgbClr val="404040"/>
                </a:solidFill>
              </a:rPr>
              <a:t>)</a:t>
            </a:r>
          </a:p>
          <a:p>
            <a:pPr>
              <a:defRPr sz="2000"/>
            </a:pPr>
            <a:r>
              <a:rPr lang="lt-LT" dirty="0">
                <a:solidFill>
                  <a:srgbClr val="404040"/>
                </a:solidFill>
              </a:rPr>
              <a:t>Pvz.: kortos yra tūzas, jeigu žinoma kad širdžių rūšies (</a:t>
            </a:r>
            <a:r>
              <a:rPr lang="lt-LT" dirty="0" err="1">
                <a:solidFill>
                  <a:srgbClr val="404040"/>
                </a:solidFill>
              </a:rPr>
              <a:t>suit</a:t>
            </a:r>
            <a:r>
              <a:rPr lang="lt-LT" dirty="0">
                <a:solidFill>
                  <a:srgbClr val="40404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Kortų pavyzdys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Įvykis</a:t>
            </a:r>
            <a:r>
              <a:rPr dirty="0"/>
              <a:t> A: </a:t>
            </a:r>
            <a:r>
              <a:rPr dirty="0" err="1"/>
              <a:t>korta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tūzas</a:t>
            </a:r>
            <a:r>
              <a:rPr dirty="0"/>
              <a:t>.</a:t>
            </a:r>
          </a:p>
          <a:p>
            <a:r>
              <a:rPr dirty="0" err="1"/>
              <a:t>Įvykis</a:t>
            </a:r>
            <a:r>
              <a:rPr dirty="0"/>
              <a:t> B: </a:t>
            </a:r>
            <a:r>
              <a:rPr dirty="0" err="1"/>
              <a:t>korta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širdžių</a:t>
            </a:r>
            <a:r>
              <a:rPr dirty="0"/>
              <a:t> </a:t>
            </a:r>
            <a:r>
              <a:rPr dirty="0" err="1"/>
              <a:t>rūšies</a:t>
            </a:r>
            <a:r>
              <a:rPr dirty="0"/>
              <a:t> (♥️).</a:t>
            </a:r>
          </a:p>
          <a:p>
            <a:r>
              <a:rPr dirty="0"/>
              <a:t>Viso </a:t>
            </a:r>
            <a:r>
              <a:rPr dirty="0" err="1"/>
              <a:t>širdžių</a:t>
            </a:r>
            <a:r>
              <a:rPr dirty="0"/>
              <a:t> </a:t>
            </a:r>
            <a:r>
              <a:rPr dirty="0" err="1"/>
              <a:t>kortų</a:t>
            </a:r>
            <a:r>
              <a:rPr dirty="0"/>
              <a:t>: 13, </a:t>
            </a:r>
            <a:r>
              <a:rPr dirty="0" err="1"/>
              <a:t>iš</a:t>
            </a:r>
            <a:r>
              <a:rPr dirty="0"/>
              <a:t> </a:t>
            </a:r>
            <a:r>
              <a:rPr dirty="0" err="1"/>
              <a:t>jų</a:t>
            </a:r>
            <a:r>
              <a:rPr dirty="0"/>
              <a:t> </a:t>
            </a:r>
            <a:r>
              <a:rPr dirty="0" err="1"/>
              <a:t>tūzų</a:t>
            </a:r>
            <a:r>
              <a:rPr dirty="0"/>
              <a:t> – 1.</a:t>
            </a:r>
          </a:p>
          <a:p>
            <a:r>
              <a:rPr dirty="0"/>
              <a:t>P(A|B) = 1/13.</a:t>
            </a:r>
            <a:endParaRPr lang="en-US" dirty="0"/>
          </a:p>
          <a:p>
            <a:r>
              <a:rPr lang="en-US" dirty="0"/>
              <a:t>✅ </a:t>
            </a:r>
            <a:r>
              <a:rPr lang="lt-LT" dirty="0"/>
              <a:t>Tikimybė, kad korta yra tūzas, jeigu žinoma, kad ji širdžių rūšies, lygi 1/13.</a:t>
            </a:r>
            <a:endParaRPr dirty="0"/>
          </a:p>
          <a:p>
            <a:r>
              <a:rPr dirty="0"/>
              <a:t>Tai </a:t>
            </a:r>
            <a:r>
              <a:rPr dirty="0" err="1"/>
              <a:t>rodo</a:t>
            </a:r>
            <a:r>
              <a:rPr dirty="0"/>
              <a:t>, </a:t>
            </a:r>
            <a:r>
              <a:rPr dirty="0" err="1"/>
              <a:t>kaip</a:t>
            </a:r>
            <a:r>
              <a:rPr dirty="0"/>
              <a:t> </a:t>
            </a:r>
            <a:r>
              <a:rPr dirty="0" err="1"/>
              <a:t>žinojimas</a:t>
            </a:r>
            <a:r>
              <a:rPr dirty="0"/>
              <a:t> (</a:t>
            </a:r>
            <a:r>
              <a:rPr dirty="0" err="1"/>
              <a:t>sąlyga</a:t>
            </a:r>
            <a:r>
              <a:rPr dirty="0"/>
              <a:t> B) </a:t>
            </a:r>
            <a:r>
              <a:rPr dirty="0" err="1"/>
              <a:t>pakeičia</a:t>
            </a:r>
            <a:r>
              <a:rPr dirty="0"/>
              <a:t> </a:t>
            </a:r>
            <a:r>
              <a:rPr dirty="0" err="1"/>
              <a:t>skaičiavimą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Sąlyginė tikimybė – spalva (raudona)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Įvykis</a:t>
            </a:r>
            <a:r>
              <a:rPr dirty="0"/>
              <a:t> A: </a:t>
            </a:r>
            <a:r>
              <a:rPr dirty="0" err="1"/>
              <a:t>korta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tūzas</a:t>
            </a:r>
            <a:endParaRPr dirty="0"/>
          </a:p>
          <a:p>
            <a:r>
              <a:rPr dirty="0" err="1"/>
              <a:t>Įvykis</a:t>
            </a:r>
            <a:r>
              <a:rPr dirty="0"/>
              <a:t> B: </a:t>
            </a:r>
            <a:r>
              <a:rPr dirty="0" err="1"/>
              <a:t>korta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raudonos</a:t>
            </a:r>
            <a:r>
              <a:rPr dirty="0"/>
              <a:t> </a:t>
            </a:r>
            <a:r>
              <a:rPr dirty="0" err="1"/>
              <a:t>spalvos</a:t>
            </a:r>
            <a:r>
              <a:rPr dirty="0"/>
              <a:t> (♥️ </a:t>
            </a:r>
            <a:r>
              <a:rPr dirty="0" err="1"/>
              <a:t>arba</a:t>
            </a:r>
            <a:r>
              <a:rPr dirty="0"/>
              <a:t> ♦️)</a:t>
            </a:r>
          </a:p>
          <a:p>
            <a:r>
              <a:rPr dirty="0"/>
              <a:t>Viso </a:t>
            </a:r>
            <a:r>
              <a:rPr dirty="0" err="1"/>
              <a:t>raudonų</a:t>
            </a:r>
            <a:r>
              <a:rPr dirty="0"/>
              <a:t> </a:t>
            </a:r>
            <a:r>
              <a:rPr dirty="0" err="1"/>
              <a:t>kortų</a:t>
            </a:r>
            <a:r>
              <a:rPr dirty="0"/>
              <a:t>: 26</a:t>
            </a:r>
          </a:p>
          <a:p>
            <a:r>
              <a:rPr dirty="0" err="1"/>
              <a:t>Iš</a:t>
            </a:r>
            <a:r>
              <a:rPr dirty="0"/>
              <a:t> </a:t>
            </a:r>
            <a:r>
              <a:rPr dirty="0" err="1"/>
              <a:t>jų</a:t>
            </a:r>
            <a:r>
              <a:rPr dirty="0"/>
              <a:t> </a:t>
            </a:r>
            <a:r>
              <a:rPr dirty="0" err="1"/>
              <a:t>tūzų</a:t>
            </a:r>
            <a:r>
              <a:rPr dirty="0"/>
              <a:t>: 2 (</a:t>
            </a:r>
            <a:r>
              <a:rPr dirty="0" err="1"/>
              <a:t>tūzas</a:t>
            </a:r>
            <a:r>
              <a:rPr dirty="0"/>
              <a:t> ♥️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tūzas</a:t>
            </a:r>
            <a:r>
              <a:rPr dirty="0"/>
              <a:t> ♦️)</a:t>
            </a:r>
          </a:p>
          <a:p>
            <a:r>
              <a:rPr dirty="0"/>
              <a:t>P(A|B) = 2/26 = 1/13</a:t>
            </a:r>
          </a:p>
          <a:p>
            <a:r>
              <a:rPr dirty="0"/>
              <a:t>✅ </a:t>
            </a:r>
            <a:r>
              <a:rPr dirty="0" err="1"/>
              <a:t>Tikimybė</a:t>
            </a:r>
            <a:r>
              <a:rPr dirty="0"/>
              <a:t>, </a:t>
            </a:r>
            <a:r>
              <a:rPr dirty="0" err="1"/>
              <a:t>kad</a:t>
            </a:r>
            <a:r>
              <a:rPr dirty="0"/>
              <a:t> </a:t>
            </a:r>
            <a:r>
              <a:rPr dirty="0" err="1"/>
              <a:t>korta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tūzas</a:t>
            </a:r>
            <a:r>
              <a:rPr dirty="0"/>
              <a:t>, </a:t>
            </a:r>
            <a:r>
              <a:rPr dirty="0" err="1"/>
              <a:t>jeigu</a:t>
            </a:r>
            <a:r>
              <a:rPr dirty="0"/>
              <a:t> </a:t>
            </a:r>
            <a:r>
              <a:rPr dirty="0" err="1"/>
              <a:t>žinoma</a:t>
            </a:r>
            <a:r>
              <a:rPr dirty="0"/>
              <a:t>, </a:t>
            </a:r>
            <a:r>
              <a:rPr dirty="0" err="1"/>
              <a:t>kad</a:t>
            </a:r>
            <a:r>
              <a:rPr dirty="0"/>
              <a:t> ji </a:t>
            </a:r>
            <a:r>
              <a:rPr dirty="0" err="1"/>
              <a:t>raudonos</a:t>
            </a:r>
            <a:r>
              <a:rPr dirty="0"/>
              <a:t> </a:t>
            </a:r>
            <a:r>
              <a:rPr dirty="0" err="1"/>
              <a:t>spalvos</a:t>
            </a:r>
            <a:r>
              <a:rPr dirty="0"/>
              <a:t>, </a:t>
            </a:r>
            <a:r>
              <a:rPr dirty="0" err="1"/>
              <a:t>taip</a:t>
            </a:r>
            <a:r>
              <a:rPr dirty="0"/>
              <a:t> pat </a:t>
            </a:r>
            <a:r>
              <a:rPr dirty="0" err="1"/>
              <a:t>lygi</a:t>
            </a:r>
            <a:r>
              <a:rPr dirty="0"/>
              <a:t> 1/13.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81103"/>
            <a:ext cx="2522980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Bayeso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teorema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intuicija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3E6D6-AAD2-63E4-8471-E41B2766F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846471"/>
              </p:ext>
            </p:extLst>
          </p:nvPr>
        </p:nvGraphicFramePr>
        <p:xfrm>
          <a:off x="4214812" y="965200"/>
          <a:ext cx="42052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1DD3813-5707-0496-B732-BB3E13AC8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5512" y="645434"/>
            <a:ext cx="2366264" cy="6395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Medicininio testo pavyzdys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Liga pasitaiko 1 iš 1000 žmonių.</a:t>
            </a:r>
          </a:p>
          <a:p>
            <a:r>
              <a:t>Testas teisingas 99 % atvejų.</a:t>
            </a:r>
          </a:p>
          <a:p>
            <a:r>
              <a:t>Jei testas teigiamas, kokia tikimybė, kad žmogus tikrai serga?</a:t>
            </a:r>
          </a:p>
          <a:p>
            <a:r>
              <a:t>Iš 1000 žmonių: 1 serga, 999 neserga.</a:t>
            </a:r>
          </a:p>
          <a:p>
            <a:r>
              <a:t>- Tikrasis teigiamas: 1 * 0.99 ≈ 1.</a:t>
            </a:r>
          </a:p>
          <a:p>
            <a:r>
              <a:t>- Klaidingų teigiamų: 999 * 0.01 ≈ 10.</a:t>
            </a:r>
          </a:p>
          <a:p>
            <a:r>
              <a:t>Bendrai teigiamų testų ≈ 11.</a:t>
            </a:r>
          </a:p>
          <a:p>
            <a:r>
              <a:t>P(suserga | teigiamas) ≈ 1/11 ≈ 9 %.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Praktika su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8665D-8401-9BFD-3B62-3C11B9A8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2167484"/>
            <a:ext cx="8691596" cy="372125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587C7-E6E0-7E2F-4069-046F5FD03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C33C-ADD6-C073-9841-22385D44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Praktika su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9D9AB-4B7A-84AA-CF07-30CA46ABC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3A75-4374-95CF-60C6-DD2753E1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endParaRPr lang="lt-LT">
              <a:solidFill>
                <a:schemeClr val="bg1"/>
              </a:solidFill>
            </a:endParaRPr>
          </a:p>
          <a:p>
            <a:pPr>
              <a:defRPr sz="2000"/>
            </a:pPr>
            <a:r>
              <a:rPr lang="lt-LT">
                <a:solidFill>
                  <a:schemeClr val="bg1"/>
                </a:solidFill>
              </a:rPr>
              <a:t>numpy.random – monetos metimai</a:t>
            </a:r>
          </a:p>
          <a:p>
            <a:pPr>
              <a:defRPr sz="2000"/>
            </a:pPr>
            <a:r>
              <a:rPr lang="lt-LT">
                <a:solidFill>
                  <a:schemeClr val="bg1"/>
                </a:solidFill>
              </a:rPr>
              <a:t>numpy.random – kauliuko ridenimai</a:t>
            </a:r>
          </a:p>
          <a:p>
            <a:pPr>
              <a:defRPr sz="2000"/>
            </a:pPr>
            <a:r>
              <a:rPr lang="lt-LT">
                <a:solidFill>
                  <a:schemeClr val="bg1"/>
                </a:solidFill>
              </a:rPr>
              <a:t>Tikimybės įvertinimas iš simuliacijų</a:t>
            </a:r>
          </a:p>
        </p:txBody>
      </p:sp>
    </p:spTree>
    <p:extLst>
      <p:ext uri="{BB962C8B-B14F-4D97-AF65-F5344CB8AC3E}">
        <p14:creationId xmlns:p14="http://schemas.microsoft.com/office/powerpoint/2010/main" val="262779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1F440B-1285-41BF-9051-620908B70F47}"/>
</file>

<file path=customXml/itemProps2.xml><?xml version="1.0" encoding="utf-8"?>
<ds:datastoreItem xmlns:ds="http://schemas.openxmlformats.org/officeDocument/2006/customXml" ds:itemID="{DF37B868-F297-4F45-AF93-E64A8CC719E8}"/>
</file>

<file path=customXml/itemProps3.xml><?xml version="1.0" encoding="utf-8"?>
<ds:datastoreItem xmlns:ds="http://schemas.openxmlformats.org/officeDocument/2006/customXml" ds:itemID="{B0C66313-5970-41E1-A459-1531AD3D0D37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155</TotalTime>
  <Words>1076</Words>
  <Application>Microsoft Macintosh PowerPoint</Application>
  <PresentationFormat>On-screen Show (4:3)</PresentationFormat>
  <Paragraphs>127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Gill Sans MT</vt:lpstr>
      <vt:lpstr>Parcel</vt:lpstr>
      <vt:lpstr>Statistika – 3 paskaita</vt:lpstr>
      <vt:lpstr>Tikimybės pagrindai</vt:lpstr>
      <vt:lpstr>Sąlyginė tikimybė</vt:lpstr>
      <vt:lpstr>Kortų pavyzdys</vt:lpstr>
      <vt:lpstr>Sąlyginė tikimybė – spalva (raudona)</vt:lpstr>
      <vt:lpstr>Bayeso  teorema (intuicija)</vt:lpstr>
      <vt:lpstr>Medicininio testo pavyzdys</vt:lpstr>
      <vt:lpstr>Praktika su Python</vt:lpstr>
      <vt:lpstr>Praktika su Python</vt:lpstr>
      <vt:lpstr>Ryšys su ML</vt:lpstr>
      <vt:lpstr>Kintamųjų kodavimas</vt:lpstr>
      <vt:lpstr>Praktika su pandas</vt:lpstr>
      <vt:lpstr>Diskusijos klausimai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6</cp:revision>
  <dcterms:created xsi:type="dcterms:W3CDTF">2013-01-27T09:14:16Z</dcterms:created>
  <dcterms:modified xsi:type="dcterms:W3CDTF">2025-08-18T14:00:04Z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