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6"/>
    <p:restoredTop sz="70400"/>
  </p:normalViewPr>
  <p:slideViewPr>
    <p:cSldViewPr snapToGrid="0" snapToObjects="1">
      <p:cViewPr varScale="1">
        <p:scale>
          <a:sx n="141" d="100"/>
          <a:sy n="141" d="100"/>
        </p:scale>
        <p:origin x="5072" y="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D8691-E2A5-DC44-828A-A58359DCBF8D}" type="datetimeFigureOut">
              <a:rPr lang="en-US" smtClean="0"/>
              <a:t>8/18/25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397EC-CA74-8B4D-A5FB-6C490CD0E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01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/>
              <a:t>„NB“ = </a:t>
            </a:r>
            <a:r>
              <a:rPr lang="lt-LT" b="1" dirty="0" err="1"/>
              <a:t>Naive</a:t>
            </a:r>
            <a:r>
              <a:rPr lang="lt-LT" b="1" dirty="0"/>
              <a:t> </a:t>
            </a:r>
            <a:r>
              <a:rPr lang="lt-LT" b="1" dirty="0" err="1"/>
              <a:t>Bayes</a:t>
            </a:r>
            <a:r>
              <a:rPr lang="lt-LT" dirty="0"/>
              <a:t> – klasifikatorius, kuris remiasi </a:t>
            </a:r>
            <a:r>
              <a:rPr lang="lt-LT" dirty="0" err="1"/>
              <a:t>Bayeso</a:t>
            </a:r>
            <a:r>
              <a:rPr lang="lt-LT" dirty="0"/>
              <a:t> teorema ir prielaida, kad požymiai tarpusavyje nepriklausomi.</a:t>
            </a:r>
          </a:p>
          <a:p>
            <a:r>
              <a:rPr lang="lt-LT" dirty="0"/>
              <a:t>„</a:t>
            </a:r>
            <a:r>
              <a:rPr lang="lt-LT" dirty="0" err="1"/>
              <a:t>Gaussian</a:t>
            </a:r>
            <a:r>
              <a:rPr lang="lt-LT" dirty="0"/>
              <a:t>“ reiškia, kad modelis daro prielaidą:</a:t>
            </a:r>
          </a:p>
          <a:p>
            <a:r>
              <a:rPr lang="lt-LT" b="1" dirty="0"/>
              <a:t>kiekvieno požymio reikšmės klasės viduje pasiskirsčiusios pagal normalųjį (</a:t>
            </a:r>
            <a:r>
              <a:rPr lang="lt-LT" b="1" dirty="0" err="1"/>
              <a:t>Gauss’o</a:t>
            </a:r>
            <a:r>
              <a:rPr lang="lt-LT" b="1" dirty="0"/>
              <a:t>) skirstinį.</a:t>
            </a:r>
            <a:endParaRPr lang="lt-LT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397EC-CA74-8B4D-A5FB-6C490CD0EE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59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b="1" dirty="0" err="1"/>
              <a:t>Kardinalumas</a:t>
            </a:r>
            <a:r>
              <a:rPr lang="lt-LT" b="1" dirty="0"/>
              <a:t> (angl. </a:t>
            </a:r>
            <a:r>
              <a:rPr lang="lt-LT" b="1" dirty="0" err="1"/>
              <a:t>cardinality</a:t>
            </a:r>
            <a:r>
              <a:rPr lang="lt-LT" b="1"/>
              <a:t>)</a:t>
            </a:r>
            <a:endParaRPr lang="lt-LT" dirty="0"/>
          </a:p>
          <a:p>
            <a:r>
              <a:rPr lang="lt-LT" dirty="0"/>
              <a:t>Tai yra </a:t>
            </a:r>
            <a:r>
              <a:rPr lang="lt-LT" b="1" dirty="0"/>
              <a:t>skirtingų reikšmių skaičius</a:t>
            </a:r>
            <a:r>
              <a:rPr lang="lt-LT" dirty="0"/>
              <a:t> tam tikrame kintamajame (stulpelyje).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„Kai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tvarkome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kategorinius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kintamuosius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kodavimą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darome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tik po train/test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padalinimo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(fit ant train),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naujas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kategorijas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tvarkome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handle_unknown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='ignore, 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turime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didelį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kardinalumą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naudojame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target encoding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arba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embeddings.“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397EC-CA74-8B4D-A5FB-6C490CD0EE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68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11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79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7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2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29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3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584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2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05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1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8/18/25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1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Cheat Sheet – Kintamųjų kodavimas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Dummies vs One-hot vs Ordinal – kada ką rinktis?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Nominalūs požymiai (be tvarkos)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One-hot (SVM, KNN, NB)</a:t>
            </a:r>
          </a:p>
          <a:p>
            <a:r>
              <a:rPr dirty="0"/>
              <a:t>Dummies (</a:t>
            </a:r>
            <a:r>
              <a:rPr dirty="0" err="1"/>
              <a:t>drop_first</a:t>
            </a:r>
            <a:r>
              <a:rPr dirty="0"/>
              <a:t>) – LR </a:t>
            </a:r>
            <a:r>
              <a:rPr dirty="0" err="1"/>
              <a:t>kolinearumo</a:t>
            </a:r>
            <a:r>
              <a:rPr dirty="0"/>
              <a:t> </a:t>
            </a:r>
            <a:r>
              <a:rPr dirty="0" err="1"/>
              <a:t>prevencija</a:t>
            </a:r>
            <a:endParaRPr dirty="0"/>
          </a:p>
          <a:p>
            <a:r>
              <a:rPr dirty="0" err="1"/>
              <a:t>Medžiai</a:t>
            </a:r>
            <a:r>
              <a:rPr dirty="0"/>
              <a:t>/</a:t>
            </a:r>
            <a:r>
              <a:rPr dirty="0" err="1"/>
              <a:t>ansambliai</a:t>
            </a:r>
            <a:r>
              <a:rPr dirty="0"/>
              <a:t> – </a:t>
            </a:r>
            <a:r>
              <a:rPr dirty="0" err="1"/>
              <a:t>tinka</a:t>
            </a:r>
            <a:r>
              <a:rPr dirty="0"/>
              <a:t> </a:t>
            </a:r>
            <a:r>
              <a:rPr dirty="0" err="1"/>
              <a:t>pilnas</a:t>
            </a:r>
            <a:r>
              <a:rPr dirty="0"/>
              <a:t> one-hot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Ordinalūs požymiai (turi tvarką)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Ordinal encoding (1&lt;2&lt;3)</a:t>
            </a:r>
          </a:p>
          <a:p>
            <a:r>
              <a:t>Jei atstumai nelygūs – atsargiai su LR</a:t>
            </a:r>
          </a:p>
          <a:p>
            <a:r>
              <a:t>Alternatyva: target encoding (su CV)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Modelių rekomendacijos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Linear/Logistic – dummies/one-hot</a:t>
            </a:r>
          </a:p>
          <a:p>
            <a:r>
              <a:rPr dirty="0"/>
              <a:t>SVM/KNN – one-hot + </a:t>
            </a:r>
            <a:r>
              <a:rPr dirty="0" err="1"/>
              <a:t>skalė</a:t>
            </a:r>
            <a:endParaRPr dirty="0"/>
          </a:p>
          <a:p>
            <a:r>
              <a:rPr dirty="0"/>
              <a:t>Naive Bayes – one-hot </a:t>
            </a:r>
            <a:r>
              <a:rPr dirty="0" err="1"/>
              <a:t>nominaliems</a:t>
            </a:r>
            <a:r>
              <a:rPr dirty="0"/>
              <a:t>, </a:t>
            </a:r>
            <a:r>
              <a:rPr dirty="0" err="1"/>
              <a:t>GaussianNB</a:t>
            </a:r>
            <a:r>
              <a:rPr dirty="0"/>
              <a:t> </a:t>
            </a:r>
            <a:r>
              <a:rPr dirty="0" err="1"/>
              <a:t>skaitiniams</a:t>
            </a:r>
            <a:endParaRPr dirty="0"/>
          </a:p>
          <a:p>
            <a:r>
              <a:rPr dirty="0" err="1"/>
              <a:t>Medžiai</a:t>
            </a:r>
            <a:r>
              <a:rPr dirty="0"/>
              <a:t>/GBM – </a:t>
            </a:r>
            <a:r>
              <a:rPr dirty="0" err="1"/>
              <a:t>dažnai</a:t>
            </a:r>
            <a:r>
              <a:rPr dirty="0"/>
              <a:t> </a:t>
            </a:r>
            <a:r>
              <a:rPr dirty="0" err="1"/>
              <a:t>pakanka</a:t>
            </a:r>
            <a:r>
              <a:rPr dirty="0"/>
              <a:t> be </a:t>
            </a:r>
            <a:r>
              <a:rPr dirty="0" err="1"/>
              <a:t>specialaus</a:t>
            </a:r>
            <a:r>
              <a:rPr lang="lt-LT" dirty="0"/>
              <a:t> skaliu keitimo</a:t>
            </a:r>
            <a:endParaRPr dirty="0"/>
          </a:p>
          <a:p>
            <a:r>
              <a:rPr dirty="0"/>
              <a:t>Neural Nets – one-hot </a:t>
            </a:r>
            <a:r>
              <a:rPr dirty="0" err="1"/>
              <a:t>arba</a:t>
            </a:r>
            <a:r>
              <a:rPr dirty="0"/>
              <a:t> embeddings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Patarimai ir klaidos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Koduoti</a:t>
            </a:r>
            <a:r>
              <a:rPr dirty="0"/>
              <a:t> po train/test </a:t>
            </a:r>
            <a:r>
              <a:rPr dirty="0" err="1"/>
              <a:t>skyrimo</a:t>
            </a:r>
            <a:r>
              <a:rPr dirty="0"/>
              <a:t> (fit ant train)</a:t>
            </a:r>
          </a:p>
          <a:p>
            <a:r>
              <a:rPr dirty="0" err="1"/>
              <a:t>handle_unknown</a:t>
            </a:r>
            <a:r>
              <a:rPr dirty="0"/>
              <a:t>='ignore' </a:t>
            </a:r>
            <a:r>
              <a:rPr dirty="0" err="1"/>
              <a:t>naujoms</a:t>
            </a:r>
            <a:r>
              <a:rPr dirty="0"/>
              <a:t> </a:t>
            </a:r>
            <a:r>
              <a:rPr dirty="0" err="1"/>
              <a:t>kategorijoms</a:t>
            </a:r>
            <a:endParaRPr dirty="0"/>
          </a:p>
          <a:p>
            <a:r>
              <a:rPr dirty="0" err="1"/>
              <a:t>Didel</a:t>
            </a:r>
            <a:r>
              <a:rPr lang="lt-LT" dirty="0" err="1"/>
              <a:t>is</a:t>
            </a:r>
            <a:r>
              <a:rPr dirty="0"/>
              <a:t> </a:t>
            </a:r>
            <a:r>
              <a:rPr dirty="0" err="1"/>
              <a:t>kardinalumas</a:t>
            </a:r>
            <a:r>
              <a:rPr dirty="0"/>
              <a:t> → target encoding </a:t>
            </a:r>
            <a:r>
              <a:rPr dirty="0" err="1"/>
              <a:t>ar</a:t>
            </a:r>
            <a:r>
              <a:rPr dirty="0"/>
              <a:t> embeddings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92B28-FF3A-C015-017E-0F0F3FBC4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9459-8A75-E92F-5907-78A804F2E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Patarimai ir klaidos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09EC2-67FC-9F57-1036-92C0FDB35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„</a:t>
            </a:r>
            <a:r>
              <a:rPr lang="lt-LT" b="1" dirty="0"/>
              <a:t>Koduoti po </a:t>
            </a:r>
            <a:r>
              <a:rPr lang="lt-LT" b="1" dirty="0" err="1"/>
              <a:t>train</a:t>
            </a:r>
            <a:r>
              <a:rPr lang="lt-LT" b="1" dirty="0"/>
              <a:t>/</a:t>
            </a:r>
            <a:r>
              <a:rPr lang="lt-LT" b="1" dirty="0" err="1"/>
              <a:t>test</a:t>
            </a:r>
            <a:r>
              <a:rPr lang="lt-LT" b="1" dirty="0"/>
              <a:t> skyrimo (</a:t>
            </a:r>
            <a:r>
              <a:rPr lang="lt-LT" b="1" dirty="0" err="1"/>
              <a:t>fit</a:t>
            </a:r>
            <a:r>
              <a:rPr lang="lt-LT" b="1" dirty="0"/>
              <a:t> ant </a:t>
            </a:r>
            <a:r>
              <a:rPr lang="lt-LT" b="1" dirty="0" err="1"/>
              <a:t>train</a:t>
            </a:r>
            <a:r>
              <a:rPr lang="lt-LT" b="1" dirty="0"/>
              <a:t>)“</a:t>
            </a:r>
          </a:p>
          <a:p>
            <a:r>
              <a:rPr lang="lt-LT" dirty="0"/>
              <a:t>Reiškia: </a:t>
            </a:r>
            <a:r>
              <a:rPr lang="lt-LT" b="1" dirty="0"/>
              <a:t>pirma</a:t>
            </a:r>
            <a:r>
              <a:rPr lang="lt-LT" dirty="0"/>
              <a:t> reikia padalinti duomenis į </a:t>
            </a:r>
            <a:r>
              <a:rPr lang="lt-LT" dirty="0" err="1"/>
              <a:t>train</a:t>
            </a:r>
            <a:r>
              <a:rPr lang="lt-LT" dirty="0"/>
              <a:t> ir </a:t>
            </a:r>
            <a:r>
              <a:rPr lang="lt-LT" dirty="0" err="1"/>
              <a:t>test</a:t>
            </a:r>
            <a:r>
              <a:rPr lang="lt-LT" dirty="0"/>
              <a:t>, o </a:t>
            </a:r>
            <a:r>
              <a:rPr lang="lt-LT" b="1" dirty="0"/>
              <a:t>tik tada</a:t>
            </a:r>
            <a:r>
              <a:rPr lang="lt-LT" dirty="0"/>
              <a:t> atlikti kodavimą.</a:t>
            </a:r>
          </a:p>
          <a:p>
            <a:r>
              <a:rPr lang="lt-LT" dirty="0"/>
              <a:t>Kodėl? Jei užkoduosi prieš </a:t>
            </a:r>
            <a:r>
              <a:rPr lang="lt-LT" dirty="0" err="1"/>
              <a:t>splitą</a:t>
            </a:r>
            <a:r>
              <a:rPr lang="lt-LT" dirty="0"/>
              <a:t>, modelis „pamatys“ informaciją iš </a:t>
            </a:r>
            <a:r>
              <a:rPr lang="lt-LT" dirty="0" err="1"/>
              <a:t>test</a:t>
            </a:r>
            <a:r>
              <a:rPr lang="lt-LT" dirty="0"/>
              <a:t> rinkinio → </a:t>
            </a:r>
            <a:r>
              <a:rPr lang="lt-LT" b="1" dirty="0"/>
              <a:t>nutekėjimas (data </a:t>
            </a:r>
            <a:r>
              <a:rPr lang="lt-LT" b="1" dirty="0" err="1"/>
              <a:t>leakage</a:t>
            </a:r>
            <a:r>
              <a:rPr lang="lt-LT" b="1" dirty="0"/>
              <a:t>)</a:t>
            </a:r>
            <a:r>
              <a:rPr lang="lt-LT" dirty="0"/>
              <a:t>.</a:t>
            </a:r>
          </a:p>
          <a:p>
            <a:r>
              <a:rPr lang="lt-LT" dirty="0"/>
              <a:t>Pvz. </a:t>
            </a:r>
            <a:r>
              <a:rPr lang="lt-LT" dirty="0" err="1"/>
              <a:t>OneHotEncoder</a:t>
            </a:r>
            <a:r>
              <a:rPr lang="lt-LT" dirty="0"/>
              <a:t> turi būti </a:t>
            </a:r>
            <a:r>
              <a:rPr lang="lt-LT" dirty="0" err="1"/>
              <a:t>fit</a:t>
            </a:r>
            <a:r>
              <a:rPr lang="lt-LT" dirty="0"/>
              <a:t> tik su </a:t>
            </a:r>
            <a:r>
              <a:rPr lang="lt-LT" dirty="0" err="1"/>
              <a:t>train</a:t>
            </a:r>
            <a:r>
              <a:rPr lang="lt-LT" dirty="0"/>
              <a:t> duomenimis, o paskui </a:t>
            </a:r>
            <a:r>
              <a:rPr lang="lt-LT" dirty="0" err="1"/>
              <a:t>transform</a:t>
            </a:r>
            <a:r>
              <a:rPr lang="lt-LT" dirty="0"/>
              <a:t> taikomas ir </a:t>
            </a:r>
            <a:r>
              <a:rPr lang="lt-LT" dirty="0" err="1"/>
              <a:t>train</a:t>
            </a:r>
            <a:r>
              <a:rPr lang="lt-LT" dirty="0"/>
              <a:t>, ir </a:t>
            </a:r>
            <a:r>
              <a:rPr lang="lt-LT" dirty="0" err="1"/>
              <a:t>test</a:t>
            </a:r>
            <a:r>
              <a:rPr lang="lt-L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2013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3C245-E0CC-D690-0789-BEA2BC2C9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870D4-F5F9-F349-0E47-FF053A25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Patarimai ir klaidos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C8F17-57C5-4DA8-C829-CF9A8F9AA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„</a:t>
            </a:r>
            <a:r>
              <a:rPr lang="lt-LT" b="1" dirty="0" err="1"/>
              <a:t>handle_unknown</a:t>
            </a:r>
            <a:r>
              <a:rPr lang="lt-LT" b="1" dirty="0"/>
              <a:t>=‘</a:t>
            </a:r>
            <a:r>
              <a:rPr lang="lt-LT" b="1" dirty="0" err="1"/>
              <a:t>ignore</a:t>
            </a:r>
            <a:r>
              <a:rPr lang="lt-LT" b="1" dirty="0"/>
              <a:t>’ naujoms kategorijoms“</a:t>
            </a:r>
          </a:p>
          <a:p>
            <a:r>
              <a:rPr lang="lt-LT" dirty="0"/>
              <a:t>Kai </a:t>
            </a:r>
            <a:r>
              <a:rPr lang="lt-LT" dirty="0" err="1"/>
              <a:t>test</a:t>
            </a:r>
            <a:r>
              <a:rPr lang="lt-LT" dirty="0"/>
              <a:t> rinkinyje atsiranda naujų kategorijų, kurių nebuvo </a:t>
            </a:r>
            <a:r>
              <a:rPr lang="lt-LT" dirty="0" err="1"/>
              <a:t>train</a:t>
            </a:r>
            <a:r>
              <a:rPr lang="lt-LT" dirty="0"/>
              <a:t> duomenyse, modelis gali mesti klaidą.</a:t>
            </a:r>
          </a:p>
          <a:p>
            <a:r>
              <a:rPr lang="lt-LT" dirty="0"/>
              <a:t>Parametras </a:t>
            </a:r>
            <a:r>
              <a:rPr lang="lt-LT" dirty="0" err="1"/>
              <a:t>handle_unknown</a:t>
            </a:r>
            <a:r>
              <a:rPr lang="lt-LT" dirty="0"/>
              <a:t>='</a:t>
            </a:r>
            <a:r>
              <a:rPr lang="lt-LT" dirty="0" err="1"/>
              <a:t>ignore</a:t>
            </a:r>
            <a:r>
              <a:rPr lang="lt-LT" dirty="0"/>
              <a:t>' (pvz. </a:t>
            </a:r>
            <a:r>
              <a:rPr lang="lt-LT" dirty="0" err="1"/>
              <a:t>OneHotEncoder</a:t>
            </a:r>
            <a:r>
              <a:rPr lang="lt-LT" dirty="0"/>
              <a:t>) sako: </a:t>
            </a:r>
            <a:r>
              <a:rPr lang="lt-LT" b="1" dirty="0"/>
              <a:t>ignoruoti</a:t>
            </a:r>
            <a:r>
              <a:rPr lang="lt-LT" dirty="0"/>
              <a:t> tokias naujas kategorijas (užkoduoti kaip visus nulius).</a:t>
            </a:r>
          </a:p>
          <a:p>
            <a:r>
              <a:rPr lang="lt-LT" dirty="0"/>
              <a:t>Tai praktiška realiame gyvenime, nes naujų kategorijų atsiranda dažnai (pvz., naujas miestas, nauja prekė).</a:t>
            </a:r>
          </a:p>
          <a:p>
            <a:pPr marL="0" indent="0">
              <a:buNone/>
            </a:pPr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4102754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1E054-44AA-6CEF-4B0D-222B3C501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436E8-3426-E0E6-CBC5-B96F7440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Patarimai ir klaidos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19046-1EC3-96E8-9155-DD1EF9349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lt-LT" b="1" dirty="0"/>
              <a:t>„Didelis </a:t>
            </a:r>
            <a:r>
              <a:rPr lang="lt-LT" b="1" dirty="0" err="1"/>
              <a:t>kardinalumas</a:t>
            </a:r>
            <a:r>
              <a:rPr lang="lt-LT" b="1" dirty="0"/>
              <a:t> → </a:t>
            </a:r>
            <a:r>
              <a:rPr lang="lt-LT" b="1" dirty="0" err="1"/>
              <a:t>target</a:t>
            </a:r>
            <a:r>
              <a:rPr lang="lt-LT" b="1" dirty="0"/>
              <a:t> </a:t>
            </a:r>
            <a:r>
              <a:rPr lang="lt-LT" b="1" dirty="0" err="1"/>
              <a:t>encoding</a:t>
            </a:r>
            <a:r>
              <a:rPr lang="lt-LT" b="1" dirty="0"/>
              <a:t> ar </a:t>
            </a:r>
            <a:r>
              <a:rPr lang="lt-LT" b="1" dirty="0" err="1"/>
              <a:t>embeddings</a:t>
            </a:r>
            <a:r>
              <a:rPr lang="lt-LT" b="1" dirty="0"/>
              <a:t>“</a:t>
            </a:r>
          </a:p>
          <a:p>
            <a:r>
              <a:rPr lang="lt-LT" b="1" dirty="0"/>
              <a:t>Didelis </a:t>
            </a:r>
            <a:r>
              <a:rPr lang="lt-LT" b="1" dirty="0" err="1"/>
              <a:t>kardinalumas</a:t>
            </a:r>
            <a:r>
              <a:rPr lang="lt-LT" dirty="0"/>
              <a:t> = daug skirtingų kategorijų (pvz., </a:t>
            </a:r>
            <a:r>
              <a:rPr lang="lt-LT" dirty="0" err="1"/>
              <a:t>user_id</a:t>
            </a:r>
            <a:r>
              <a:rPr lang="lt-LT" dirty="0"/>
              <a:t>, </a:t>
            </a:r>
            <a:r>
              <a:rPr lang="lt-LT" dirty="0" err="1"/>
              <a:t>product_id</a:t>
            </a:r>
            <a:r>
              <a:rPr lang="lt-LT" dirty="0"/>
              <a:t>, </a:t>
            </a:r>
            <a:r>
              <a:rPr lang="lt-LT" dirty="0" err="1"/>
              <a:t>city_name</a:t>
            </a:r>
            <a:r>
              <a:rPr lang="lt-LT" dirty="0"/>
              <a:t> su tūkstančiais reikšmių).</a:t>
            </a:r>
          </a:p>
          <a:p>
            <a:r>
              <a:rPr lang="lt-LT" b="1" dirty="0"/>
              <a:t>Problema:</a:t>
            </a:r>
            <a:r>
              <a:rPr lang="lt-LT" dirty="0"/>
              <a:t> </a:t>
            </a:r>
            <a:r>
              <a:rPr lang="lt-LT" dirty="0" err="1"/>
              <a:t>OneHotEncoding</a:t>
            </a:r>
            <a:r>
              <a:rPr lang="lt-LT" dirty="0"/>
              <a:t> sukurtų šimtus ar tūkstančius stulpelių → per didelis dimensijų skaičius.</a:t>
            </a:r>
          </a:p>
          <a:p>
            <a:pPr marL="0" indent="0">
              <a:buNone/>
            </a:pPr>
            <a:r>
              <a:rPr lang="lt-LT" dirty="0"/>
              <a:t>Sprendimai:</a:t>
            </a:r>
          </a:p>
          <a:p>
            <a:r>
              <a:rPr lang="lt-LT" b="1" dirty="0" err="1"/>
              <a:t>Target</a:t>
            </a:r>
            <a:r>
              <a:rPr lang="lt-LT" b="1" dirty="0"/>
              <a:t> </a:t>
            </a:r>
            <a:r>
              <a:rPr lang="lt-LT" b="1" dirty="0" err="1"/>
              <a:t>encoding</a:t>
            </a:r>
            <a:r>
              <a:rPr lang="lt-LT" dirty="0"/>
              <a:t>: kiekvieną kategoriją pakeisti jos ryšiu su </a:t>
            </a:r>
            <a:r>
              <a:rPr lang="lt-LT" dirty="0" err="1"/>
              <a:t>target</a:t>
            </a:r>
            <a:r>
              <a:rPr lang="lt-LT" dirty="0"/>
              <a:t> (pvz., vidutinis pirkimo dažnis pagal </a:t>
            </a:r>
            <a:r>
              <a:rPr lang="lt-LT" dirty="0" err="1"/>
              <a:t>city_name</a:t>
            </a:r>
            <a:r>
              <a:rPr lang="lt-LT" dirty="0"/>
              <a:t>).</a:t>
            </a:r>
          </a:p>
          <a:p>
            <a:r>
              <a:rPr lang="lt-LT" b="1" dirty="0" err="1"/>
              <a:t>Embeddings</a:t>
            </a:r>
            <a:r>
              <a:rPr lang="lt-LT" dirty="0"/>
              <a:t>: dažniausiai naudojama neuroniniuose tinkluose – kiekvienai kategorijai sukuriamas kompaktiškas vektorius (pvz., 10 dimensijų vietoje 1000 stulpelių).</a:t>
            </a:r>
          </a:p>
        </p:txBody>
      </p:sp>
    </p:spTree>
    <p:extLst>
      <p:ext uri="{BB962C8B-B14F-4D97-AF65-F5344CB8AC3E}">
        <p14:creationId xmlns:p14="http://schemas.microsoft.com/office/powerpoint/2010/main" val="251569381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712B1515A095418425E51A98A252D5" ma:contentTypeVersion="11" ma:contentTypeDescription="Create a new document." ma:contentTypeScope="" ma:versionID="944e842b771d09f5b5058b448ccccb21">
  <xsd:schema xmlns:xsd="http://www.w3.org/2001/XMLSchema" xmlns:xs="http://www.w3.org/2001/XMLSchema" xmlns:p="http://schemas.microsoft.com/office/2006/metadata/properties" xmlns:ns2="93bc4a2d-1010-4a73-82bc-b0041b654cf4" xmlns:ns3="1b69ebb8-3e13-4fe8-ba21-7c0ce65010ff" targetNamespace="http://schemas.microsoft.com/office/2006/metadata/properties" ma:root="true" ma:fieldsID="85b0e5610cfe95b6fb2a5ba09460b3c5" ns2:_="" ns3:_="">
    <xsd:import namespace="93bc4a2d-1010-4a73-82bc-b0041b654cf4"/>
    <xsd:import namespace="1b69ebb8-3e13-4fe8-ba21-7c0ce65010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bc4a2d-1010-4a73-82bc-b0041b654c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170f77d6-0e01-4d43-ba48-7d2f3bc0a53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9ebb8-3e13-4fe8-ba21-7c0ce65010ff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3dcb7f93-7e3d-4c44-b47a-e4febe37073a}" ma:internalName="TaxCatchAll" ma:showField="CatchAllData" ma:web="1b69ebb8-3e13-4fe8-ba21-7c0ce65010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b69ebb8-3e13-4fe8-ba21-7c0ce65010ff" xsi:nil="true"/>
    <lcf76f155ced4ddcb4097134ff3c332f xmlns="93bc4a2d-1010-4a73-82bc-b0041b654c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35D119F-C61F-47A6-821A-F228A309050B}"/>
</file>

<file path=customXml/itemProps2.xml><?xml version="1.0" encoding="utf-8"?>
<ds:datastoreItem xmlns:ds="http://schemas.openxmlformats.org/officeDocument/2006/customXml" ds:itemID="{59ADF326-48BB-4629-9A4B-79034524AD63}"/>
</file>

<file path=customXml/itemProps3.xml><?xml version="1.0" encoding="utf-8"?>
<ds:datastoreItem xmlns:ds="http://schemas.openxmlformats.org/officeDocument/2006/customXml" ds:itemID="{A766E38A-6E0A-413A-822E-FA287A758FFD}"/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78</TotalTime>
  <Words>487</Words>
  <Application>Microsoft Macintosh PowerPoint</Application>
  <PresentationFormat>On-screen Show (4:3)</PresentationFormat>
  <Paragraphs>51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Gill Sans MT</vt:lpstr>
      <vt:lpstr>Parcel</vt:lpstr>
      <vt:lpstr>Cheat Sheet – Kintamųjų kodavimas</vt:lpstr>
      <vt:lpstr>Nominalūs požymiai (be tvarkos)</vt:lpstr>
      <vt:lpstr>Ordinalūs požymiai (turi tvarką)</vt:lpstr>
      <vt:lpstr>Modelių rekomendacijos</vt:lpstr>
      <vt:lpstr>Patarimai ir klaidos</vt:lpstr>
      <vt:lpstr>Patarimai ir klaidos</vt:lpstr>
      <vt:lpstr>Patarimai ir klaidos</vt:lpstr>
      <vt:lpstr>Patarimai ir klaidos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Guoda Butkevičiūtė</cp:lastModifiedBy>
  <cp:revision>3</cp:revision>
  <dcterms:created xsi:type="dcterms:W3CDTF">2013-01-27T09:14:16Z</dcterms:created>
  <dcterms:modified xsi:type="dcterms:W3CDTF">2025-08-18T14:13:57Z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0x010100BA712B1515A095418425E51A98A252D5</vt:lpwstr>
  </property>
</Properties>
</file>