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diagrams/data1.xml" ContentType="application/vnd.openxmlformats-officedocument.drawingml.diagramData+xml"/>
  <Override PartName="/ppt/slides/slide1.xml" ContentType="application/vnd.openxmlformats-officedocument.presentationml.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7.xml" ContentType="application/vnd.openxmlformats-officedocument.presentationml.notesSlide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97" r:id="rId7"/>
    <p:sldId id="261" r:id="rId8"/>
    <p:sldId id="262" r:id="rId9"/>
    <p:sldId id="298" r:id="rId10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67" r:id="rId22"/>
    <p:sldId id="275" r:id="rId23"/>
    <p:sldId id="276" r:id="rId24"/>
    <p:sldId id="280" r:id="rId25"/>
    <p:sldId id="299" r:id="rId26"/>
    <p:sldId id="281" r:id="rId27"/>
    <p:sldId id="283" r:id="rId28"/>
    <p:sldId id="282" r:id="rId29"/>
    <p:sldId id="284" r:id="rId30"/>
    <p:sldId id="285" r:id="rId31"/>
    <p:sldId id="287" r:id="rId32"/>
    <p:sldId id="288" r:id="rId33"/>
    <p:sldId id="289" r:id="rId34"/>
    <p:sldId id="290" r:id="rId35"/>
    <p:sldId id="291" r:id="rId36"/>
    <p:sldId id="294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62720"/>
  </p:normalViewPr>
  <p:slideViewPr>
    <p:cSldViewPr snapToGrid="0" snapToObjects="1">
      <p:cViewPr>
        <p:scale>
          <a:sx n="95" d="100"/>
          <a:sy n="95" d="100"/>
        </p:scale>
        <p:origin x="6504" y="10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45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ustomXml" Target="../customXml/item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7A6B14-91B8-4048-BB81-060196522AC8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4A2A17E-3BC5-48AD-B66F-FC7659EEC548}">
      <dgm:prSet/>
      <dgm:spPr/>
      <dgm:t>
        <a:bodyPr/>
        <a:lstStyle/>
        <a:p>
          <a:r>
            <a:rPr lang="en-US"/>
            <a:t>Tinka kategoriniams kintamiesiems (dažnių lentelė)</a:t>
          </a:r>
        </a:p>
      </dgm:t>
    </dgm:pt>
    <dgm:pt modelId="{8E87C3CA-C786-4833-A3FB-9495124EAB54}" type="parTrans" cxnId="{05A41D8C-E6FC-4352-BC05-D605A8A81C31}">
      <dgm:prSet/>
      <dgm:spPr/>
      <dgm:t>
        <a:bodyPr/>
        <a:lstStyle/>
        <a:p>
          <a:endParaRPr lang="en-US"/>
        </a:p>
      </dgm:t>
    </dgm:pt>
    <dgm:pt modelId="{14D593D0-5A95-4045-92C1-FAAEF4B2B8D2}" type="sibTrans" cxnId="{05A41D8C-E6FC-4352-BC05-D605A8A81C31}">
      <dgm:prSet/>
      <dgm:spPr/>
      <dgm:t>
        <a:bodyPr/>
        <a:lstStyle/>
        <a:p>
          <a:endParaRPr lang="en-US"/>
        </a:p>
      </dgm:t>
    </dgm:pt>
    <dgm:pt modelId="{5DA7B3FE-F1C8-4A1A-BFA2-36106919D3C0}">
      <dgm:prSet/>
      <dgm:spPr/>
      <dgm:t>
        <a:bodyPr/>
        <a:lstStyle/>
        <a:p>
          <a:r>
            <a:rPr lang="en-US" dirty="0" err="1"/>
            <a:t>Tikrina</a:t>
          </a:r>
          <a:r>
            <a:rPr lang="en-US" dirty="0"/>
            <a:t> </a:t>
          </a:r>
          <a:r>
            <a:rPr lang="en-US" dirty="0" err="1"/>
            <a:t>nepriklausomumą</a:t>
          </a:r>
          <a:r>
            <a:rPr lang="en-US" dirty="0"/>
            <a:t> tarp </a:t>
          </a:r>
          <a:r>
            <a:rPr lang="en-US" dirty="0" err="1"/>
            <a:t>kintamųjų</a:t>
          </a:r>
          <a:endParaRPr lang="en-US" dirty="0"/>
        </a:p>
      </dgm:t>
    </dgm:pt>
    <dgm:pt modelId="{C7C6D5D5-F5EE-4304-871B-216E2A93ADFE}" type="parTrans" cxnId="{A0465F49-E1D2-4852-9DF1-2B3546D88595}">
      <dgm:prSet/>
      <dgm:spPr/>
      <dgm:t>
        <a:bodyPr/>
        <a:lstStyle/>
        <a:p>
          <a:endParaRPr lang="en-US"/>
        </a:p>
      </dgm:t>
    </dgm:pt>
    <dgm:pt modelId="{F4C5725B-0C23-4D08-B214-6B09B2010352}" type="sibTrans" cxnId="{A0465F49-E1D2-4852-9DF1-2B3546D88595}">
      <dgm:prSet/>
      <dgm:spPr/>
      <dgm:t>
        <a:bodyPr/>
        <a:lstStyle/>
        <a:p>
          <a:endParaRPr lang="en-US"/>
        </a:p>
      </dgm:t>
    </dgm:pt>
    <dgm:pt modelId="{E9B371F2-FAA9-9D45-84EC-9443882C46EF}" type="pres">
      <dgm:prSet presAssocID="{5B7A6B14-91B8-4048-BB81-060196522AC8}" presName="vert0" presStyleCnt="0">
        <dgm:presLayoutVars>
          <dgm:dir/>
          <dgm:animOne val="branch"/>
          <dgm:animLvl val="lvl"/>
        </dgm:presLayoutVars>
      </dgm:prSet>
      <dgm:spPr/>
    </dgm:pt>
    <dgm:pt modelId="{F7BA5E46-DAC5-8B40-937B-E6AD11B41BAC}" type="pres">
      <dgm:prSet presAssocID="{C4A2A17E-3BC5-48AD-B66F-FC7659EEC548}" presName="thickLine" presStyleLbl="alignNode1" presStyleIdx="0" presStyleCnt="2"/>
      <dgm:spPr/>
    </dgm:pt>
    <dgm:pt modelId="{911135F1-7C6D-7548-AF80-A1CE4C30E266}" type="pres">
      <dgm:prSet presAssocID="{C4A2A17E-3BC5-48AD-B66F-FC7659EEC548}" presName="horz1" presStyleCnt="0"/>
      <dgm:spPr/>
    </dgm:pt>
    <dgm:pt modelId="{CB35FA6D-D76B-9A47-A41D-9DB598BF0735}" type="pres">
      <dgm:prSet presAssocID="{C4A2A17E-3BC5-48AD-B66F-FC7659EEC548}" presName="tx1" presStyleLbl="revTx" presStyleIdx="0" presStyleCnt="2"/>
      <dgm:spPr/>
    </dgm:pt>
    <dgm:pt modelId="{DA270ABE-3494-744E-AB63-C70AA6006F42}" type="pres">
      <dgm:prSet presAssocID="{C4A2A17E-3BC5-48AD-B66F-FC7659EEC548}" presName="vert1" presStyleCnt="0"/>
      <dgm:spPr/>
    </dgm:pt>
    <dgm:pt modelId="{115106D8-CE03-074B-BD6D-FAAAFFBE4794}" type="pres">
      <dgm:prSet presAssocID="{5DA7B3FE-F1C8-4A1A-BFA2-36106919D3C0}" presName="thickLine" presStyleLbl="alignNode1" presStyleIdx="1" presStyleCnt="2"/>
      <dgm:spPr/>
    </dgm:pt>
    <dgm:pt modelId="{7C1907EC-2284-5540-89B4-3A94E5C85438}" type="pres">
      <dgm:prSet presAssocID="{5DA7B3FE-F1C8-4A1A-BFA2-36106919D3C0}" presName="horz1" presStyleCnt="0"/>
      <dgm:spPr/>
    </dgm:pt>
    <dgm:pt modelId="{66A8AA08-8713-1148-8BD2-8773DF8BAF71}" type="pres">
      <dgm:prSet presAssocID="{5DA7B3FE-F1C8-4A1A-BFA2-36106919D3C0}" presName="tx1" presStyleLbl="revTx" presStyleIdx="1" presStyleCnt="2"/>
      <dgm:spPr/>
    </dgm:pt>
    <dgm:pt modelId="{FB9C7D6B-6D72-FE40-8B19-7F09F3B922BF}" type="pres">
      <dgm:prSet presAssocID="{5DA7B3FE-F1C8-4A1A-BFA2-36106919D3C0}" presName="vert1" presStyleCnt="0"/>
      <dgm:spPr/>
    </dgm:pt>
  </dgm:ptLst>
  <dgm:cxnLst>
    <dgm:cxn modelId="{A0465F49-E1D2-4852-9DF1-2B3546D88595}" srcId="{5B7A6B14-91B8-4048-BB81-060196522AC8}" destId="{5DA7B3FE-F1C8-4A1A-BFA2-36106919D3C0}" srcOrd="1" destOrd="0" parTransId="{C7C6D5D5-F5EE-4304-871B-216E2A93ADFE}" sibTransId="{F4C5725B-0C23-4D08-B214-6B09B2010352}"/>
    <dgm:cxn modelId="{802C9A66-8307-A744-90BF-5166A763B084}" type="presOf" srcId="{C4A2A17E-3BC5-48AD-B66F-FC7659EEC548}" destId="{CB35FA6D-D76B-9A47-A41D-9DB598BF0735}" srcOrd="0" destOrd="0" presId="urn:microsoft.com/office/officeart/2008/layout/LinedList"/>
    <dgm:cxn modelId="{43F4AF73-0AEF-A84A-9992-EC066EE854BA}" type="presOf" srcId="{5B7A6B14-91B8-4048-BB81-060196522AC8}" destId="{E9B371F2-FAA9-9D45-84EC-9443882C46EF}" srcOrd="0" destOrd="0" presId="urn:microsoft.com/office/officeart/2008/layout/LinedList"/>
    <dgm:cxn modelId="{05A41D8C-E6FC-4352-BC05-D605A8A81C31}" srcId="{5B7A6B14-91B8-4048-BB81-060196522AC8}" destId="{C4A2A17E-3BC5-48AD-B66F-FC7659EEC548}" srcOrd="0" destOrd="0" parTransId="{8E87C3CA-C786-4833-A3FB-9495124EAB54}" sibTransId="{14D593D0-5A95-4045-92C1-FAAEF4B2B8D2}"/>
    <dgm:cxn modelId="{7AD6D596-D6BB-AB4D-9DAD-E9D11E2CC263}" type="presOf" srcId="{5DA7B3FE-F1C8-4A1A-BFA2-36106919D3C0}" destId="{66A8AA08-8713-1148-8BD2-8773DF8BAF71}" srcOrd="0" destOrd="0" presId="urn:microsoft.com/office/officeart/2008/layout/LinedList"/>
    <dgm:cxn modelId="{C6931EC9-AC78-3F47-A2F0-46D26306ADEF}" type="presParOf" srcId="{E9B371F2-FAA9-9D45-84EC-9443882C46EF}" destId="{F7BA5E46-DAC5-8B40-937B-E6AD11B41BAC}" srcOrd="0" destOrd="0" presId="urn:microsoft.com/office/officeart/2008/layout/LinedList"/>
    <dgm:cxn modelId="{003C55D9-7C63-FF46-9FA5-CD640AD4D7A2}" type="presParOf" srcId="{E9B371F2-FAA9-9D45-84EC-9443882C46EF}" destId="{911135F1-7C6D-7548-AF80-A1CE4C30E266}" srcOrd="1" destOrd="0" presId="urn:microsoft.com/office/officeart/2008/layout/LinedList"/>
    <dgm:cxn modelId="{E845FA72-09B3-0B43-B517-E2ACFEE803DB}" type="presParOf" srcId="{911135F1-7C6D-7548-AF80-A1CE4C30E266}" destId="{CB35FA6D-D76B-9A47-A41D-9DB598BF0735}" srcOrd="0" destOrd="0" presId="urn:microsoft.com/office/officeart/2008/layout/LinedList"/>
    <dgm:cxn modelId="{9AC3C4DD-E35D-BA45-AAEB-CE8BBC89E921}" type="presParOf" srcId="{911135F1-7C6D-7548-AF80-A1CE4C30E266}" destId="{DA270ABE-3494-744E-AB63-C70AA6006F42}" srcOrd="1" destOrd="0" presId="urn:microsoft.com/office/officeart/2008/layout/LinedList"/>
    <dgm:cxn modelId="{A2AA0B08-9C65-3241-9A80-623E46660BCE}" type="presParOf" srcId="{E9B371F2-FAA9-9D45-84EC-9443882C46EF}" destId="{115106D8-CE03-074B-BD6D-FAAAFFBE4794}" srcOrd="2" destOrd="0" presId="urn:microsoft.com/office/officeart/2008/layout/LinedList"/>
    <dgm:cxn modelId="{83233D9D-3918-024D-8B32-9C11CD4A03E9}" type="presParOf" srcId="{E9B371F2-FAA9-9D45-84EC-9443882C46EF}" destId="{7C1907EC-2284-5540-89B4-3A94E5C85438}" srcOrd="3" destOrd="0" presId="urn:microsoft.com/office/officeart/2008/layout/LinedList"/>
    <dgm:cxn modelId="{DF2DBDA5-6D19-AD4D-A6B3-434C7292C3D2}" type="presParOf" srcId="{7C1907EC-2284-5540-89B4-3A94E5C85438}" destId="{66A8AA08-8713-1148-8BD2-8773DF8BAF71}" srcOrd="0" destOrd="0" presId="urn:microsoft.com/office/officeart/2008/layout/LinedList"/>
    <dgm:cxn modelId="{AFCFCB21-CC4B-5545-99CA-B016B83EFC92}" type="presParOf" srcId="{7C1907EC-2284-5540-89B4-3A94E5C85438}" destId="{FB9C7D6B-6D72-FE40-8B19-7F09F3B922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BA5E46-DAC5-8B40-937B-E6AD11B41BAC}">
      <dsp:nvSpPr>
        <dsp:cNvPr id="0" name=""/>
        <dsp:cNvSpPr/>
      </dsp:nvSpPr>
      <dsp:spPr>
        <a:xfrm>
          <a:off x="0" y="0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5FA6D-D76B-9A47-A41D-9DB598BF0735}">
      <dsp:nvSpPr>
        <dsp:cNvPr id="0" name=""/>
        <dsp:cNvSpPr/>
      </dsp:nvSpPr>
      <dsp:spPr>
        <a:xfrm>
          <a:off x="0" y="0"/>
          <a:ext cx="469773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Tinka kategoriniams kintamiesiems (dažnių lentelė)</a:t>
          </a:r>
        </a:p>
      </dsp:txBody>
      <dsp:txXfrm>
        <a:off x="0" y="0"/>
        <a:ext cx="4697730" cy="2752343"/>
      </dsp:txXfrm>
    </dsp:sp>
    <dsp:sp modelId="{115106D8-CE03-074B-BD6D-FAAAFFBE4794}">
      <dsp:nvSpPr>
        <dsp:cNvPr id="0" name=""/>
        <dsp:cNvSpPr/>
      </dsp:nvSpPr>
      <dsp:spPr>
        <a:xfrm>
          <a:off x="0" y="2752343"/>
          <a:ext cx="469773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8AA08-8713-1148-8BD2-8773DF8BAF71}">
      <dsp:nvSpPr>
        <dsp:cNvPr id="0" name=""/>
        <dsp:cNvSpPr/>
      </dsp:nvSpPr>
      <dsp:spPr>
        <a:xfrm>
          <a:off x="0" y="2752343"/>
          <a:ext cx="4697730" cy="2752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640" tIns="167640" rIns="167640" bIns="167640" numCol="1" spcCol="1270" anchor="t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Tikrina</a:t>
          </a:r>
          <a:r>
            <a:rPr lang="en-US" sz="4400" kern="1200" dirty="0"/>
            <a:t> </a:t>
          </a:r>
          <a:r>
            <a:rPr lang="en-US" sz="4400" kern="1200" dirty="0" err="1"/>
            <a:t>nepriklausomumą</a:t>
          </a:r>
          <a:r>
            <a:rPr lang="en-US" sz="4400" kern="1200" dirty="0"/>
            <a:t> tarp </a:t>
          </a:r>
          <a:r>
            <a:rPr lang="en-US" sz="4400" kern="1200" dirty="0" err="1"/>
            <a:t>kintamųjų</a:t>
          </a:r>
          <a:endParaRPr lang="en-US" sz="4400" kern="1200" dirty="0"/>
        </a:p>
      </dsp:txBody>
      <dsp:txXfrm>
        <a:off x="0" y="2752343"/>
        <a:ext cx="4697730" cy="2752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113CD-505A-1948-8B45-B09AB978729C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68D35-7B55-A445-B28B-8D504D94BD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25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71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17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b="1" dirty="0"/>
              <a:t>Populiacija </a:t>
            </a:r>
            <a:r>
              <a:rPr lang="lt-LT" b="1" dirty="0" err="1"/>
              <a:t>vs</a:t>
            </a:r>
            <a:r>
              <a:rPr lang="lt-LT" b="1" dirty="0"/>
              <a:t> imtis</a:t>
            </a:r>
            <a:r>
              <a:rPr lang="lt-LT" dirty="0"/>
              <a:t> – mes netiriame visos populiacijos, todėl imame imtį ir pagal ją darome </a:t>
            </a:r>
            <a:r>
              <a:rPr lang="lt-LT" dirty="0" err="1"/>
              <a:t>išva</a:t>
            </a:r>
            <a:endParaRPr lang="lt-LT" dirty="0"/>
          </a:p>
          <a:p>
            <a:r>
              <a:rPr lang="lt-LT" dirty="0" err="1"/>
              <a:t>das</a:t>
            </a:r>
            <a:r>
              <a:rPr lang="lt-LT" dirty="0"/>
              <a:t> apie visumą.</a:t>
            </a:r>
          </a:p>
          <a:p>
            <a:r>
              <a:rPr lang="lt-LT" dirty="0"/>
              <a:t>Pvz., vietoje visų Lietuvos gyventojų apklausiame 1000 žmonių.</a:t>
            </a:r>
          </a:p>
          <a:p>
            <a:endParaRPr lang="lt-LT" b="1" dirty="0"/>
          </a:p>
          <a:p>
            <a:r>
              <a:rPr lang="lt-LT" b="1" dirty="0"/>
              <a:t>Atrankos planas lemia kokybę</a:t>
            </a:r>
            <a:r>
              <a:rPr lang="lt-LT" dirty="0"/>
              <a:t> – labai svarbu, kaip atrenkami duomenys. Jei imtis atsitiktinė → rezultatai patikimesni. Jei imtis šališka (</a:t>
            </a:r>
          </a:p>
          <a:p>
            <a:r>
              <a:rPr lang="lt-LT" dirty="0"/>
              <a:t>pvz., tik iš vieno miesto), rezultatai gali klaidinti.</a:t>
            </a:r>
          </a:p>
          <a:p>
            <a:endParaRPr lang="lt-LT" dirty="0"/>
          </a:p>
          <a:p>
            <a:r>
              <a:rPr lang="lt-LT" b="1" dirty="0"/>
              <a:t>Imties dydis </a:t>
            </a:r>
            <a:r>
              <a:rPr lang="lt-LT" b="1" dirty="0" err="1"/>
              <a:t>vs</a:t>
            </a:r>
            <a:r>
              <a:rPr lang="lt-LT" b="1" dirty="0"/>
              <a:t> tikslumas</a:t>
            </a:r>
            <a:r>
              <a:rPr lang="lt-LT" dirty="0"/>
              <a:t> – kuo didesnė imtis (</a:t>
            </a:r>
            <a:r>
              <a:rPr lang="lt-LT" dirty="0" err="1"/>
              <a:t>n</a:t>
            </a:r>
            <a:r>
              <a:rPr lang="lt-LT" dirty="0"/>
              <a:t>), tuo mažesnė paklaida ir tuo arčiau tikrosios populiacijos vidurkio bus mūsų įverčiai.</a:t>
            </a:r>
          </a:p>
          <a:p>
            <a:r>
              <a:rPr lang="lt-LT" dirty="0"/>
              <a:t>Maža imtis = didelė paklaida, didelė imtis = tikslesnis įvertis.</a:t>
            </a:r>
          </a:p>
          <a:p>
            <a:br>
              <a:rPr lang="lt-LT" dirty="0"/>
            </a:br>
            <a:endParaRPr lang="lt-LT" dirty="0"/>
          </a:p>
          <a:p>
            <a:r>
              <a:rPr lang="lt-LT" b="1" dirty="0" err="1"/>
              <a:t>Iimties</a:t>
            </a:r>
            <a:r>
              <a:rPr lang="lt-LT" b="1" dirty="0"/>
              <a:t> kokybę lemia du dalykai – kaip ji sudaryta (atsitiktinumas) ir kiek ji didelė (</a:t>
            </a:r>
            <a:r>
              <a:rPr lang="lt-LT" b="1" dirty="0" err="1"/>
              <a:t>n</a:t>
            </a:r>
            <a:r>
              <a:rPr lang="lt-LT" b="1" dirty="0"/>
              <a:t>)</a:t>
            </a:r>
            <a:r>
              <a:rPr lang="lt-LT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3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Šita skaidrė yra apie </a:t>
            </a:r>
            <a:r>
              <a:rPr lang="lt-LT" b="1" dirty="0"/>
              <a:t>imčių šališkumą</a:t>
            </a:r>
            <a:r>
              <a:rPr lang="lt-LT" dirty="0"/>
              <a:t> (</a:t>
            </a:r>
            <a:r>
              <a:rPr lang="lt-LT" dirty="0" err="1"/>
              <a:t>sampling</a:t>
            </a:r>
            <a:r>
              <a:rPr lang="lt-LT" dirty="0"/>
              <a:t> </a:t>
            </a:r>
            <a:r>
              <a:rPr lang="lt-LT" dirty="0" err="1"/>
              <a:t>bias</a:t>
            </a:r>
            <a:r>
              <a:rPr lang="lt-LT" dirty="0"/>
              <a:t>) – vieną iš svarbiausių klaidų statistikoje, kai atrinkta imtis neatspindi visos populiacijos.</a:t>
            </a:r>
          </a:p>
          <a:p>
            <a:endParaRPr lang="lt-LT" dirty="0"/>
          </a:p>
          <a:p>
            <a:r>
              <a:rPr lang="lt-LT" b="1" dirty="0"/>
              <a:t>Kas tai?</a:t>
            </a:r>
            <a:r>
              <a:rPr lang="lt-LT" dirty="0"/>
              <a:t> → kai imtis parenkama neatsitiktinai, pvz., tik patogūs žmonės (draugai, pažįstami), savanoriai (kurie patys sutinka dalyvauti), arba kai dalis žmonių neatsako į apklausą (</a:t>
            </a:r>
            <a:r>
              <a:rPr lang="lt-LT" dirty="0" err="1"/>
              <a:t>neatsakymo</a:t>
            </a:r>
            <a:r>
              <a:rPr lang="lt-LT" dirty="0"/>
              <a:t> šališkumas).</a:t>
            </a:r>
          </a:p>
          <a:p>
            <a:r>
              <a:rPr lang="lt-LT" b="1" dirty="0"/>
              <a:t>Poveikis</a:t>
            </a:r>
            <a:r>
              <a:rPr lang="lt-LT" dirty="0"/>
              <a:t> → rezultatai </a:t>
            </a:r>
            <a:r>
              <a:rPr lang="lt-LT" b="1" dirty="0"/>
              <a:t>sistemingai nukrypsta</a:t>
            </a:r>
            <a:r>
              <a:rPr lang="lt-LT" dirty="0"/>
              <a:t> nuo tikro populiacijos vidurkio (</a:t>
            </a:r>
            <a:r>
              <a:rPr lang="el-GR" dirty="0"/>
              <a:t>μ), </a:t>
            </a:r>
            <a:r>
              <a:rPr lang="lt-LT" dirty="0"/>
              <a:t>todėl gauname klaidingas išvadas.</a:t>
            </a:r>
          </a:p>
          <a:p>
            <a:r>
              <a:rPr lang="lt-LT" b="1" dirty="0"/>
              <a:t>Sprendimai</a:t>
            </a:r>
            <a:r>
              <a:rPr lang="lt-LT" dirty="0"/>
              <a:t> → naudoti </a:t>
            </a:r>
            <a:r>
              <a:rPr lang="lt-LT" b="1" dirty="0"/>
              <a:t>atsitiktinę atranką</a:t>
            </a:r>
            <a:r>
              <a:rPr lang="lt-LT" dirty="0"/>
              <a:t> (kiekvienas turi vienodą šansą būti imtyje) arba </a:t>
            </a:r>
            <a:r>
              <a:rPr lang="lt-LT" b="1" dirty="0" err="1"/>
              <a:t>stratifikuotą</a:t>
            </a:r>
            <a:r>
              <a:rPr lang="lt-LT" b="1" dirty="0"/>
              <a:t> atranką</a:t>
            </a:r>
            <a:r>
              <a:rPr lang="lt-LT" dirty="0"/>
              <a:t> (užtikriname, kad imtis proporcingai atspindi populiacijos grupes, pvz., pagal lytį, amžių, regioną).</a:t>
            </a:r>
          </a:p>
          <a:p>
            <a:br>
              <a:rPr lang="lt-LT" dirty="0"/>
            </a:br>
            <a:endParaRPr lang="lt-LT" dirty="0"/>
          </a:p>
          <a:p>
            <a:r>
              <a:rPr lang="lt-LT" i="1" dirty="0"/>
              <a:t>„Bloga atranka = klaidingos išvados. Reikia planuoti imtis atsitiktinai ar struktūruotai“.</a:t>
            </a:r>
          </a:p>
          <a:p>
            <a:endParaRPr lang="lt-LT" i="1" dirty="0"/>
          </a:p>
          <a:p>
            <a:endParaRPr lang="en-US" b="1" dirty="0"/>
          </a:p>
          <a:p>
            <a:r>
              <a:rPr lang="el-GR" b="1" dirty="0"/>
              <a:t>μ (</a:t>
            </a:r>
            <a:r>
              <a:rPr lang="lt-LT" b="1" dirty="0" err="1"/>
              <a:t>miu</a:t>
            </a:r>
            <a:r>
              <a:rPr lang="lt-LT" b="1" dirty="0"/>
              <a:t>)</a:t>
            </a:r>
            <a:r>
              <a:rPr lang="lt-LT" dirty="0"/>
              <a:t> yra </a:t>
            </a:r>
            <a:r>
              <a:rPr lang="lt-LT" b="1" dirty="0"/>
              <a:t>populiacijos vidurkis</a:t>
            </a:r>
            <a:r>
              <a:rPr lang="lt-LT" dirty="0"/>
              <a:t>.</a:t>
            </a:r>
          </a:p>
          <a:p>
            <a:endParaRPr lang="lt-LT" dirty="0"/>
          </a:p>
          <a:p>
            <a:r>
              <a:rPr lang="lt-LT" b="1" dirty="0"/>
              <a:t>Kas tai reiškia praktiškai?</a:t>
            </a:r>
          </a:p>
          <a:p>
            <a:r>
              <a:rPr lang="lt-LT" dirty="0"/>
              <a:t>Įsivaizduok, kad turime visą pasaulio žmonių ūgius </a:t>
            </a:r>
            <a:r>
              <a:rPr lang="en-US" dirty="0"/>
              <a:t>🌍.</a:t>
            </a:r>
          </a:p>
          <a:p>
            <a:r>
              <a:rPr lang="lt-LT" dirty="0"/>
              <a:t>Jei paskaičiuotume </a:t>
            </a:r>
            <a:r>
              <a:rPr lang="lt-LT" b="1" dirty="0"/>
              <a:t>visų žmonių ūgio vidurkį</a:t>
            </a:r>
            <a:r>
              <a:rPr lang="lt-LT" dirty="0"/>
              <a:t>, tai būtų </a:t>
            </a:r>
            <a:r>
              <a:rPr lang="el-GR" b="1" dirty="0"/>
              <a:t>μ</a:t>
            </a:r>
            <a:r>
              <a:rPr lang="el-GR" dirty="0"/>
              <a:t>.</a:t>
            </a:r>
          </a:p>
          <a:p>
            <a:r>
              <a:rPr lang="lt-LT" dirty="0"/>
              <a:t>Jei imtume tik dalį žmonių (pvz., 100 atsitiktinių), jų vidurkis būtų </a:t>
            </a:r>
            <a:r>
              <a:rPr lang="lt-LT" b="1" dirty="0"/>
              <a:t>x̄ (iksas brūkšnys, imties vidurkis)</a:t>
            </a:r>
            <a:r>
              <a:rPr lang="lt-LT" dirty="0"/>
              <a:t>.</a:t>
            </a:r>
          </a:p>
          <a:p>
            <a:r>
              <a:rPr lang="lt-LT" dirty="0"/>
              <a:t>Šis x̄ yra mūsų </a:t>
            </a:r>
            <a:r>
              <a:rPr lang="lt-LT" b="1" dirty="0"/>
              <a:t>įvertis</a:t>
            </a:r>
            <a:r>
              <a:rPr lang="lt-LT" dirty="0"/>
              <a:t> populiacijos </a:t>
            </a:r>
            <a:r>
              <a:rPr lang="el-GR" dirty="0"/>
              <a:t>μ.</a:t>
            </a:r>
          </a:p>
          <a:p>
            <a:br>
              <a:rPr lang="el-GR" dirty="0"/>
            </a:br>
            <a:endParaRPr lang="el-GR" dirty="0"/>
          </a:p>
          <a:p>
            <a:r>
              <a:rPr lang="lt-LT" b="1" dirty="0"/>
              <a:t>Matematiškai:</a:t>
            </a:r>
          </a:p>
          <a:p>
            <a:r>
              <a:rPr lang="el-GR" b="1" dirty="0"/>
              <a:t>μ = </a:t>
            </a:r>
            <a:r>
              <a:rPr lang="lt-LT" b="1" dirty="0"/>
              <a:t>E[X]</a:t>
            </a:r>
            <a:r>
              <a:rPr lang="lt-LT" dirty="0"/>
              <a:t>, </a:t>
            </a:r>
            <a:r>
              <a:rPr lang="lt-LT" dirty="0" err="1"/>
              <a:t>t</a:t>
            </a:r>
            <a:r>
              <a:rPr lang="lt-LT" dirty="0"/>
              <a:t>. y. atsitiktinio kintamojo X tikėtinoji reikšmė.</a:t>
            </a:r>
          </a:p>
          <a:p>
            <a:r>
              <a:rPr lang="el-GR" b="1" dirty="0"/>
              <a:t>σ</a:t>
            </a:r>
            <a:r>
              <a:rPr lang="el-GR" dirty="0"/>
              <a:t> (</a:t>
            </a:r>
            <a:r>
              <a:rPr lang="lt-LT" dirty="0"/>
              <a:t>sigma) yra visos populiacijos standartinis nuokrypis.</a:t>
            </a:r>
          </a:p>
          <a:p>
            <a:br>
              <a:rPr lang="lt-LT" dirty="0"/>
            </a:br>
            <a:endParaRPr lang="lt-LT" dirty="0"/>
          </a:p>
          <a:p>
            <a:r>
              <a:rPr lang="en-US" dirty="0"/>
              <a:t>👉 </a:t>
            </a:r>
            <a:r>
              <a:rPr lang="lt-LT" dirty="0"/>
              <a:t>CLT (Centrinė ribinė teorema) sako: kai imties dydis </a:t>
            </a:r>
            <a:r>
              <a:rPr lang="lt-LT" dirty="0" err="1"/>
              <a:t>n</a:t>
            </a:r>
            <a:r>
              <a:rPr lang="lt-LT" dirty="0"/>
              <a:t> auga, imties vidurkių pasiskirstymas artėja prie normaliojo su:</a:t>
            </a:r>
          </a:p>
          <a:p>
            <a:r>
              <a:rPr lang="lt-LT" b="1" dirty="0"/>
              <a:t>vidurkiu </a:t>
            </a:r>
            <a:r>
              <a:rPr lang="el-GR" b="1" dirty="0"/>
              <a:t>μ</a:t>
            </a:r>
            <a:r>
              <a:rPr lang="el-GR" dirty="0"/>
              <a:t> (</a:t>
            </a:r>
            <a:r>
              <a:rPr lang="lt-LT" dirty="0"/>
              <a:t>populiacijos vidurkis),</a:t>
            </a:r>
          </a:p>
          <a:p>
            <a:r>
              <a:rPr lang="lt-LT" b="1" dirty="0"/>
              <a:t>dispersija </a:t>
            </a:r>
            <a:r>
              <a:rPr lang="el-GR" b="1" dirty="0"/>
              <a:t>σ²/</a:t>
            </a:r>
            <a:r>
              <a:rPr lang="lt-LT" b="1" dirty="0" err="1"/>
              <a:t>n</a:t>
            </a:r>
            <a:r>
              <a:rPr lang="lt-LT" dirty="0"/>
              <a:t>.</a:t>
            </a:r>
          </a:p>
          <a:p>
            <a:endParaRPr lang="lt-LT" dirty="0"/>
          </a:p>
          <a:p>
            <a:r>
              <a:rPr lang="lt-LT" dirty="0"/>
              <a:t>Kitaip tariant, nors mes nežinome tikrojo </a:t>
            </a:r>
            <a:r>
              <a:rPr lang="el-GR" dirty="0"/>
              <a:t>μ, </a:t>
            </a:r>
            <a:r>
              <a:rPr lang="lt-LT" dirty="0"/>
              <a:t>visi imties vidurkiai „sukasi“ aplink jį. </a:t>
            </a:r>
            <a:r>
              <a:rPr lang="en-US" dirty="0"/>
              <a:t>🎯</a:t>
            </a:r>
          </a:p>
          <a:p>
            <a:br>
              <a:rPr lang="en-US" dirty="0"/>
            </a:br>
            <a:r>
              <a:rPr lang="lt-LT" dirty="0"/>
              <a:t>Nori, kad paruoščiau mažą </a:t>
            </a:r>
            <a:r>
              <a:rPr lang="lt-LT" dirty="0" err="1"/>
              <a:t>vizualą</a:t>
            </a:r>
            <a:r>
              <a:rPr lang="lt-LT" dirty="0"/>
              <a:t> (pvz., populiacija, kelių imčių vidurkiai aplink </a:t>
            </a:r>
            <a:r>
              <a:rPr lang="el-GR" dirty="0"/>
              <a:t>μ)?</a:t>
            </a:r>
          </a:p>
          <a:p>
            <a:endParaRPr lang="lt-LT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28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dirty="0"/>
              <a:t>Čia kalbama </a:t>
            </a:r>
            <a:r>
              <a:rPr lang="lt-LT" b="1" dirty="0"/>
              <a:t>ne apie pačių duomenų skirstinį</a:t>
            </a:r>
            <a:r>
              <a:rPr lang="lt-LT" dirty="0"/>
              <a:t>, o apie </a:t>
            </a:r>
            <a:r>
              <a:rPr lang="lt-LT" b="1" dirty="0"/>
              <a:t>imčių vidurkių skirstinį</a:t>
            </a:r>
            <a:r>
              <a:rPr lang="lt-LT" dirty="0"/>
              <a:t>:</a:t>
            </a:r>
          </a:p>
          <a:p>
            <a:r>
              <a:rPr lang="lt-LT" dirty="0"/>
              <a:t>Jei imame daug imčių (pvz. 1000 imčių) iš tos pačios populiacijos,</a:t>
            </a:r>
          </a:p>
          <a:p>
            <a:r>
              <a:rPr lang="lt-LT" dirty="0"/>
              <a:t>kiekvienai imčiai paskaičiuojame vidurkį,</a:t>
            </a:r>
          </a:p>
          <a:p>
            <a:r>
              <a:rPr lang="lt-LT" dirty="0"/>
              <a:t>tada nubraižome </a:t>
            </a:r>
            <a:r>
              <a:rPr lang="lt-LT" b="1" dirty="0"/>
              <a:t>tų vidurkių histogramos skirstinį</a:t>
            </a:r>
            <a:r>
              <a:rPr lang="lt-LT" dirty="0"/>
              <a:t> – ir jis, pagal </a:t>
            </a:r>
            <a:r>
              <a:rPr lang="lt-LT" b="1" dirty="0"/>
              <a:t>Centrinės ribos teoremą (CLT)</a:t>
            </a:r>
            <a:r>
              <a:rPr lang="lt-LT" dirty="0"/>
              <a:t>, visada artės prie normaliojo skirstinio (kai </a:t>
            </a:r>
            <a:r>
              <a:rPr lang="lt-LT" dirty="0" err="1"/>
              <a:t>n</a:t>
            </a:r>
            <a:r>
              <a:rPr lang="lt-LT" dirty="0"/>
              <a:t> pakankamai didelis), nepriklausomai nuo pradinio populiacijos skirstinio formos.</a:t>
            </a:r>
          </a:p>
          <a:p>
            <a:br>
              <a:rPr lang="lt-LT" dirty="0"/>
            </a:br>
            <a:endParaRPr lang="lt-LT" dirty="0"/>
          </a:p>
          <a:p>
            <a:r>
              <a:rPr lang="lt-LT" dirty="0"/>
              <a:t>Todėl CLT nėra apie tai, kad „duomenys tampa normalūs“, bet apie tai, kad </a:t>
            </a:r>
            <a:r>
              <a:rPr lang="lt-LT" b="1" dirty="0"/>
              <a:t>imčių vidurkiai</a:t>
            </a:r>
            <a:r>
              <a:rPr lang="lt-LT" dirty="0"/>
              <a:t> tampa normalūs. </a:t>
            </a:r>
            <a:r>
              <a:rPr lang="en-US" dirty="0"/>
              <a:t>🎯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24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b="1" dirty="0" err="1"/>
              <a:t>N</a:t>
            </a:r>
            <a:r>
              <a:rPr lang="lt-LT" b="1" dirty="0"/>
              <a:t>=5</a:t>
            </a:r>
            <a:r>
              <a:rPr lang="lt-LT" dirty="0"/>
              <a:t> reiškia, kad kiekvienos imties dydis yra </a:t>
            </a:r>
            <a:r>
              <a:rPr lang="lt-LT" b="1" dirty="0"/>
              <a:t>5 stebėjimai</a:t>
            </a:r>
            <a:r>
              <a:rPr lang="lt-LT" dirty="0"/>
              <a:t>.</a:t>
            </a:r>
          </a:p>
          <a:p>
            <a:r>
              <a:rPr lang="lt-LT" b="1" dirty="0" err="1"/>
              <a:t>B</a:t>
            </a:r>
            <a:r>
              <a:rPr lang="lt-LT" b="1" dirty="0"/>
              <a:t>=5000</a:t>
            </a:r>
            <a:r>
              <a:rPr lang="lt-LT" dirty="0"/>
              <a:t> reiškia, kad paėmėme </a:t>
            </a:r>
            <a:r>
              <a:rPr lang="lt-LT" b="1" dirty="0"/>
              <a:t>5000 tokių atsitiktinių imčių</a:t>
            </a:r>
            <a:r>
              <a:rPr lang="lt-LT" dirty="0"/>
              <a:t> (po 5 stebėjimus kiekvienoje) ir apskaičiavome jų vidurkius.</a:t>
            </a:r>
          </a:p>
          <a:p>
            <a:br>
              <a:rPr lang="lt-LT" dirty="0"/>
            </a:br>
            <a:endParaRPr lang="lt-LT" dirty="0"/>
          </a:p>
          <a:p>
            <a:r>
              <a:rPr lang="lt-LT" dirty="0"/>
              <a:t>Tai yra </a:t>
            </a:r>
            <a:r>
              <a:rPr lang="lt-LT" b="1" dirty="0"/>
              <a:t>simuliacija</a:t>
            </a:r>
            <a:r>
              <a:rPr lang="lt-LT" dirty="0"/>
              <a:t> CLT iliustracijai: kuo daugiau kartų (</a:t>
            </a:r>
            <a:r>
              <a:rPr lang="lt-LT" dirty="0" err="1"/>
              <a:t>B</a:t>
            </a:r>
            <a:r>
              <a:rPr lang="lt-LT" dirty="0"/>
              <a:t>) paimame mažas imtis, tuo aiškiau matome, kad jų vidurkių pasiskirstymas pradeda artėti prie normaliojo.</a:t>
            </a:r>
          </a:p>
          <a:p>
            <a:br>
              <a:rPr lang="lt-LT" dirty="0"/>
            </a:br>
            <a:endParaRPr lang="lt-LT" dirty="0"/>
          </a:p>
          <a:p>
            <a:r>
              <a:rPr lang="en-US" dirty="0"/>
              <a:t>👉 </a:t>
            </a:r>
            <a:r>
              <a:rPr lang="lt-LT" dirty="0"/>
              <a:t>Paprastai:</a:t>
            </a:r>
          </a:p>
          <a:p>
            <a:r>
              <a:rPr lang="lt-LT" b="1" dirty="0" err="1"/>
              <a:t>N</a:t>
            </a:r>
            <a:r>
              <a:rPr lang="lt-LT" dirty="0"/>
              <a:t> = kiek elementų vienoje imtyje.</a:t>
            </a:r>
          </a:p>
          <a:p>
            <a:r>
              <a:rPr lang="lt-LT" b="1" dirty="0" err="1"/>
              <a:t>B</a:t>
            </a:r>
            <a:r>
              <a:rPr lang="lt-LT" dirty="0"/>
              <a:t> = kiek kartų kartojame šį procesą (imčių skaičius).</a:t>
            </a:r>
          </a:p>
          <a:p>
            <a:br>
              <a:rPr lang="lt-LT" dirty="0"/>
            </a:b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35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t-LT" b="1" dirty="0"/>
              <a:t>Horizontalios spalvotos atkarpos</a:t>
            </a:r>
            <a:r>
              <a:rPr lang="lt-LT" dirty="0"/>
              <a:t> → tai yra </a:t>
            </a:r>
            <a:r>
              <a:rPr lang="lt-LT" b="1" dirty="0"/>
              <a:t>95% </a:t>
            </a:r>
            <a:r>
              <a:rPr lang="lt-LT" b="1" dirty="0" err="1"/>
              <a:t>pasikliautinieji</a:t>
            </a:r>
            <a:r>
              <a:rPr lang="lt-LT" b="1" dirty="0"/>
              <a:t> intervalai (CI)</a:t>
            </a:r>
            <a:r>
              <a:rPr lang="lt-LT" dirty="0"/>
              <a:t> kiekvienai imčiai.</a:t>
            </a:r>
          </a:p>
          <a:p>
            <a:endParaRPr lang="lt-LT" dirty="0"/>
          </a:p>
          <a:p>
            <a:r>
              <a:rPr lang="lt-LT" b="1" dirty="0"/>
              <a:t>Spalvoti taškeliai</a:t>
            </a:r>
            <a:r>
              <a:rPr lang="lt-LT" dirty="0"/>
              <a:t> → tai </a:t>
            </a:r>
            <a:r>
              <a:rPr lang="lt-LT" b="1" dirty="0"/>
              <a:t>konkrečios imties vidurkis (x̄)</a:t>
            </a:r>
            <a:r>
              <a:rPr lang="lt-LT" dirty="0"/>
              <a:t>.</a:t>
            </a:r>
          </a:p>
          <a:p>
            <a:r>
              <a:rPr lang="lt-LT" dirty="0"/>
              <a:t>Jis visada „stovi“ intervale centre, nes CI statomas aplink imties vidurkį.</a:t>
            </a:r>
          </a:p>
          <a:p>
            <a:r>
              <a:rPr lang="lt-LT" dirty="0"/>
              <a:t>Pvz., jei imties vidurkis yra 8.7, tada CI gali būti [7.9; 9.5] → taškelis bus per vidurį, o horizontali linija rodys visą CI.</a:t>
            </a:r>
          </a:p>
          <a:p>
            <a:br>
              <a:rPr lang="lt-LT" dirty="0"/>
            </a:br>
            <a:endParaRPr lang="lt-LT" dirty="0"/>
          </a:p>
          <a:p>
            <a:r>
              <a:rPr lang="en-US" dirty="0"/>
              <a:t>🔹 </a:t>
            </a:r>
            <a:r>
              <a:rPr lang="lt-LT" b="1" dirty="0"/>
              <a:t>Mėlyna punktyrinė linija</a:t>
            </a:r>
            <a:r>
              <a:rPr lang="lt-LT" dirty="0"/>
              <a:t> rodo tikrąjį </a:t>
            </a:r>
            <a:r>
              <a:rPr lang="lt-LT" b="1" dirty="0"/>
              <a:t>populiacijos vidurkį </a:t>
            </a:r>
            <a:r>
              <a:rPr lang="el-GR" b="1" dirty="0"/>
              <a:t>μ</a:t>
            </a:r>
            <a:r>
              <a:rPr lang="el-GR" dirty="0"/>
              <a:t>.</a:t>
            </a:r>
          </a:p>
          <a:p>
            <a:r>
              <a:rPr lang="lt-LT" dirty="0"/>
              <a:t>Kai kurios atkarpos „pagauna“ </a:t>
            </a:r>
            <a:r>
              <a:rPr lang="el-GR" dirty="0"/>
              <a:t>μ → </a:t>
            </a:r>
            <a:r>
              <a:rPr lang="lt-LT" dirty="0"/>
              <a:t>vadinasi, CI apima tikrąją reikšmę.</a:t>
            </a:r>
          </a:p>
          <a:p>
            <a:r>
              <a:rPr lang="lt-LT" dirty="0"/>
              <a:t>Kartais CI nepataiko į </a:t>
            </a:r>
            <a:r>
              <a:rPr lang="el-GR" dirty="0"/>
              <a:t>μ (</a:t>
            </a:r>
            <a:r>
              <a:rPr lang="lt-LT" dirty="0"/>
              <a:t>kai kurie intervalai nepersidengia su mėlyna linija) → tai normalu, nes CI yra 95%, ne 100%.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62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6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9916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A68D35-7B55-A445-B28B-8D504D94BD2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6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7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271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45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44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35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53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49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12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8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448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2600" y="713639"/>
            <a:ext cx="7772400" cy="1470025"/>
          </a:xfrm>
        </p:spPr>
        <p:txBody>
          <a:bodyPr>
            <a:noAutofit/>
          </a:bodyPr>
          <a:lstStyle/>
          <a:p>
            <a:r>
              <a:rPr sz="2400" dirty="0"/>
              <a:t>📘 </a:t>
            </a:r>
            <a:r>
              <a:rPr sz="2400" dirty="0" err="1"/>
              <a:t>Imtys</a:t>
            </a:r>
            <a:r>
              <a:rPr sz="2400" dirty="0"/>
              <a:t>, CLT</a:t>
            </a:r>
            <a:r>
              <a:rPr lang="lt-LT" sz="2400" dirty="0"/>
              <a:t> </a:t>
            </a:r>
            <a:r>
              <a:rPr lang="en-US" sz="2400" dirty="0"/>
              <a:t>(</a:t>
            </a:r>
            <a:r>
              <a:rPr lang="en-US" sz="2400" dirty="0" err="1"/>
              <a:t>anlg</a:t>
            </a:r>
            <a:r>
              <a:rPr lang="en-US" sz="2400" dirty="0"/>
              <a:t>. </a:t>
            </a:r>
            <a:r>
              <a:rPr lang="en-US" sz="2400" i="1" dirty="0"/>
              <a:t>Central Limit Theorem</a:t>
            </a:r>
            <a:r>
              <a:rPr lang="en-US" sz="2400" dirty="0"/>
              <a:t>)</a:t>
            </a:r>
            <a:r>
              <a:rPr sz="2400" dirty="0"/>
              <a:t>, CI</a:t>
            </a:r>
            <a:r>
              <a:rPr lang="lt-LT" sz="2400" dirty="0"/>
              <a:t> (angl. </a:t>
            </a:r>
            <a:r>
              <a:rPr lang="en-US" sz="2400" dirty="0"/>
              <a:t>Confidence Interval)</a:t>
            </a:r>
            <a:r>
              <a:rPr sz="2400" dirty="0"/>
              <a:t> </a:t>
            </a:r>
            <a:r>
              <a:rPr sz="2400" dirty="0" err="1"/>
              <a:t>ir</a:t>
            </a:r>
            <a:r>
              <a:rPr sz="2400" dirty="0"/>
              <a:t> </a:t>
            </a:r>
            <a:r>
              <a:rPr sz="2400" dirty="0" err="1"/>
              <a:t>Hipotezių</a:t>
            </a:r>
            <a:r>
              <a:rPr sz="2400" dirty="0"/>
              <a:t> </a:t>
            </a:r>
            <a:r>
              <a:rPr sz="2400" dirty="0" err="1"/>
              <a:t>testavimas</a:t>
            </a:r>
            <a:endParaRPr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6514" y="2768600"/>
            <a:ext cx="6400800" cy="1752600"/>
          </a:xfrm>
        </p:spPr>
        <p:txBody>
          <a:bodyPr>
            <a:normAutofit/>
          </a:bodyPr>
          <a:lstStyle/>
          <a:p>
            <a:pPr algn="l"/>
            <a:r>
              <a:rPr lang="lt-LT" sz="2000" dirty="0"/>
              <a:t>CLT - sako, kad jei imame daug nepriklausomų atsitiktinių imčių iš bet kokio skirstinio su baigtiniu vidurkiu ir dispersija, tai </a:t>
            </a:r>
            <a:r>
              <a:rPr lang="lt-LT" sz="2000" b="1" dirty="0"/>
              <a:t>imtinių vidurkių pasiskirstymas artėja prie normaliojo skirstinio</a:t>
            </a:r>
            <a:r>
              <a:rPr lang="lt-LT" sz="2000" dirty="0"/>
              <a:t>, kai imties dydis </a:t>
            </a:r>
            <a:r>
              <a:rPr lang="lt-LT" sz="2000" dirty="0" err="1"/>
              <a:t>n</a:t>
            </a:r>
            <a:r>
              <a:rPr lang="lt-LT" sz="2000" dirty="0"/>
              <a:t> yra didelis.</a:t>
            </a:r>
          </a:p>
          <a:p>
            <a:pPr algn="l"/>
            <a:endParaRPr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E8158-777E-1AD3-F326-25FD6335AE9C}"/>
              </a:ext>
            </a:extLst>
          </p:cNvPr>
          <p:cNvSpPr txBox="1"/>
          <p:nvPr/>
        </p:nvSpPr>
        <p:spPr>
          <a:xfrm>
            <a:off x="1502228" y="4521200"/>
            <a:ext cx="5486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lt-LT" sz="2000" dirty="0">
                <a:solidFill>
                  <a:schemeClr val="tx1">
                    <a:tint val="75000"/>
                  </a:schemeClr>
                </a:solidFill>
              </a:rPr>
              <a:t>CI - intervalas (</a:t>
            </a:r>
            <a:r>
              <a:rPr lang="lt-LT" sz="2000" dirty="0" err="1">
                <a:solidFill>
                  <a:schemeClr val="tx1">
                    <a:tint val="75000"/>
                  </a:schemeClr>
                </a:solidFill>
              </a:rPr>
              <a:t>pasikliautinis</a:t>
            </a:r>
            <a:r>
              <a:rPr lang="lt-LT" sz="2000" dirty="0">
                <a:solidFill>
                  <a:schemeClr val="tx1">
                    <a:tint val="75000"/>
                  </a:schemeClr>
                </a:solidFill>
              </a:rPr>
              <a:t> intervalas) aplink imties įverčio (pvz., vidurkio) reikšmę, kuris su tam tikru </a:t>
            </a:r>
            <a:r>
              <a:rPr lang="lt-LT" sz="2000" dirty="0" err="1">
                <a:solidFill>
                  <a:schemeClr val="tx1">
                    <a:tint val="75000"/>
                  </a:schemeClr>
                </a:solidFill>
              </a:rPr>
              <a:t>pasikliautiniu</a:t>
            </a:r>
            <a:r>
              <a:rPr lang="lt-LT" sz="2000" dirty="0">
                <a:solidFill>
                  <a:schemeClr val="tx1">
                    <a:tint val="75000"/>
                  </a:schemeClr>
                </a:solidFill>
              </a:rPr>
              <a:t> lygiu (dažniausiai 95%) turėtų apimti tikrąją populiacijos reikšmę </a:t>
            </a:r>
            <a:r>
              <a:rPr lang="el-GR" sz="2000" dirty="0">
                <a:solidFill>
                  <a:schemeClr val="tx1">
                    <a:tint val="75000"/>
                  </a:schemeClr>
                </a:solidFill>
              </a:rPr>
              <a:t>μ.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7787" y="137160"/>
            <a:ext cx="5937755" cy="1188720"/>
          </a:xfrm>
        </p:spPr>
        <p:txBody>
          <a:bodyPr>
            <a:normAutofit/>
          </a:bodyPr>
          <a:lstStyle/>
          <a:p>
            <a:r>
              <a:t>Populiacijos pasiskirstymas (nenormalus)</a:t>
            </a:r>
          </a:p>
        </p:txBody>
      </p:sp>
      <p:pic>
        <p:nvPicPr>
          <p:cNvPr id="3" name="Picture 2" descr="pop_h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1233" y="137160"/>
            <a:ext cx="5937755" cy="1188720"/>
          </a:xfrm>
        </p:spPr>
        <p:txBody>
          <a:bodyPr/>
          <a:lstStyle/>
          <a:p>
            <a:r>
              <a:t>CLT: imčių vidurkiai (n=5)</a:t>
            </a:r>
          </a:p>
        </p:txBody>
      </p:sp>
      <p:pic>
        <p:nvPicPr>
          <p:cNvPr id="3" name="Picture 2" descr="clt_n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" y="146304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137160"/>
            <a:ext cx="5937755" cy="1188720"/>
          </a:xfrm>
        </p:spPr>
        <p:txBody>
          <a:bodyPr/>
          <a:lstStyle/>
          <a:p>
            <a:r>
              <a:t>CLT: imčių vidurkiai (n=30)</a:t>
            </a:r>
          </a:p>
        </p:txBody>
      </p:sp>
      <p:pic>
        <p:nvPicPr>
          <p:cNvPr id="3" name="Picture 2" descr="clt_n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469" y="137160"/>
            <a:ext cx="5937755" cy="1188720"/>
          </a:xfrm>
        </p:spPr>
        <p:txBody>
          <a:bodyPr/>
          <a:lstStyle/>
          <a:p>
            <a:r>
              <a:t>CLT: imčių vidurkiai (n=100)</a:t>
            </a:r>
          </a:p>
        </p:txBody>
      </p:sp>
      <p:pic>
        <p:nvPicPr>
          <p:cNvPr id="3" name="Picture 2" descr="clt_n1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680421"/>
            <a:ext cx="5937755" cy="1188720"/>
          </a:xfrm>
        </p:spPr>
        <p:txBody>
          <a:bodyPr/>
          <a:lstStyle/>
          <a:p>
            <a:r>
              <a:t>Python: imčių vidurkių funkcija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32012" y="2312894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Courier New"/>
              </a:defRPr>
            </a:pPr>
            <a:r>
              <a:rPr dirty="0"/>
              <a:t>import </a:t>
            </a:r>
            <a:r>
              <a:rPr dirty="0" err="1"/>
              <a:t>numpy</a:t>
            </a:r>
            <a:r>
              <a:rPr dirty="0"/>
              <a:t> as np</a:t>
            </a:r>
            <a:br>
              <a:rPr dirty="0"/>
            </a:br>
            <a:br>
              <a:rPr dirty="0"/>
            </a:br>
            <a:r>
              <a:rPr dirty="0"/>
              <a:t>def </a:t>
            </a:r>
            <a:r>
              <a:rPr dirty="0" err="1"/>
              <a:t>sample_means</a:t>
            </a:r>
            <a:r>
              <a:rPr dirty="0"/>
              <a:t>(pop, n, b):</a:t>
            </a:r>
            <a:br>
              <a:rPr dirty="0"/>
            </a:br>
            <a:r>
              <a:rPr dirty="0"/>
              <a:t>    means = </a:t>
            </a:r>
            <a:r>
              <a:rPr dirty="0" err="1"/>
              <a:t>np.empty</a:t>
            </a:r>
            <a:r>
              <a:rPr dirty="0"/>
              <a:t>(b)</a:t>
            </a:r>
            <a:br>
              <a:rPr dirty="0"/>
            </a:br>
            <a:r>
              <a:rPr dirty="0"/>
              <a:t>    for </a:t>
            </a:r>
            <a:r>
              <a:rPr dirty="0" err="1"/>
              <a:t>i</a:t>
            </a:r>
            <a:r>
              <a:rPr dirty="0"/>
              <a:t> in range(b):</a:t>
            </a:r>
            <a:br>
              <a:rPr dirty="0"/>
            </a:br>
            <a:r>
              <a:rPr dirty="0"/>
              <a:t>        s = </a:t>
            </a:r>
            <a:r>
              <a:rPr dirty="0" err="1"/>
              <a:t>np.random.choice</a:t>
            </a:r>
            <a:r>
              <a:rPr dirty="0"/>
              <a:t>(pop, size=n, replace=True)</a:t>
            </a:r>
            <a:br>
              <a:rPr dirty="0"/>
            </a:br>
            <a:r>
              <a:rPr dirty="0"/>
              <a:t>        means[</a:t>
            </a:r>
            <a:r>
              <a:rPr dirty="0" err="1"/>
              <a:t>i</a:t>
            </a:r>
            <a:r>
              <a:rPr dirty="0"/>
              <a:t>] = </a:t>
            </a:r>
            <a:r>
              <a:rPr dirty="0" err="1"/>
              <a:t>s.mean</a:t>
            </a:r>
            <a:r>
              <a:rPr dirty="0"/>
              <a:t>()</a:t>
            </a:r>
            <a:br>
              <a:rPr dirty="0"/>
            </a:br>
            <a:r>
              <a:rPr dirty="0"/>
              <a:t>    return means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198" y="547834"/>
            <a:ext cx="5937755" cy="1188720"/>
          </a:xfrm>
        </p:spPr>
        <p:txBody>
          <a:bodyPr/>
          <a:lstStyle/>
          <a:p>
            <a:r>
              <a:rPr dirty="0" err="1"/>
              <a:t>Pasikliautiniai</a:t>
            </a:r>
            <a:r>
              <a:rPr dirty="0"/>
              <a:t> </a:t>
            </a:r>
            <a:r>
              <a:rPr dirty="0" err="1"/>
              <a:t>intervalai</a:t>
            </a:r>
            <a:r>
              <a:rPr lang="lt-LT" dirty="0"/>
              <a:t> CI</a:t>
            </a:r>
            <a:r>
              <a:rPr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6346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Vietoj</a:t>
            </a:r>
            <a:r>
              <a:rPr dirty="0"/>
              <a:t> </a:t>
            </a:r>
            <a:r>
              <a:rPr dirty="0" err="1"/>
              <a:t>vieno</a:t>
            </a:r>
            <a:r>
              <a:rPr dirty="0"/>
              <a:t> </a:t>
            </a:r>
            <a:r>
              <a:rPr dirty="0" err="1"/>
              <a:t>įverčio</a:t>
            </a:r>
            <a:r>
              <a:rPr dirty="0"/>
              <a:t> </a:t>
            </a:r>
            <a:r>
              <a:rPr dirty="0" err="1"/>
              <a:t>pateikiame</a:t>
            </a:r>
            <a:r>
              <a:rPr dirty="0"/>
              <a:t> </a:t>
            </a:r>
            <a:r>
              <a:rPr dirty="0" err="1"/>
              <a:t>intervalą</a:t>
            </a:r>
            <a:endParaRPr dirty="0"/>
          </a:p>
          <a:p>
            <a:pPr>
              <a:defRPr sz="2000"/>
            </a:pPr>
            <a:r>
              <a:rPr dirty="0"/>
              <a:t>95% CI </a:t>
            </a:r>
            <a:r>
              <a:rPr dirty="0" err="1"/>
              <a:t>reiškia</a:t>
            </a:r>
            <a:r>
              <a:rPr dirty="0"/>
              <a:t> </a:t>
            </a:r>
            <a:r>
              <a:rPr dirty="0" err="1"/>
              <a:t>procedūros</a:t>
            </a:r>
            <a:r>
              <a:rPr dirty="0"/>
              <a:t> </a:t>
            </a:r>
            <a:r>
              <a:rPr dirty="0" err="1"/>
              <a:t>padengimą</a:t>
            </a:r>
            <a:r>
              <a:rPr dirty="0"/>
              <a:t>, o ne </a:t>
            </a:r>
            <a:r>
              <a:rPr dirty="0" err="1"/>
              <a:t>μ</a:t>
            </a:r>
            <a:r>
              <a:rPr dirty="0"/>
              <a:t> </a:t>
            </a:r>
            <a:r>
              <a:rPr lang="lt-LT" dirty="0"/>
              <a:t>(</a:t>
            </a:r>
            <a:r>
              <a:rPr lang="lt-LT" dirty="0" err="1"/>
              <a:t>miu</a:t>
            </a:r>
            <a:r>
              <a:rPr lang="lt-LT" dirty="0"/>
              <a:t> – </a:t>
            </a:r>
            <a:r>
              <a:rPr lang="lt-LT" dirty="0" err="1"/>
              <a:t>populiciajos</a:t>
            </a:r>
            <a:r>
              <a:rPr lang="lt-LT" dirty="0"/>
              <a:t> vidurkis) </a:t>
            </a:r>
            <a:r>
              <a:rPr dirty="0" err="1"/>
              <a:t>tikimybę</a:t>
            </a:r>
            <a:endParaRPr dirty="0"/>
          </a:p>
          <a:p>
            <a:pPr>
              <a:defRPr sz="2000"/>
            </a:pPr>
            <a:r>
              <a:rPr dirty="0" err="1"/>
              <a:t>Plotis</a:t>
            </a:r>
            <a:r>
              <a:rPr dirty="0"/>
              <a:t> </a:t>
            </a:r>
            <a:r>
              <a:rPr dirty="0" err="1"/>
              <a:t>priklauso</a:t>
            </a:r>
            <a:r>
              <a:rPr dirty="0"/>
              <a:t> </a:t>
            </a:r>
            <a:r>
              <a:rPr dirty="0" err="1"/>
              <a:t>nuo</a:t>
            </a:r>
            <a:r>
              <a:rPr dirty="0"/>
              <a:t> n, </a:t>
            </a:r>
            <a:r>
              <a:rPr dirty="0" err="1"/>
              <a:t>variacijos</a:t>
            </a:r>
            <a:r>
              <a:rPr dirty="0"/>
              <a:t>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patikimumo</a:t>
            </a:r>
            <a:r>
              <a:rPr dirty="0"/>
              <a:t> </a:t>
            </a:r>
            <a:r>
              <a:rPr dirty="0" err="1"/>
              <a:t>lygio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347002-257C-A764-5EC0-A734E0F20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8" y="3433481"/>
            <a:ext cx="4370295" cy="29135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101" y="0"/>
            <a:ext cx="8229600" cy="1143000"/>
          </a:xfrm>
        </p:spPr>
        <p:txBody>
          <a:bodyPr/>
          <a:lstStyle/>
          <a:p>
            <a:r>
              <a:rPr dirty="0"/>
              <a:t>CI </a:t>
            </a:r>
            <a:r>
              <a:rPr dirty="0" err="1"/>
              <a:t>formulės</a:t>
            </a:r>
            <a:r>
              <a:rPr dirty="0"/>
              <a:t> (</a:t>
            </a:r>
            <a:r>
              <a:rPr dirty="0" err="1"/>
              <a:t>vidurkiui</a:t>
            </a:r>
            <a:r>
              <a:rPr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B36E6C-FA74-CD6E-6E0A-E0522041E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5217459" cy="26843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CF3C93-7C5D-47A0-CBA4-75CB9104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139" y="3635599"/>
            <a:ext cx="5088002" cy="322240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CI </a:t>
            </a:r>
            <a:r>
              <a:rPr dirty="0" err="1"/>
              <a:t>padengimo</a:t>
            </a:r>
            <a:r>
              <a:rPr dirty="0"/>
              <a:t> </a:t>
            </a:r>
            <a:r>
              <a:rPr dirty="0" err="1"/>
              <a:t>iliustracija</a:t>
            </a:r>
            <a:r>
              <a:rPr dirty="0"/>
              <a:t> (95%)</a:t>
            </a:r>
          </a:p>
        </p:txBody>
      </p:sp>
      <p:pic>
        <p:nvPicPr>
          <p:cNvPr id="3" name="Picture 2" descr="ci_cover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9896" y="1411941"/>
            <a:ext cx="6320116" cy="474008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842" y="137160"/>
            <a:ext cx="5937755" cy="1188720"/>
          </a:xfrm>
        </p:spPr>
        <p:txBody>
          <a:bodyPr/>
          <a:lstStyle/>
          <a:p>
            <a:r>
              <a:t>CI plotis vs imties dydis</a:t>
            </a:r>
          </a:p>
        </p:txBody>
      </p:sp>
      <p:pic>
        <p:nvPicPr>
          <p:cNvPr id="3" name="Picture 2" descr="ci_width_vs_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278892"/>
            <a:ext cx="5937755" cy="1188720"/>
          </a:xfrm>
        </p:spPr>
        <p:txBody>
          <a:bodyPr/>
          <a:lstStyle/>
          <a:p>
            <a:r>
              <a:t>Python: t-CI funkcija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1543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Courier New"/>
              </a:defRPr>
            </a:pPr>
            <a:r>
              <a:rPr dirty="0"/>
              <a:t>from </a:t>
            </a:r>
            <a:r>
              <a:rPr dirty="0" err="1"/>
              <a:t>scipy</a:t>
            </a:r>
            <a:r>
              <a:rPr dirty="0"/>
              <a:t> import stats</a:t>
            </a:r>
            <a:br>
              <a:rPr dirty="0"/>
            </a:br>
            <a:r>
              <a:rPr dirty="0"/>
              <a:t>import </a:t>
            </a:r>
            <a:r>
              <a:rPr dirty="0" err="1"/>
              <a:t>numpy</a:t>
            </a:r>
            <a:r>
              <a:rPr dirty="0"/>
              <a:t> as np</a:t>
            </a:r>
            <a:br>
              <a:rPr dirty="0"/>
            </a:br>
            <a:br>
              <a:rPr dirty="0"/>
            </a:br>
            <a:r>
              <a:rPr dirty="0"/>
              <a:t>def </a:t>
            </a:r>
            <a:r>
              <a:rPr dirty="0" err="1"/>
              <a:t>ci_unknown_sigma</a:t>
            </a:r>
            <a:r>
              <a:rPr dirty="0"/>
              <a:t>(sample, alpha=0.05):</a:t>
            </a:r>
            <a:br>
              <a:rPr dirty="0"/>
            </a:br>
            <a:r>
              <a:rPr dirty="0"/>
              <a:t>    n = </a:t>
            </a:r>
            <a:r>
              <a:rPr dirty="0" err="1"/>
              <a:t>len</a:t>
            </a:r>
            <a:r>
              <a:rPr dirty="0"/>
              <a:t>(sample)</a:t>
            </a:r>
            <a:br>
              <a:rPr dirty="0"/>
            </a:br>
            <a:r>
              <a:rPr dirty="0"/>
              <a:t>    </a:t>
            </a:r>
            <a:r>
              <a:rPr dirty="0" err="1"/>
              <a:t>xbar</a:t>
            </a:r>
            <a:r>
              <a:rPr dirty="0"/>
              <a:t> = </a:t>
            </a:r>
            <a:r>
              <a:rPr dirty="0" err="1"/>
              <a:t>sample.mean</a:t>
            </a:r>
            <a:r>
              <a:rPr dirty="0"/>
              <a:t>()</a:t>
            </a:r>
            <a:br>
              <a:rPr dirty="0"/>
            </a:br>
            <a:r>
              <a:rPr dirty="0"/>
              <a:t>    s = </a:t>
            </a:r>
            <a:r>
              <a:rPr dirty="0" err="1"/>
              <a:t>sample.std</a:t>
            </a:r>
            <a:r>
              <a:rPr dirty="0"/>
              <a:t>(</a:t>
            </a:r>
            <a:r>
              <a:rPr dirty="0" err="1"/>
              <a:t>ddof</a:t>
            </a:r>
            <a:r>
              <a:rPr dirty="0"/>
              <a:t>=1)</a:t>
            </a:r>
            <a:br>
              <a:rPr dirty="0"/>
            </a:br>
            <a:r>
              <a:rPr dirty="0"/>
              <a:t>    </a:t>
            </a:r>
            <a:r>
              <a:rPr dirty="0" err="1"/>
              <a:t>tcrit</a:t>
            </a:r>
            <a:r>
              <a:rPr dirty="0"/>
              <a:t> = </a:t>
            </a:r>
            <a:r>
              <a:rPr dirty="0" err="1"/>
              <a:t>stats.t.ppf</a:t>
            </a:r>
            <a:r>
              <a:rPr dirty="0"/>
              <a:t>(1 - alpha/2, </a:t>
            </a:r>
            <a:r>
              <a:rPr dirty="0" err="1"/>
              <a:t>df</a:t>
            </a:r>
            <a:r>
              <a:rPr dirty="0"/>
              <a:t>=n-1)</a:t>
            </a:r>
            <a:br>
              <a:rPr dirty="0"/>
            </a:br>
            <a:r>
              <a:rPr dirty="0"/>
              <a:t>    half = </a:t>
            </a:r>
            <a:r>
              <a:rPr dirty="0" err="1"/>
              <a:t>tcrit</a:t>
            </a:r>
            <a:r>
              <a:rPr dirty="0"/>
              <a:t> * s / </a:t>
            </a:r>
            <a:r>
              <a:rPr dirty="0" err="1"/>
              <a:t>np.sqrt</a:t>
            </a:r>
            <a:r>
              <a:rPr dirty="0"/>
              <a:t>(n)</a:t>
            </a:r>
            <a:br>
              <a:rPr dirty="0"/>
            </a:br>
            <a:r>
              <a:rPr dirty="0"/>
              <a:t>    return </a:t>
            </a:r>
            <a:r>
              <a:rPr dirty="0" err="1"/>
              <a:t>xbar</a:t>
            </a:r>
            <a:r>
              <a:rPr dirty="0"/>
              <a:t> - half, </a:t>
            </a:r>
            <a:r>
              <a:rPr dirty="0" err="1"/>
              <a:t>xbar</a:t>
            </a:r>
            <a:r>
              <a:rPr dirty="0"/>
              <a:t> + half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Imtys: pradinės sąvokos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  <a:p>
            <a:pPr>
              <a:defRPr sz="2000"/>
            </a:pPr>
            <a:r>
              <a:rPr sz="1600" dirty="0" err="1"/>
              <a:t>Populiacija</a:t>
            </a:r>
            <a:r>
              <a:rPr sz="1600" dirty="0"/>
              <a:t> vs </a:t>
            </a:r>
            <a:r>
              <a:rPr sz="1600" dirty="0" err="1"/>
              <a:t>imtis</a:t>
            </a:r>
            <a:r>
              <a:rPr sz="1600" dirty="0"/>
              <a:t>: </a:t>
            </a:r>
            <a:r>
              <a:rPr sz="1600" dirty="0" err="1"/>
              <a:t>tikslas</a:t>
            </a:r>
            <a:r>
              <a:rPr sz="1600" dirty="0"/>
              <a:t> → </a:t>
            </a:r>
            <a:r>
              <a:rPr sz="1600" dirty="0" err="1"/>
              <a:t>išvados</a:t>
            </a:r>
            <a:r>
              <a:rPr sz="1600" dirty="0"/>
              <a:t> </a:t>
            </a:r>
            <a:r>
              <a:rPr sz="1600" dirty="0" err="1"/>
              <a:t>apie</a:t>
            </a:r>
            <a:r>
              <a:rPr sz="1600" dirty="0"/>
              <a:t> </a:t>
            </a:r>
            <a:r>
              <a:rPr sz="1600" dirty="0" err="1"/>
              <a:t>visumą</a:t>
            </a:r>
            <a:endParaRPr sz="1600" dirty="0"/>
          </a:p>
          <a:p>
            <a:pPr>
              <a:defRPr sz="2000"/>
            </a:pPr>
            <a:r>
              <a:rPr sz="1600" dirty="0" err="1"/>
              <a:t>Atrankos</a:t>
            </a:r>
            <a:r>
              <a:rPr sz="1600" dirty="0"/>
              <a:t> </a:t>
            </a:r>
            <a:r>
              <a:rPr sz="1600" dirty="0" err="1"/>
              <a:t>planas</a:t>
            </a:r>
            <a:r>
              <a:rPr sz="1600" dirty="0"/>
              <a:t> </a:t>
            </a:r>
            <a:r>
              <a:rPr sz="1600" dirty="0" err="1"/>
              <a:t>lemia</a:t>
            </a:r>
            <a:r>
              <a:rPr sz="1600" dirty="0"/>
              <a:t> </a:t>
            </a:r>
            <a:r>
              <a:rPr sz="1600" dirty="0" err="1"/>
              <a:t>kokybę</a:t>
            </a:r>
            <a:r>
              <a:rPr sz="1600" dirty="0"/>
              <a:t> (</a:t>
            </a:r>
            <a:r>
              <a:rPr sz="1600" dirty="0" err="1"/>
              <a:t>atsitiktinė</a:t>
            </a:r>
            <a:r>
              <a:rPr sz="1600" dirty="0"/>
              <a:t> </a:t>
            </a:r>
            <a:r>
              <a:rPr sz="1600" dirty="0" err="1"/>
              <a:t>atranka</a:t>
            </a:r>
            <a:r>
              <a:rPr sz="1600" dirty="0"/>
              <a:t>)</a:t>
            </a:r>
          </a:p>
          <a:p>
            <a:pPr>
              <a:defRPr sz="2000"/>
            </a:pPr>
            <a:r>
              <a:rPr sz="1600" dirty="0" err="1"/>
              <a:t>Imties</a:t>
            </a:r>
            <a:r>
              <a:rPr sz="1600" dirty="0"/>
              <a:t> </a:t>
            </a:r>
            <a:r>
              <a:rPr sz="1600" dirty="0" err="1"/>
              <a:t>dydis</a:t>
            </a:r>
            <a:r>
              <a:rPr sz="1600" dirty="0"/>
              <a:t> vs </a:t>
            </a:r>
            <a:r>
              <a:rPr sz="1600" dirty="0" err="1"/>
              <a:t>tikslumas</a:t>
            </a:r>
            <a:r>
              <a:rPr sz="1600" dirty="0"/>
              <a:t> (</a:t>
            </a:r>
            <a:r>
              <a:rPr sz="1600" dirty="0" err="1"/>
              <a:t>mažesnė</a:t>
            </a:r>
            <a:r>
              <a:rPr sz="1600" dirty="0"/>
              <a:t> </a:t>
            </a:r>
            <a:r>
              <a:rPr sz="1600" dirty="0" err="1"/>
              <a:t>paklaida</a:t>
            </a:r>
            <a:r>
              <a:rPr sz="1600" dirty="0"/>
              <a:t> </a:t>
            </a:r>
            <a:r>
              <a:rPr sz="1600" dirty="0" err="1"/>
              <a:t>su</a:t>
            </a:r>
            <a:r>
              <a:rPr sz="1600" dirty="0"/>
              <a:t> </a:t>
            </a:r>
            <a:r>
              <a:rPr sz="1600" dirty="0" err="1"/>
              <a:t>didesniu</a:t>
            </a:r>
            <a:r>
              <a:rPr sz="1600" dirty="0"/>
              <a:t> 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D588E7-F0E7-40C6-73A8-583D25D8E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5" y="3778624"/>
            <a:ext cx="7449671" cy="26558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Hipotezių testavimas – logika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6798367" cy="1960849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H₀: „</a:t>
            </a:r>
            <a:r>
              <a:rPr dirty="0" err="1"/>
              <a:t>nėra</a:t>
            </a:r>
            <a:r>
              <a:rPr dirty="0"/>
              <a:t> </a:t>
            </a:r>
            <a:r>
              <a:rPr dirty="0" err="1"/>
              <a:t>efekto</a:t>
            </a:r>
            <a:r>
              <a:rPr dirty="0"/>
              <a:t> / </a:t>
            </a:r>
            <a:r>
              <a:rPr dirty="0" err="1"/>
              <a:t>skirtumo</a:t>
            </a:r>
            <a:r>
              <a:rPr dirty="0"/>
              <a:t>“, H₁: „</a:t>
            </a:r>
            <a:r>
              <a:rPr dirty="0" err="1"/>
              <a:t>yra</a:t>
            </a:r>
            <a:r>
              <a:rPr dirty="0"/>
              <a:t>“</a:t>
            </a:r>
          </a:p>
          <a:p>
            <a:pPr>
              <a:defRPr sz="2000"/>
            </a:pPr>
            <a:r>
              <a:rPr dirty="0" err="1"/>
              <a:t>Pasirenkame</a:t>
            </a:r>
            <a:r>
              <a:rPr dirty="0"/>
              <a:t> α (</a:t>
            </a:r>
            <a:r>
              <a:rPr dirty="0" err="1"/>
              <a:t>pvz</a:t>
            </a:r>
            <a:r>
              <a:rPr dirty="0"/>
              <a:t>., 0.05)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taisyklę</a:t>
            </a:r>
            <a:r>
              <a:rPr dirty="0"/>
              <a:t>: </a:t>
            </a:r>
            <a:r>
              <a:rPr dirty="0" err="1"/>
              <a:t>atmesti</a:t>
            </a:r>
            <a:r>
              <a:rPr dirty="0"/>
              <a:t> H₀ </a:t>
            </a:r>
            <a:r>
              <a:rPr dirty="0" err="1"/>
              <a:t>jei</a:t>
            </a:r>
            <a:r>
              <a:rPr dirty="0"/>
              <a:t> p &lt; α</a:t>
            </a:r>
          </a:p>
          <a:p>
            <a:pPr>
              <a:defRPr sz="2000"/>
            </a:pPr>
            <a:r>
              <a:rPr dirty="0"/>
              <a:t>p-</a:t>
            </a:r>
            <a:r>
              <a:rPr dirty="0" err="1"/>
              <a:t>reikšmė</a:t>
            </a:r>
            <a:r>
              <a:rPr dirty="0"/>
              <a:t> – </a:t>
            </a:r>
            <a:r>
              <a:rPr dirty="0" err="1"/>
              <a:t>duomenų</a:t>
            </a:r>
            <a:r>
              <a:rPr dirty="0"/>
              <a:t> </a:t>
            </a:r>
            <a:r>
              <a:rPr dirty="0" err="1"/>
              <a:t>suderinamumas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H₀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Hipotezių testavimas – esmė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Nulinė hipotezė H₀: nėra efekto / skirtumo</a:t>
            </a:r>
          </a:p>
          <a:p>
            <a:pPr>
              <a:defRPr sz="2000"/>
            </a:pPr>
            <a:r>
              <a:t>Alternatyvioji hipotezė H₁: yra efektas / skirtumas</a:t>
            </a:r>
          </a:p>
          <a:p>
            <a:pPr>
              <a:defRPr sz="2000"/>
            </a:pPr>
            <a:r>
              <a:t>Pasirenkame reikšmingumo lygį α (dažniausiai 0.05)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Klaidos: I ir II rūšies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1951" y="2503575"/>
            <a:ext cx="6838708" cy="3749307"/>
          </a:xfrm>
        </p:spPr>
        <p:txBody>
          <a:bodyPr>
            <a:normAutofit lnSpcReduction="10000"/>
          </a:bodyPr>
          <a:lstStyle/>
          <a:p>
            <a:r>
              <a:rPr lang="lt-LT" sz="2000" b="1" dirty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I rūšies klaida (</a:t>
            </a:r>
            <a:r>
              <a:rPr lang="el-GR" sz="2000" b="1" dirty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α): </a:t>
            </a:r>
            <a:r>
              <a:rPr lang="lt-LT" sz="2000" b="1" dirty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teisingos </a:t>
            </a:r>
            <a:r>
              <a:rPr lang="lt-LT" sz="2000" b="1" dirty="0" err="1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H</a:t>
            </a:r>
            <a:r>
              <a:rPr lang="lt-LT" sz="2000" b="1" dirty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₀ atmetimas. </a:t>
            </a:r>
          </a:p>
          <a:p>
            <a:pPr marL="0" indent="0">
              <a:buNone/>
            </a:pPr>
            <a:r>
              <a:rPr lang="lt-LT" sz="2000" dirty="0"/>
              <a:t>Atmetame teisingą H_0.</a:t>
            </a:r>
          </a:p>
          <a:p>
            <a:pPr marL="0" indent="0">
              <a:buNone/>
            </a:pPr>
            <a:r>
              <a:rPr lang="en-US" sz="2000" dirty="0"/>
              <a:t>👉 </a:t>
            </a:r>
            <a:r>
              <a:rPr lang="lt-LT" sz="2000" dirty="0"/>
              <a:t>Pvz., sakome, kad „vaistas veikia“, nors iš tikrųjų </a:t>
            </a:r>
            <a:r>
              <a:rPr lang="lt-LT" sz="2000" b="1" dirty="0"/>
              <a:t>neveikia</a:t>
            </a:r>
            <a:r>
              <a:rPr lang="lt-LT" sz="2000" dirty="0"/>
              <a:t>.</a:t>
            </a:r>
          </a:p>
          <a:p>
            <a:pPr marL="0" indent="0">
              <a:buNone/>
            </a:pPr>
            <a:r>
              <a:rPr lang="lt-LT" sz="2000" dirty="0"/>
              <a:t>Tai klaidingas </a:t>
            </a:r>
            <a:r>
              <a:rPr lang="lt-LT" sz="2000" b="1" dirty="0"/>
              <a:t>teigiamas rezultatas</a:t>
            </a:r>
            <a:r>
              <a:rPr lang="lt-LT" sz="2000" dirty="0"/>
              <a:t> (</a:t>
            </a:r>
            <a:r>
              <a:rPr lang="lt-LT" sz="2000" i="1" dirty="0" err="1"/>
              <a:t>false</a:t>
            </a:r>
            <a:r>
              <a:rPr lang="lt-LT" sz="2000" i="1" dirty="0"/>
              <a:t> </a:t>
            </a:r>
            <a:r>
              <a:rPr lang="lt-LT" sz="2000" i="1" dirty="0" err="1"/>
              <a:t>positive</a:t>
            </a:r>
            <a:r>
              <a:rPr lang="lt-LT" sz="2000" dirty="0"/>
              <a:t>).</a:t>
            </a:r>
          </a:p>
          <a:p>
            <a:pPr marL="0" indent="0">
              <a:buNone/>
            </a:pPr>
            <a:endParaRPr lang="lt-LT" sz="2000" dirty="0"/>
          </a:p>
          <a:p>
            <a:r>
              <a:rPr lang="lt-LT" sz="2000" b="1" dirty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II rūšies klaida (</a:t>
            </a:r>
            <a:r>
              <a:rPr lang="el-GR" sz="2000" b="1" dirty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β): </a:t>
            </a:r>
            <a:r>
              <a:rPr lang="lt-LT" sz="2000" b="1" dirty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klaidingos </a:t>
            </a:r>
            <a:r>
              <a:rPr lang="lt-LT" sz="2000" b="1" dirty="0" err="1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H</a:t>
            </a:r>
            <a:r>
              <a:rPr lang="lt-LT" sz="2000" b="1" dirty="0">
                <a:solidFill>
                  <a:srgbClr val="262626"/>
                </a:solidFill>
                <a:effectLst/>
                <a:latin typeface="Gill Sans MT" panose="020B0502020104020203" pitchFamily="34" charset="77"/>
              </a:rPr>
              <a:t>₀ nepriėmimas. </a:t>
            </a:r>
          </a:p>
          <a:p>
            <a:pPr marL="0" indent="0">
              <a:buNone/>
            </a:pPr>
            <a:r>
              <a:rPr lang="lt-LT" sz="2000" dirty="0"/>
              <a:t>Neatmetame klaidingos H_0.</a:t>
            </a:r>
          </a:p>
          <a:p>
            <a:pPr marL="0" indent="0">
              <a:buNone/>
            </a:pPr>
            <a:r>
              <a:rPr lang="en-US" sz="2000" dirty="0"/>
              <a:t>👉 </a:t>
            </a:r>
            <a:r>
              <a:rPr lang="lt-LT" sz="2000" dirty="0"/>
              <a:t>Pvz., sakome, kad „vaistas neveikia“, nors iš tikrųjų </a:t>
            </a:r>
            <a:r>
              <a:rPr lang="lt-LT" sz="2000" b="1" dirty="0"/>
              <a:t>veikia</a:t>
            </a:r>
            <a:r>
              <a:rPr lang="lt-LT" sz="2000" dirty="0"/>
              <a:t>. </a:t>
            </a:r>
          </a:p>
          <a:p>
            <a:pPr marL="0" indent="0">
              <a:buNone/>
            </a:pPr>
            <a:r>
              <a:rPr lang="lt-LT" sz="2000" dirty="0"/>
              <a:t>Tai klaidingas </a:t>
            </a:r>
            <a:r>
              <a:rPr lang="lt-LT" sz="2000" b="1" dirty="0"/>
              <a:t>neigiamas rezultatas</a:t>
            </a:r>
            <a:r>
              <a:rPr lang="lt-LT" sz="2000" dirty="0"/>
              <a:t> (</a:t>
            </a:r>
            <a:r>
              <a:rPr lang="lt-LT" sz="2000" i="1" dirty="0" err="1"/>
              <a:t>false</a:t>
            </a:r>
            <a:r>
              <a:rPr lang="lt-LT" sz="2000" i="1" dirty="0"/>
              <a:t> </a:t>
            </a:r>
            <a:r>
              <a:rPr lang="lt-LT" sz="2000" i="1" dirty="0" err="1"/>
              <a:t>negative</a:t>
            </a:r>
            <a:r>
              <a:rPr lang="lt-LT" sz="2000" dirty="0"/>
              <a:t>).</a:t>
            </a:r>
          </a:p>
          <a:p>
            <a:pPr marL="228600" indent="-228600" algn="l" rtl="0" eaLnBrk="1" latinLnBrk="0" hangingPunct="1">
              <a:spcBef>
                <a:spcPts val="1000"/>
              </a:spcBef>
              <a:spcAft>
                <a:spcPts val="2000"/>
              </a:spcAft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022" y="137160"/>
            <a:ext cx="5937755" cy="1188720"/>
          </a:xfrm>
        </p:spPr>
        <p:txBody>
          <a:bodyPr>
            <a:normAutofit/>
          </a:bodyPr>
          <a:lstStyle/>
          <a:p>
            <a:r>
              <a:t>Dviejų grupių vidurkiai su 95% CI (simuliacija)</a:t>
            </a:r>
          </a:p>
        </p:txBody>
      </p:sp>
      <p:pic>
        <p:nvPicPr>
          <p:cNvPr id="3" name="Picture 2" descr="ttest_b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122" y="722645"/>
            <a:ext cx="5937755" cy="1188720"/>
          </a:xfrm>
        </p:spPr>
        <p:txBody>
          <a:bodyPr/>
          <a:lstStyle/>
          <a:p>
            <a:r>
              <a:t>Titanic: išgyvenimo dalis pagal lytį</a:t>
            </a:r>
          </a:p>
        </p:txBody>
      </p:sp>
      <p:pic>
        <p:nvPicPr>
          <p:cNvPr id="3" name="Picture 2" descr="titanic_rat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2086984"/>
            <a:ext cx="77724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95336-B2DF-511D-BB18-0B1271A1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3998" y="466214"/>
            <a:ext cx="5937755" cy="1188720"/>
          </a:xfrm>
        </p:spPr>
        <p:txBody>
          <a:bodyPr>
            <a:normAutofit/>
          </a:bodyPr>
          <a:lstStyle/>
          <a:p>
            <a:r>
              <a:rPr lang="el-GR" b="1" dirty="0"/>
              <a:t>χ² (</a:t>
            </a:r>
            <a:r>
              <a:rPr lang="lt-LT" b="1" dirty="0" err="1"/>
              <a:t>chi</a:t>
            </a:r>
            <a:r>
              <a:rPr lang="lt-LT" b="1" dirty="0"/>
              <a:t>-kvadrato) testo prielaidos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8F395-D37A-CCE3-758F-7F31F7497B15}"/>
              </a:ext>
            </a:extLst>
          </p:cNvPr>
          <p:cNvSpPr txBox="1"/>
          <p:nvPr/>
        </p:nvSpPr>
        <p:spPr>
          <a:xfrm>
            <a:off x="1021976" y="2104107"/>
            <a:ext cx="73152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lt-LT" b="1" dirty="0" err="1"/>
              <a:t>H</a:t>
            </a:r>
            <a:r>
              <a:rPr lang="lt-LT" b="1" dirty="0"/>
              <a:t>₀ (nulio hipotezė):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Tiriamieji kintamieji </a:t>
            </a:r>
            <a:r>
              <a:rPr lang="lt-LT" b="1" dirty="0"/>
              <a:t>yra nepriklausomi</a:t>
            </a:r>
            <a:r>
              <a:rPr lang="lt-L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👉 </a:t>
            </a:r>
            <a:r>
              <a:rPr lang="lt-LT" dirty="0"/>
              <a:t>Pvz.: lytis ir išgyvenimas </a:t>
            </a:r>
            <a:r>
              <a:rPr lang="lt-LT" dirty="0" err="1"/>
              <a:t>Titanike</a:t>
            </a:r>
            <a:r>
              <a:rPr lang="lt-LT" dirty="0"/>
              <a:t> neturi tarpusavio ryšio.</a:t>
            </a:r>
          </a:p>
          <a:p>
            <a:pPr>
              <a:buFont typeface="Arial" panose="020B0604020202020204" pitchFamily="34" charset="0"/>
              <a:buChar char="•"/>
            </a:pP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b="1" dirty="0" err="1"/>
              <a:t>H</a:t>
            </a:r>
            <a:r>
              <a:rPr lang="lt-LT" b="1" dirty="0"/>
              <a:t>₁ (alternatyvioji hipotezė):</a:t>
            </a: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Tiriamieji kintamieji </a:t>
            </a:r>
            <a:r>
              <a:rPr lang="lt-LT" b="1" dirty="0"/>
              <a:t>nėra nepriklausomi</a:t>
            </a:r>
            <a:r>
              <a:rPr lang="lt-LT" dirty="0"/>
              <a:t> (</a:t>
            </a:r>
            <a:r>
              <a:rPr lang="lt-LT" dirty="0" err="1"/>
              <a:t>t</a:t>
            </a:r>
            <a:r>
              <a:rPr lang="lt-LT" dirty="0"/>
              <a:t>. y. tarp jų yra statistiškai reikšminga priklausomybė).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👉 </a:t>
            </a:r>
            <a:r>
              <a:rPr lang="lt-LT" dirty="0"/>
              <a:t>Pvz.: lytis ir išgyvenimas </a:t>
            </a:r>
            <a:r>
              <a:rPr lang="lt-LT" dirty="0" err="1"/>
              <a:t>Titanike</a:t>
            </a:r>
            <a:r>
              <a:rPr lang="lt-LT" dirty="0"/>
              <a:t> yra susiję.</a:t>
            </a:r>
          </a:p>
          <a:p>
            <a:pPr>
              <a:buNone/>
            </a:pPr>
            <a:br>
              <a:rPr lang="lt-LT" dirty="0"/>
            </a:br>
            <a:endParaRPr lang="lt-LT" dirty="0"/>
          </a:p>
          <a:p>
            <a:pPr>
              <a:buNone/>
            </a:pPr>
            <a:r>
              <a:rPr lang="lt-LT" b="1" dirty="0"/>
              <a:t>Bendroji logika: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Jei </a:t>
            </a:r>
            <a:r>
              <a:rPr lang="lt-LT" b="1" dirty="0" err="1"/>
              <a:t>p</a:t>
            </a:r>
            <a:r>
              <a:rPr lang="lt-LT" b="1" dirty="0"/>
              <a:t> &gt; </a:t>
            </a:r>
            <a:r>
              <a:rPr lang="el-GR" b="1" dirty="0"/>
              <a:t>α</a:t>
            </a:r>
            <a:r>
              <a:rPr lang="el-GR" dirty="0"/>
              <a:t> (</a:t>
            </a:r>
            <a:r>
              <a:rPr lang="lt-LT" dirty="0"/>
              <a:t>pvz. 0.05), </a:t>
            </a:r>
            <a:r>
              <a:rPr lang="lt-LT" b="1" dirty="0"/>
              <a:t>neatmetame </a:t>
            </a:r>
            <a:r>
              <a:rPr lang="lt-LT" b="1" dirty="0" err="1"/>
              <a:t>H</a:t>
            </a:r>
            <a:r>
              <a:rPr lang="lt-LT" b="1" dirty="0"/>
              <a:t>₀</a:t>
            </a:r>
            <a:r>
              <a:rPr lang="lt-LT" dirty="0"/>
              <a:t> → laikome, kad kintamieji nepriklausomi.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Jei </a:t>
            </a:r>
            <a:r>
              <a:rPr lang="lt-LT" b="1" dirty="0" err="1"/>
              <a:t>p</a:t>
            </a:r>
            <a:r>
              <a:rPr lang="lt-LT" b="1" dirty="0"/>
              <a:t> ≤ </a:t>
            </a:r>
            <a:r>
              <a:rPr lang="el-GR" b="1" dirty="0"/>
              <a:t>α</a:t>
            </a:r>
            <a:r>
              <a:rPr lang="el-GR" dirty="0"/>
              <a:t>, </a:t>
            </a:r>
            <a:r>
              <a:rPr lang="lt-LT" b="1" dirty="0"/>
              <a:t>atmetame </a:t>
            </a:r>
            <a:r>
              <a:rPr lang="lt-LT" b="1" dirty="0" err="1"/>
              <a:t>H</a:t>
            </a:r>
            <a:r>
              <a:rPr lang="lt-LT" b="1" dirty="0"/>
              <a:t>₀</a:t>
            </a:r>
            <a:r>
              <a:rPr lang="lt-LT" dirty="0"/>
              <a:t> → reiškia, kad yra priklausomybė.</a:t>
            </a:r>
          </a:p>
        </p:txBody>
      </p:sp>
    </p:spTree>
    <p:extLst>
      <p:ext uri="{BB962C8B-B14F-4D97-AF65-F5344CB8AC3E}">
        <p14:creationId xmlns:p14="http://schemas.microsoft.com/office/powerpoint/2010/main" val="3597257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987" y="497540"/>
            <a:ext cx="3691365" cy="1761565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dirty="0"/>
              <a:t>Chi² </a:t>
            </a:r>
            <a:r>
              <a:rPr lang="en-US" sz="2800" dirty="0" err="1"/>
              <a:t>testas</a:t>
            </a:r>
            <a:r>
              <a:rPr lang="en-US" sz="2800" dirty="0"/>
              <a:t>: Titanic (</a:t>
            </a:r>
            <a:r>
              <a:rPr lang="en-US" sz="2800" dirty="0" err="1"/>
              <a:t>lytis</a:t>
            </a:r>
            <a:r>
              <a:rPr lang="en-US" sz="2800" dirty="0"/>
              <a:t> × </a:t>
            </a:r>
            <a:r>
              <a:rPr lang="en-US" sz="2800" dirty="0" err="1"/>
              <a:t>išgyvenimas</a:t>
            </a:r>
            <a:r>
              <a:rPr lang="en-US" sz="2800" dirty="0"/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6540" y="2399942"/>
            <a:ext cx="4175460" cy="407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700" dirty="0" err="1"/>
              <a:t>Naudojame</a:t>
            </a:r>
            <a:r>
              <a:rPr lang="en-US" sz="1700" dirty="0"/>
              <a:t> Kaggle train </a:t>
            </a:r>
            <a:r>
              <a:rPr lang="en-US" sz="1700" dirty="0" err="1"/>
              <a:t>agreguotas</a:t>
            </a:r>
            <a:r>
              <a:rPr lang="en-US" sz="1700" dirty="0"/>
              <a:t> </a:t>
            </a:r>
            <a:r>
              <a:rPr lang="en-US" sz="1700" dirty="0" err="1"/>
              <a:t>reikšmes</a:t>
            </a:r>
            <a:r>
              <a:rPr lang="en-US" sz="1700" dirty="0"/>
              <a:t>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700" dirty="0" err="1"/>
              <a:t>Moterys</a:t>
            </a:r>
            <a:r>
              <a:rPr lang="en-US" sz="1700" dirty="0"/>
              <a:t>: 233 </a:t>
            </a:r>
            <a:r>
              <a:rPr lang="en-US" sz="1700" dirty="0" err="1"/>
              <a:t>išgyveno</a:t>
            </a:r>
            <a:r>
              <a:rPr lang="en-US" sz="1700" dirty="0"/>
              <a:t>, 81 </a:t>
            </a:r>
            <a:r>
              <a:rPr lang="en-US" sz="1700" dirty="0" err="1"/>
              <a:t>neišgyveno</a:t>
            </a:r>
            <a:br>
              <a:rPr lang="en-US" sz="1700" dirty="0"/>
            </a:br>
            <a:r>
              <a:rPr lang="en-US" sz="1700" dirty="0"/>
              <a:t>  </a:t>
            </a:r>
            <a:r>
              <a:rPr lang="en-US" sz="1700" dirty="0" err="1"/>
              <a:t>Vyrai</a:t>
            </a:r>
            <a:r>
              <a:rPr lang="en-US" sz="1700" dirty="0"/>
              <a:t>: 109 </a:t>
            </a:r>
            <a:r>
              <a:rPr lang="en-US" sz="1700" dirty="0" err="1"/>
              <a:t>išgyveno</a:t>
            </a:r>
            <a:r>
              <a:rPr lang="en-US" sz="1700" dirty="0"/>
              <a:t>, 468 </a:t>
            </a:r>
            <a:r>
              <a:rPr lang="en-US" sz="1700" dirty="0" err="1"/>
              <a:t>neišgyveno</a:t>
            </a:r>
            <a:br>
              <a:rPr lang="en-US" sz="1700" dirty="0"/>
            </a:br>
            <a:br>
              <a:rPr lang="en-US" sz="1700" dirty="0"/>
            </a:br>
            <a:r>
              <a:rPr lang="en-US" sz="1700" dirty="0" err="1"/>
              <a:t>Rezultatas</a:t>
            </a:r>
            <a:r>
              <a:rPr lang="en-US" sz="1700" dirty="0"/>
              <a:t> (chi2_contingency): χ²=260.72, </a:t>
            </a:r>
            <a:r>
              <a:rPr lang="en-US" sz="1700" dirty="0" err="1"/>
              <a:t>df</a:t>
            </a:r>
            <a:r>
              <a:rPr lang="en-US" sz="1700" dirty="0"/>
              <a:t>=1, p=1.19736e-58 (</a:t>
            </a:r>
            <a:r>
              <a:rPr lang="en-US" sz="1600" b="1" dirty="0"/>
              <a:t>0.000…000119736</a:t>
            </a:r>
            <a:r>
              <a:rPr lang="en-US" sz="1600" dirty="0"/>
              <a:t>, </a:t>
            </a:r>
            <a:r>
              <a:rPr lang="en-US" sz="1600" dirty="0" err="1"/>
              <a:t>kur</a:t>
            </a:r>
            <a:r>
              <a:rPr lang="en-US" sz="1600" dirty="0"/>
              <a:t> </a:t>
            </a:r>
            <a:r>
              <a:rPr lang="en-US" sz="1600" dirty="0" err="1"/>
              <a:t>yra</a:t>
            </a:r>
            <a:r>
              <a:rPr lang="en-US" sz="1600" dirty="0"/>
              <a:t> 57 </a:t>
            </a:r>
            <a:r>
              <a:rPr lang="en-US" sz="1600" dirty="0" err="1"/>
              <a:t>nuliai</a:t>
            </a:r>
            <a:r>
              <a:rPr lang="en-US" sz="1600" dirty="0"/>
              <a:t> po </a:t>
            </a:r>
            <a:r>
              <a:rPr lang="en-US" sz="1600" dirty="0" err="1"/>
              <a:t>kablelio</a:t>
            </a:r>
            <a:r>
              <a:rPr lang="en-US" sz="1700" dirty="0"/>
              <a:t>) </a:t>
            </a:r>
            <a:r>
              <a:rPr lang="en-US" sz="1700" dirty="0" err="1"/>
              <a:t>Interpretacija</a:t>
            </a:r>
            <a:r>
              <a:rPr lang="en-US" sz="1700" dirty="0"/>
              <a:t>: </a:t>
            </a:r>
            <a:r>
              <a:rPr lang="en-US" sz="1700" dirty="0" err="1"/>
              <a:t>jei</a:t>
            </a:r>
            <a:r>
              <a:rPr lang="en-US" sz="1700" dirty="0"/>
              <a:t> p &lt; 0.05 → </a:t>
            </a:r>
            <a:r>
              <a:rPr lang="en-US" sz="1700" dirty="0" err="1"/>
              <a:t>lytis</a:t>
            </a:r>
            <a:r>
              <a:rPr lang="en-US" sz="1700" dirty="0"/>
              <a:t> </a:t>
            </a:r>
            <a:r>
              <a:rPr lang="en-US" sz="1700" dirty="0" err="1"/>
              <a:t>ir</a:t>
            </a:r>
            <a:r>
              <a:rPr lang="en-US" sz="1700" dirty="0"/>
              <a:t> </a:t>
            </a:r>
            <a:r>
              <a:rPr lang="en-US" sz="1700" dirty="0" err="1"/>
              <a:t>išgyvenimas</a:t>
            </a:r>
            <a:r>
              <a:rPr lang="en-US" sz="1700" dirty="0"/>
              <a:t> </a:t>
            </a:r>
            <a:r>
              <a:rPr lang="en-US" sz="1700" dirty="0" err="1"/>
              <a:t>statistiškai</a:t>
            </a:r>
            <a:r>
              <a:rPr lang="en-US" sz="1700" dirty="0"/>
              <a:t> </a:t>
            </a:r>
            <a:r>
              <a:rPr lang="en-US" sz="1700" dirty="0" err="1"/>
              <a:t>nepriklausomi</a:t>
            </a:r>
            <a:r>
              <a:rPr lang="en-US" sz="1700" dirty="0"/>
              <a:t>?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700" dirty="0"/>
              <a:t>Ne – </a:t>
            </a:r>
            <a:r>
              <a:rPr lang="en-US" sz="1700" dirty="0" err="1"/>
              <a:t>tada</a:t>
            </a:r>
            <a:r>
              <a:rPr lang="en-US" sz="1700" dirty="0"/>
              <a:t> </a:t>
            </a:r>
            <a:r>
              <a:rPr lang="en-US" sz="1700" dirty="0" err="1"/>
              <a:t>atmetame</a:t>
            </a:r>
            <a:r>
              <a:rPr lang="en-US" sz="1700" dirty="0"/>
              <a:t> </a:t>
            </a:r>
            <a:r>
              <a:rPr lang="en-US" sz="1700" dirty="0" err="1"/>
              <a:t>nepriklausomumą</a:t>
            </a:r>
            <a:r>
              <a:rPr lang="en-US" sz="1700" dirty="0"/>
              <a:t>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800"/>
            </a:pPr>
            <a:r>
              <a:rPr lang="en-US" sz="1700" dirty="0" err="1"/>
              <a:t>Šiuo</a:t>
            </a:r>
            <a:r>
              <a:rPr lang="en-US" sz="1700" dirty="0"/>
              <a:t> </a:t>
            </a:r>
            <a:r>
              <a:rPr lang="en-US" sz="1700" dirty="0" err="1"/>
              <a:t>atveju</a:t>
            </a:r>
            <a:r>
              <a:rPr lang="en-US" sz="1700" dirty="0"/>
              <a:t> - p=1.19736e-58 &lt;0.05. </a:t>
            </a:r>
            <a:r>
              <a:rPr lang="en-US" sz="1700" dirty="0" err="1"/>
              <a:t>Vadinasi</a:t>
            </a:r>
            <a:r>
              <a:rPr lang="en-US" sz="1700" dirty="0"/>
              <a:t> </a:t>
            </a:r>
            <a:r>
              <a:rPr lang="en-US" sz="1700" dirty="0" err="1"/>
              <a:t>atmetame</a:t>
            </a:r>
            <a:r>
              <a:rPr lang="en-US" sz="1700" dirty="0"/>
              <a:t> </a:t>
            </a:r>
            <a:r>
              <a:rPr lang="en-US" sz="1700" dirty="0" err="1"/>
              <a:t>prielaidą</a:t>
            </a:r>
            <a:r>
              <a:rPr lang="en-US" sz="1700" dirty="0"/>
              <a:t>, </a:t>
            </a:r>
            <a:r>
              <a:rPr lang="en-US" sz="1700" dirty="0" err="1"/>
              <a:t>kad</a:t>
            </a:r>
            <a:r>
              <a:rPr lang="en-US" sz="1700" dirty="0"/>
              <a:t> </a:t>
            </a:r>
            <a:r>
              <a:rPr lang="en-US" sz="1700" dirty="0" err="1"/>
              <a:t>kintamieji</a:t>
            </a:r>
            <a:r>
              <a:rPr lang="en-US" sz="1700" dirty="0"/>
              <a:t> </a:t>
            </a:r>
            <a:r>
              <a:rPr lang="en-US" sz="1700" dirty="0" err="1"/>
              <a:t>yra</a:t>
            </a:r>
            <a:r>
              <a:rPr lang="en-US" sz="1700" dirty="0"/>
              <a:t> </a:t>
            </a:r>
            <a:r>
              <a:rPr lang="en-US" sz="1700" dirty="0" err="1"/>
              <a:t>nepriklausomi</a:t>
            </a:r>
            <a:r>
              <a:rPr lang="en-US" sz="1700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A38BF1-4BBB-5B94-E85A-F6B9E8251769}"/>
              </a:ext>
            </a:extLst>
          </p:cNvPr>
          <p:cNvSpPr txBox="1"/>
          <p:nvPr/>
        </p:nvSpPr>
        <p:spPr>
          <a:xfrm>
            <a:off x="4329953" y="774387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H₀:</a:t>
            </a:r>
            <a:r>
              <a:rPr lang="en-US" dirty="0"/>
              <a:t> </a:t>
            </a:r>
            <a:r>
              <a:rPr lang="en-US" dirty="0" err="1"/>
              <a:t>lytis</a:t>
            </a:r>
            <a:r>
              <a:rPr lang="en-US" dirty="0"/>
              <a:t> ⟂ </a:t>
            </a:r>
            <a:r>
              <a:rPr lang="en-US" dirty="0" err="1"/>
              <a:t>išgyvenimas</a:t>
            </a:r>
            <a:r>
              <a:rPr lang="en-US" dirty="0"/>
              <a:t> (</a:t>
            </a:r>
            <a:r>
              <a:rPr lang="en-US" dirty="0" err="1"/>
              <a:t>nepriklausomi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H₁:</a:t>
            </a:r>
            <a:r>
              <a:rPr lang="en-US" dirty="0"/>
              <a:t> </a:t>
            </a:r>
            <a:r>
              <a:rPr lang="en-US" dirty="0" err="1"/>
              <a:t>lytis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išgyvenimas</a:t>
            </a:r>
            <a:r>
              <a:rPr lang="en-US" dirty="0"/>
              <a:t> </a:t>
            </a:r>
            <a:r>
              <a:rPr lang="en-US" dirty="0" err="1"/>
              <a:t>susiję</a:t>
            </a:r>
            <a:r>
              <a:rPr lang="en-US" dirty="0"/>
              <a:t> (</a:t>
            </a:r>
            <a:r>
              <a:rPr lang="en-US" dirty="0" err="1"/>
              <a:t>priklausomi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Rezultatas</a:t>
            </a:r>
            <a:r>
              <a:rPr lang="en-US" b="1" dirty="0"/>
              <a:t>:</a:t>
            </a:r>
            <a:r>
              <a:rPr lang="en-US" dirty="0"/>
              <a:t> p ≈ 1.19736e−58 &lt; 0.05 ⇒ </a:t>
            </a:r>
            <a:r>
              <a:rPr lang="en-US" b="1" dirty="0" err="1"/>
              <a:t>atmetame</a:t>
            </a:r>
            <a:r>
              <a:rPr lang="en-US" b="1" dirty="0"/>
              <a:t> H₀</a:t>
            </a:r>
            <a:r>
              <a:rPr lang="en-US" dirty="0"/>
              <a:t> ⇒ </a:t>
            </a:r>
            <a:r>
              <a:rPr lang="en-US" b="1" dirty="0" err="1"/>
              <a:t>priklausomi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F2DC84-806C-EC57-09CE-F528FEA692DD}"/>
              </a:ext>
            </a:extLst>
          </p:cNvPr>
          <p:cNvSpPr txBox="1"/>
          <p:nvPr/>
        </p:nvSpPr>
        <p:spPr>
          <a:xfrm>
            <a:off x="5183692" y="2726212"/>
            <a:ext cx="37182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lt-LT" b="1" dirty="0"/>
              <a:t>Bendroji logika. </a:t>
            </a:r>
            <a:r>
              <a:rPr lang="lt-LT" b="1" dirty="0" err="1"/>
              <a:t>Chi</a:t>
            </a:r>
            <a:r>
              <a:rPr lang="lt-LT" b="1" dirty="0"/>
              <a:t> kvadrato logika:</a:t>
            </a:r>
          </a:p>
          <a:p>
            <a:pPr>
              <a:buNone/>
            </a:pPr>
            <a:endParaRPr lang="lt-LT" b="1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Jei </a:t>
            </a:r>
            <a:r>
              <a:rPr lang="lt-LT" b="1" dirty="0" err="1"/>
              <a:t>p</a:t>
            </a:r>
            <a:r>
              <a:rPr lang="lt-LT" b="1" dirty="0"/>
              <a:t> &gt; </a:t>
            </a:r>
            <a:r>
              <a:rPr lang="el-GR" b="1" dirty="0"/>
              <a:t>α</a:t>
            </a:r>
            <a:r>
              <a:rPr lang="el-GR" dirty="0"/>
              <a:t> (</a:t>
            </a:r>
            <a:r>
              <a:rPr lang="lt-LT" dirty="0"/>
              <a:t>pvz. 0.05), </a:t>
            </a:r>
            <a:r>
              <a:rPr lang="lt-LT" b="1" dirty="0"/>
              <a:t>neatmetame </a:t>
            </a:r>
            <a:r>
              <a:rPr lang="lt-LT" b="1" dirty="0" err="1"/>
              <a:t>H</a:t>
            </a:r>
            <a:r>
              <a:rPr lang="lt-LT" b="1" dirty="0"/>
              <a:t>₀</a:t>
            </a:r>
            <a:r>
              <a:rPr lang="lt-LT" dirty="0"/>
              <a:t> → laikome, kad kintamieji nepriklausomi.</a:t>
            </a:r>
          </a:p>
          <a:p>
            <a:pPr>
              <a:buFont typeface="Arial" panose="020B0604020202020204" pitchFamily="34" charset="0"/>
              <a:buChar char="•"/>
            </a:pPr>
            <a:endParaRPr lang="lt-LT" dirty="0"/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Jei </a:t>
            </a:r>
            <a:r>
              <a:rPr lang="lt-LT" b="1" u="sng" dirty="0" err="1"/>
              <a:t>p</a:t>
            </a:r>
            <a:r>
              <a:rPr lang="lt-LT" b="1" u="sng" dirty="0"/>
              <a:t> ≤ </a:t>
            </a:r>
            <a:r>
              <a:rPr lang="el-GR" b="1" u="sng" dirty="0"/>
              <a:t>α</a:t>
            </a:r>
            <a:r>
              <a:rPr lang="el-GR" u="sng" dirty="0"/>
              <a:t>, </a:t>
            </a:r>
            <a:r>
              <a:rPr lang="lt-LT" b="1" u="sng" dirty="0"/>
              <a:t>atmetame </a:t>
            </a:r>
            <a:r>
              <a:rPr lang="lt-LT" b="1" u="sng" dirty="0" err="1"/>
              <a:t>H</a:t>
            </a:r>
            <a:r>
              <a:rPr lang="lt-LT" b="1" u="sng" dirty="0"/>
              <a:t>₀</a:t>
            </a:r>
            <a:r>
              <a:rPr lang="lt-LT" u="sng" dirty="0"/>
              <a:t> </a:t>
            </a:r>
            <a:r>
              <a:rPr lang="lt-LT" dirty="0"/>
              <a:t>→ reiškia, kad yra priklausomybė.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3500"/>
              <a:t>Chi² – kada tinka ir kaip interpretuoti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EBC86C-6075-FAE1-3A29-034C208E4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3149290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Python: chi² pavyzdys (Titanic)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776" y="2581835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latin typeface="Courier New"/>
              </a:defRPr>
            </a:pPr>
            <a:r>
              <a:rPr dirty="0"/>
              <a:t>import </a:t>
            </a:r>
            <a:r>
              <a:rPr dirty="0" err="1"/>
              <a:t>numpy</a:t>
            </a:r>
            <a:r>
              <a:rPr dirty="0"/>
              <a:t> as np</a:t>
            </a:r>
            <a:br>
              <a:rPr dirty="0"/>
            </a:br>
            <a:r>
              <a:rPr dirty="0"/>
              <a:t>from </a:t>
            </a:r>
            <a:r>
              <a:rPr dirty="0" err="1"/>
              <a:t>scipy.stats</a:t>
            </a:r>
            <a:r>
              <a:rPr dirty="0"/>
              <a:t> import chi2_contingency</a:t>
            </a:r>
            <a:br>
              <a:rPr dirty="0"/>
            </a:br>
            <a:br>
              <a:rPr dirty="0"/>
            </a:br>
            <a:r>
              <a:rPr dirty="0"/>
              <a:t>table = </a:t>
            </a:r>
            <a:r>
              <a:rPr dirty="0" err="1"/>
              <a:t>np.array</a:t>
            </a:r>
            <a:r>
              <a:rPr dirty="0"/>
              <a:t>([[233, 81],  # </a:t>
            </a:r>
            <a:r>
              <a:rPr dirty="0" err="1"/>
              <a:t>moterys</a:t>
            </a:r>
            <a:r>
              <a:rPr dirty="0"/>
              <a:t>: [</a:t>
            </a:r>
            <a:r>
              <a:rPr dirty="0" err="1"/>
              <a:t>išgyveno</a:t>
            </a:r>
            <a:r>
              <a:rPr dirty="0"/>
              <a:t>, ne]</a:t>
            </a:r>
            <a:br>
              <a:rPr dirty="0"/>
            </a:br>
            <a:r>
              <a:rPr dirty="0"/>
              <a:t>                  [109, 468]]) # </a:t>
            </a:r>
            <a:r>
              <a:rPr dirty="0" err="1"/>
              <a:t>vyrai</a:t>
            </a:r>
            <a:r>
              <a:rPr dirty="0"/>
              <a:t>: [</a:t>
            </a:r>
            <a:r>
              <a:rPr dirty="0" err="1"/>
              <a:t>išgyveno</a:t>
            </a:r>
            <a:r>
              <a:rPr dirty="0"/>
              <a:t>, ne]</a:t>
            </a:r>
            <a:br>
              <a:rPr dirty="0"/>
            </a:br>
            <a:br>
              <a:rPr dirty="0"/>
            </a:br>
            <a:r>
              <a:rPr dirty="0"/>
              <a:t>chi2, p, </a:t>
            </a:r>
            <a:r>
              <a:rPr dirty="0" err="1"/>
              <a:t>dof</a:t>
            </a:r>
            <a:r>
              <a:rPr dirty="0"/>
              <a:t>, expected = chi2_contingency(table)</a:t>
            </a:r>
            <a:br>
              <a:rPr dirty="0"/>
            </a:br>
            <a:r>
              <a:rPr dirty="0"/>
              <a:t>print(chi2, p, </a:t>
            </a:r>
            <a:r>
              <a:rPr dirty="0" err="1"/>
              <a:t>dof</a:t>
            </a:r>
            <a:r>
              <a:rPr dirty="0"/>
              <a:t>)</a:t>
            </a:r>
            <a:br>
              <a:rPr dirty="0"/>
            </a:br>
            <a:r>
              <a:rPr dirty="0"/>
              <a:t>print(expected)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p-reikšmės interpretacijos klaidos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p </a:t>
            </a:r>
            <a:r>
              <a:rPr dirty="0" err="1"/>
              <a:t>nėra</a:t>
            </a:r>
            <a:r>
              <a:rPr dirty="0"/>
              <a:t> H₀ </a:t>
            </a:r>
            <a:r>
              <a:rPr u="sng" dirty="0" err="1"/>
              <a:t>tikimybė</a:t>
            </a:r>
            <a:endParaRPr u="sng" dirty="0"/>
          </a:p>
          <a:p>
            <a:pPr>
              <a:defRPr sz="2000"/>
            </a:pPr>
            <a:r>
              <a:rPr dirty="0"/>
              <a:t>p </a:t>
            </a:r>
            <a:r>
              <a:rPr dirty="0" err="1"/>
              <a:t>nereiškia</a:t>
            </a:r>
            <a:r>
              <a:rPr dirty="0"/>
              <a:t> </a:t>
            </a:r>
            <a:r>
              <a:rPr u="sng" dirty="0" err="1"/>
              <a:t>efekto</a:t>
            </a:r>
            <a:r>
              <a:rPr u="sng" dirty="0"/>
              <a:t> </a:t>
            </a:r>
            <a:r>
              <a:rPr u="sng" dirty="0" err="1"/>
              <a:t>dydžio</a:t>
            </a:r>
            <a:r>
              <a:rPr u="sng" dirty="0"/>
              <a:t> </a:t>
            </a:r>
            <a:r>
              <a:rPr u="sng" dirty="0" err="1"/>
              <a:t>ar</a:t>
            </a:r>
            <a:r>
              <a:rPr u="sng" dirty="0"/>
              <a:t> </a:t>
            </a:r>
            <a:r>
              <a:rPr u="sng" dirty="0" err="1"/>
              <a:t>praktinės</a:t>
            </a:r>
            <a:r>
              <a:rPr u="sng" dirty="0"/>
              <a:t> </a:t>
            </a:r>
            <a:r>
              <a:rPr u="sng" dirty="0" err="1"/>
              <a:t>svarbos</a:t>
            </a:r>
            <a:endParaRPr u="sng" dirty="0"/>
          </a:p>
          <a:p>
            <a:pPr>
              <a:defRPr sz="2000"/>
            </a:pPr>
            <a:r>
              <a:rPr dirty="0"/>
              <a:t>p </a:t>
            </a:r>
            <a:r>
              <a:rPr u="sng" dirty="0" err="1"/>
              <a:t>priklauso</a:t>
            </a:r>
            <a:r>
              <a:rPr u="sng" dirty="0"/>
              <a:t> </a:t>
            </a:r>
            <a:r>
              <a:rPr u="sng" dirty="0" err="1"/>
              <a:t>nuo</a:t>
            </a:r>
            <a:r>
              <a:rPr u="sng" dirty="0"/>
              <a:t> </a:t>
            </a:r>
            <a:r>
              <a:rPr u="sng" dirty="0" err="1"/>
              <a:t>imties</a:t>
            </a:r>
            <a:r>
              <a:rPr u="sng" dirty="0"/>
              <a:t> </a:t>
            </a:r>
            <a:r>
              <a:rPr u="sng" dirty="0" err="1"/>
              <a:t>dydžio</a:t>
            </a:r>
            <a:endParaRPr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927" y="297179"/>
            <a:ext cx="5937755" cy="1188720"/>
          </a:xfrm>
        </p:spPr>
        <p:txBody>
          <a:bodyPr/>
          <a:lstStyle/>
          <a:p>
            <a:r>
              <a:t>Imčių šališkumas – kas tai?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129" y="1261637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sz="1400" dirty="0" err="1"/>
              <a:t>Patogumo</a:t>
            </a:r>
            <a:r>
              <a:rPr sz="1400" dirty="0"/>
              <a:t> </a:t>
            </a:r>
            <a:r>
              <a:rPr sz="1400" dirty="0" err="1"/>
              <a:t>imtys</a:t>
            </a:r>
            <a:r>
              <a:rPr sz="1400" dirty="0"/>
              <a:t>, </a:t>
            </a:r>
            <a:r>
              <a:rPr sz="1400" dirty="0" err="1"/>
              <a:t>savanorių</a:t>
            </a:r>
            <a:r>
              <a:rPr sz="1400" dirty="0"/>
              <a:t> </a:t>
            </a:r>
            <a:r>
              <a:rPr sz="1400" dirty="0" err="1"/>
              <a:t>atranka</a:t>
            </a:r>
            <a:r>
              <a:rPr sz="1400" dirty="0"/>
              <a:t>, </a:t>
            </a:r>
            <a:r>
              <a:rPr sz="1400" dirty="0" err="1"/>
              <a:t>neatsakymo</a:t>
            </a:r>
            <a:r>
              <a:rPr sz="1400" dirty="0"/>
              <a:t> </a:t>
            </a:r>
            <a:r>
              <a:rPr sz="1400" dirty="0" err="1"/>
              <a:t>šališkumas</a:t>
            </a:r>
            <a:endParaRPr sz="1400" dirty="0"/>
          </a:p>
          <a:p>
            <a:pPr>
              <a:defRPr sz="2000"/>
            </a:pPr>
            <a:r>
              <a:rPr sz="1400" dirty="0" err="1"/>
              <a:t>Poveikis</a:t>
            </a:r>
            <a:r>
              <a:rPr sz="1400" dirty="0"/>
              <a:t>: </a:t>
            </a:r>
            <a:r>
              <a:rPr sz="1400" dirty="0" err="1"/>
              <a:t>sistemingas</a:t>
            </a:r>
            <a:r>
              <a:rPr sz="1400" dirty="0"/>
              <a:t> </a:t>
            </a:r>
            <a:r>
              <a:rPr sz="1400" dirty="0" err="1"/>
              <a:t>nukrypimas</a:t>
            </a:r>
            <a:r>
              <a:rPr sz="1400" dirty="0"/>
              <a:t> </a:t>
            </a:r>
            <a:r>
              <a:rPr sz="1400" dirty="0" err="1"/>
              <a:t>nuo</a:t>
            </a:r>
            <a:r>
              <a:rPr sz="1400" dirty="0"/>
              <a:t> </a:t>
            </a:r>
            <a:r>
              <a:rPr sz="1400" dirty="0" err="1"/>
              <a:t>tikro</a:t>
            </a:r>
            <a:r>
              <a:rPr sz="1400" dirty="0"/>
              <a:t> </a:t>
            </a:r>
            <a:r>
              <a:rPr sz="1400" dirty="0" err="1"/>
              <a:t>μ</a:t>
            </a:r>
            <a:endParaRPr sz="1400" dirty="0"/>
          </a:p>
          <a:p>
            <a:pPr>
              <a:defRPr sz="2000"/>
            </a:pPr>
            <a:r>
              <a:rPr sz="1400" dirty="0" err="1"/>
              <a:t>Sprendimai</a:t>
            </a:r>
            <a:r>
              <a:rPr sz="1400" dirty="0"/>
              <a:t>: </a:t>
            </a:r>
            <a:r>
              <a:rPr sz="1400" dirty="0" err="1"/>
              <a:t>atsitiktinė</a:t>
            </a:r>
            <a:r>
              <a:rPr sz="1400" dirty="0"/>
              <a:t> / </a:t>
            </a:r>
            <a:r>
              <a:rPr sz="1400" dirty="0" err="1"/>
              <a:t>stratifikuota</a:t>
            </a:r>
            <a:r>
              <a:rPr sz="1400" dirty="0"/>
              <a:t> </a:t>
            </a:r>
            <a:r>
              <a:rPr sz="1400" dirty="0" err="1"/>
              <a:t>atranka</a:t>
            </a: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CAE808-4DAB-BFC1-3D23-0F76A4CBB1B7}"/>
              </a:ext>
            </a:extLst>
          </p:cNvPr>
          <p:cNvSpPr txBox="1"/>
          <p:nvPr/>
        </p:nvSpPr>
        <p:spPr>
          <a:xfrm>
            <a:off x="255494" y="5787600"/>
            <a:ext cx="88885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lt-LT" sz="1200" dirty="0"/>
              <a:t>Štai vizualizacija, kuri iliustruoja </a:t>
            </a:r>
            <a:r>
              <a:rPr lang="lt-LT" sz="1200" b="1" dirty="0"/>
              <a:t>imčių šališkumą</a:t>
            </a:r>
            <a:r>
              <a:rPr lang="lt-LT" sz="1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1200" b="1" dirty="0"/>
              <a:t>Šališka imtis</a:t>
            </a:r>
            <a:r>
              <a:rPr lang="lt-LT" sz="1200" dirty="0"/>
              <a:t> → atrinkti tik vienos grupės duomenys (pvz., tik A). Rezultatas: nebeatspindi visos populiacijos.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1200" b="1" dirty="0"/>
              <a:t>Atsitiktinė imtis</a:t>
            </a:r>
            <a:r>
              <a:rPr lang="lt-LT" sz="1200" dirty="0"/>
              <a:t> → visi turi vienodą šansą patekti, todėl atranka labiau reprezentatyvi.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1200" b="1" dirty="0" err="1"/>
              <a:t>Stratifikuota</a:t>
            </a:r>
            <a:r>
              <a:rPr lang="lt-LT" sz="1200" b="1" dirty="0"/>
              <a:t> imtis</a:t>
            </a:r>
            <a:r>
              <a:rPr lang="lt-LT" sz="1200" dirty="0"/>
              <a:t> → išlaikome proporcijas (pvz., tiek pat A ir </a:t>
            </a:r>
            <a:r>
              <a:rPr lang="lt-LT" sz="1200" dirty="0" err="1"/>
              <a:t>B</a:t>
            </a:r>
            <a:r>
              <a:rPr lang="lt-LT" sz="1200" dirty="0"/>
              <a:t>), užtikrina, kad visos grupės atstovaujamos.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CC8453-961C-29E1-1C0B-85FEB8DFD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" y="2791251"/>
            <a:ext cx="8524108" cy="280511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 vs p-reikšmė – ryšys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Jei 95% CI dviem grupėm nesikerta (atitinkamai) – dažnai p &lt; 0.05</a:t>
            </a:r>
          </a:p>
          <a:p>
            <a:pPr>
              <a:defRPr sz="2000"/>
            </a:pPr>
            <a:r>
              <a:t>CI rodo įverčio neapibrėžtumą, p – testavimo rezultatą</a:t>
            </a:r>
          </a:p>
          <a:p>
            <a:pPr>
              <a:defRPr sz="2000"/>
            </a:pPr>
            <a:r>
              <a:t>Abu kartu suteikia pilnesnį vaizdą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Kada naudoti neparametrinius testus?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Ryškūs nukrypimai nuo normalumo, išimtys</a:t>
            </a:r>
          </a:p>
          <a:p>
            <a:pPr>
              <a:defRPr sz="2000"/>
            </a:pPr>
            <a:r>
              <a:t>Mažos imtys, ranginiai duomenys</a:t>
            </a:r>
          </a:p>
          <a:p>
            <a:pPr>
              <a:defRPr sz="2000"/>
            </a:pPr>
            <a:r>
              <a:t>Alternatyvos: Mann–Whitney U, Wilcoxon, Kruskal–Wallis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Daugkartiniai palyginimai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Keli testai didina I rūšies klaidos riziką</a:t>
            </a:r>
          </a:p>
          <a:p>
            <a:pPr>
              <a:defRPr sz="2000"/>
            </a:pPr>
            <a:r>
              <a:t>Taikykite pataisas (Bonferroni, BH-FDR)</a:t>
            </a:r>
          </a:p>
          <a:p>
            <a:pPr>
              <a:defRPr sz="2000"/>
            </a:pPr>
            <a:r>
              <a:t>Pre-registracija ir hipotezių planas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Praktikos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1) </a:t>
            </a:r>
            <a:r>
              <a:rPr dirty="0" err="1"/>
              <a:t>Patikrinkite</a:t>
            </a:r>
            <a:r>
              <a:rPr dirty="0"/>
              <a:t> </a:t>
            </a:r>
            <a:r>
              <a:rPr dirty="0" err="1"/>
              <a:t>prielaidas</a:t>
            </a:r>
            <a:endParaRPr dirty="0"/>
          </a:p>
          <a:p>
            <a:pPr marL="0" indent="0">
              <a:buNone/>
              <a:defRPr sz="2000"/>
            </a:pPr>
            <a:r>
              <a:rPr dirty="0"/>
              <a:t>2) </a:t>
            </a:r>
            <a:r>
              <a:rPr dirty="0" err="1"/>
              <a:t>Vizualizuokite</a:t>
            </a:r>
            <a:r>
              <a:rPr dirty="0"/>
              <a:t> </a:t>
            </a:r>
            <a:r>
              <a:rPr dirty="0" err="1"/>
              <a:t>duomenis</a:t>
            </a:r>
            <a:endParaRPr dirty="0"/>
          </a:p>
          <a:p>
            <a:pPr marL="0" indent="0">
              <a:buNone/>
              <a:defRPr sz="2000"/>
            </a:pPr>
            <a:r>
              <a:rPr dirty="0"/>
              <a:t>3) </a:t>
            </a:r>
            <a:r>
              <a:rPr dirty="0" err="1"/>
              <a:t>Pasirinkite</a:t>
            </a:r>
            <a:r>
              <a:rPr dirty="0"/>
              <a:t> </a:t>
            </a:r>
            <a:r>
              <a:rPr dirty="0" err="1"/>
              <a:t>tinkamą</a:t>
            </a:r>
            <a:r>
              <a:rPr dirty="0"/>
              <a:t> </a:t>
            </a:r>
            <a:r>
              <a:rPr dirty="0" err="1"/>
              <a:t>testą</a:t>
            </a:r>
            <a:endParaRPr dirty="0"/>
          </a:p>
          <a:p>
            <a:pPr marL="0" indent="0">
              <a:buNone/>
              <a:defRPr sz="2000"/>
            </a:pPr>
            <a:r>
              <a:rPr dirty="0"/>
              <a:t>4) Interpret </a:t>
            </a:r>
            <a:r>
              <a:rPr dirty="0" err="1"/>
              <a:t>uokite</a:t>
            </a:r>
            <a:r>
              <a:rPr dirty="0"/>
              <a:t> p </a:t>
            </a:r>
            <a:r>
              <a:rPr dirty="0" err="1"/>
              <a:t>ir</a:t>
            </a:r>
            <a:r>
              <a:rPr dirty="0"/>
              <a:t> CI </a:t>
            </a:r>
            <a:r>
              <a:rPr dirty="0" err="1"/>
              <a:t>kartu</a:t>
            </a:r>
            <a:endParaRPr dirty="0"/>
          </a:p>
          <a:p>
            <a:pPr marL="0" indent="0">
              <a:buNone/>
              <a:defRPr sz="2000"/>
            </a:pPr>
            <a:r>
              <a:rPr dirty="0"/>
              <a:t>5) </a:t>
            </a:r>
            <a:r>
              <a:rPr dirty="0" err="1"/>
              <a:t>Nurodykite</a:t>
            </a:r>
            <a:r>
              <a:rPr dirty="0"/>
              <a:t> </a:t>
            </a:r>
            <a:r>
              <a:rPr dirty="0" err="1"/>
              <a:t>efektų</a:t>
            </a:r>
            <a:r>
              <a:rPr dirty="0"/>
              <a:t> </a:t>
            </a:r>
            <a:r>
              <a:rPr dirty="0" err="1"/>
              <a:t>dydžius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Papildoma: efektų dydžiai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Cohen's d (vidurkių skirtumui)</a:t>
            </a:r>
          </a:p>
          <a:p>
            <a:pPr>
              <a:defRPr sz="2000"/>
            </a:pPr>
            <a:r>
              <a:t>Odds ratio (dvinarėms išvadoms)</a:t>
            </a:r>
          </a:p>
          <a:p>
            <a:pPr>
              <a:defRPr sz="2000"/>
            </a:pPr>
            <a:r>
              <a:t>Eta² / η² (ANOVA)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Python: efektų dydis (Cohen's 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 = (mean1 - mean2) / pooled_std</a:t>
            </a:r>
          </a:p>
          <a:p>
            <a:pPr>
              <a:defRPr sz="2000"/>
            </a:pPr>
            <a:r>
              <a:t>Interpretacija: 0.2 – maža, 0.5 – vidutinė, 0.8 – didelė</a:t>
            </a:r>
          </a:p>
          <a:p>
            <a:pPr>
              <a:defRPr sz="2000"/>
            </a:pPr>
            <a:r>
              <a:t>Naudokite kartu su CI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Mini </a:t>
            </a:r>
            <a:r>
              <a:rPr dirty="0" err="1"/>
              <a:t>užduotys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6515979" cy="310198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Apskaičiuokite</a:t>
            </a:r>
            <a:r>
              <a:rPr dirty="0"/>
              <a:t> 95% CI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palyginkite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tikru</a:t>
            </a:r>
            <a:r>
              <a:rPr dirty="0"/>
              <a:t> </a:t>
            </a:r>
            <a:r>
              <a:rPr dirty="0" err="1"/>
              <a:t>μ</a:t>
            </a:r>
            <a:endParaRPr dirty="0"/>
          </a:p>
          <a:p>
            <a:pPr>
              <a:defRPr sz="2000"/>
            </a:pPr>
            <a:r>
              <a:rPr dirty="0" err="1"/>
              <a:t>Keiskite</a:t>
            </a:r>
            <a:r>
              <a:rPr dirty="0"/>
              <a:t> n </a:t>
            </a:r>
            <a:r>
              <a:rPr dirty="0" err="1"/>
              <a:t>ir</a:t>
            </a:r>
            <a:r>
              <a:rPr dirty="0"/>
              <a:t> </a:t>
            </a:r>
            <a:r>
              <a:rPr dirty="0" err="1"/>
              <a:t>stebėkite</a:t>
            </a:r>
            <a:r>
              <a:rPr dirty="0"/>
              <a:t> CI </a:t>
            </a:r>
            <a:r>
              <a:rPr dirty="0" err="1"/>
              <a:t>plotį</a:t>
            </a:r>
            <a:endParaRPr lang="lt-LT" dirty="0"/>
          </a:p>
          <a:p>
            <a:pPr>
              <a:defRPr sz="2000"/>
            </a:pPr>
            <a:r>
              <a:rPr lang="en-US" dirty="0" err="1"/>
              <a:t>Padalinkite</a:t>
            </a:r>
            <a:r>
              <a:rPr lang="en-US" dirty="0"/>
              <a:t> </a:t>
            </a:r>
            <a:r>
              <a:rPr lang="en-US" dirty="0" err="1"/>
              <a:t>duomenis</a:t>
            </a:r>
            <a:r>
              <a:rPr lang="en-US" dirty="0"/>
              <a:t> </a:t>
            </a:r>
            <a:r>
              <a:rPr lang="en-US" dirty="0" err="1"/>
              <a:t>į</a:t>
            </a:r>
            <a:r>
              <a:rPr lang="en-US" dirty="0"/>
              <a:t> dvi </a:t>
            </a:r>
            <a:r>
              <a:rPr lang="en-US" dirty="0" err="1"/>
              <a:t>grupes</a:t>
            </a:r>
            <a:r>
              <a:rPr lang="en-US" dirty="0"/>
              <a:t> </a:t>
            </a:r>
            <a:r>
              <a:rPr lang="en-US" dirty="0" err="1"/>
              <a:t>ir</a:t>
            </a:r>
            <a:r>
              <a:rPr lang="en-US" dirty="0"/>
              <a:t> </a:t>
            </a:r>
            <a:r>
              <a:rPr lang="en-US" dirty="0" err="1"/>
              <a:t>atlikite</a:t>
            </a:r>
            <a:r>
              <a:rPr lang="en-US" dirty="0"/>
              <a:t> t-test</a:t>
            </a:r>
          </a:p>
          <a:p>
            <a:pPr>
              <a:defRPr sz="2000"/>
            </a:pPr>
            <a:r>
              <a:rPr lang="en-US" dirty="0" err="1"/>
              <a:t>Pavaizduokite</a:t>
            </a:r>
            <a:r>
              <a:rPr lang="en-US" dirty="0"/>
              <a:t> </a:t>
            </a:r>
            <a:r>
              <a:rPr lang="en-US" dirty="0" err="1"/>
              <a:t>vidurkius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95% CI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79" y="176157"/>
            <a:ext cx="5486401" cy="949362"/>
          </a:xfrm>
        </p:spPr>
        <p:txBody>
          <a:bodyPr>
            <a:normAutofit fontScale="90000"/>
          </a:bodyPr>
          <a:lstStyle/>
          <a:p>
            <a:r>
              <a:t>Vizualiai: populiacija → imtis</a:t>
            </a:r>
          </a:p>
        </p:txBody>
      </p:sp>
      <p:sp>
        <p:nvSpPr>
          <p:cNvPr id="3" name="Rectangle 2"/>
          <p:cNvSpPr/>
          <p:nvPr/>
        </p:nvSpPr>
        <p:spPr>
          <a:xfrm>
            <a:off x="718075" y="1463040"/>
            <a:ext cx="5486400" cy="365760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6492240" y="1463040"/>
            <a:ext cx="1828800" cy="3657600"/>
          </a:xfrm>
          <a:prstGeom prst="rect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" y="164592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Oval 5"/>
          <p:cNvSpPr/>
          <p:nvPr/>
        </p:nvSpPr>
        <p:spPr>
          <a:xfrm>
            <a:off x="1828800" y="164592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Oval 6"/>
          <p:cNvSpPr/>
          <p:nvPr/>
        </p:nvSpPr>
        <p:spPr>
          <a:xfrm>
            <a:off x="2834640" y="164592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Oval 7"/>
          <p:cNvSpPr/>
          <p:nvPr/>
        </p:nvSpPr>
        <p:spPr>
          <a:xfrm>
            <a:off x="3840480" y="164592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Oval 8"/>
          <p:cNvSpPr/>
          <p:nvPr/>
        </p:nvSpPr>
        <p:spPr>
          <a:xfrm>
            <a:off x="4846320" y="164592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Oval 9"/>
          <p:cNvSpPr/>
          <p:nvPr/>
        </p:nvSpPr>
        <p:spPr>
          <a:xfrm>
            <a:off x="822960" y="246888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Oval 10"/>
          <p:cNvSpPr/>
          <p:nvPr/>
        </p:nvSpPr>
        <p:spPr>
          <a:xfrm>
            <a:off x="1828800" y="246888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Oval 11"/>
          <p:cNvSpPr/>
          <p:nvPr/>
        </p:nvSpPr>
        <p:spPr>
          <a:xfrm>
            <a:off x="2834640" y="246888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Oval 12"/>
          <p:cNvSpPr/>
          <p:nvPr/>
        </p:nvSpPr>
        <p:spPr>
          <a:xfrm>
            <a:off x="3840480" y="246888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Oval 13"/>
          <p:cNvSpPr/>
          <p:nvPr/>
        </p:nvSpPr>
        <p:spPr>
          <a:xfrm>
            <a:off x="4846320" y="246888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Oval 14"/>
          <p:cNvSpPr/>
          <p:nvPr/>
        </p:nvSpPr>
        <p:spPr>
          <a:xfrm>
            <a:off x="822960" y="329184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Oval 15"/>
          <p:cNvSpPr/>
          <p:nvPr/>
        </p:nvSpPr>
        <p:spPr>
          <a:xfrm>
            <a:off x="1828800" y="329184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834640" y="329184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Oval 17"/>
          <p:cNvSpPr/>
          <p:nvPr/>
        </p:nvSpPr>
        <p:spPr>
          <a:xfrm>
            <a:off x="3840480" y="329184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Oval 18"/>
          <p:cNvSpPr/>
          <p:nvPr/>
        </p:nvSpPr>
        <p:spPr>
          <a:xfrm>
            <a:off x="4846320" y="329184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Oval 19"/>
          <p:cNvSpPr/>
          <p:nvPr/>
        </p:nvSpPr>
        <p:spPr>
          <a:xfrm>
            <a:off x="822960" y="411480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Oval 20"/>
          <p:cNvSpPr/>
          <p:nvPr/>
        </p:nvSpPr>
        <p:spPr>
          <a:xfrm>
            <a:off x="1828800" y="411480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Oval 21"/>
          <p:cNvSpPr/>
          <p:nvPr/>
        </p:nvSpPr>
        <p:spPr>
          <a:xfrm>
            <a:off x="2834640" y="411480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Oval 22"/>
          <p:cNvSpPr/>
          <p:nvPr/>
        </p:nvSpPr>
        <p:spPr>
          <a:xfrm>
            <a:off x="3840480" y="411480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Oval 23"/>
          <p:cNvSpPr/>
          <p:nvPr/>
        </p:nvSpPr>
        <p:spPr>
          <a:xfrm>
            <a:off x="4846320" y="411480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Oval 24"/>
          <p:cNvSpPr/>
          <p:nvPr/>
        </p:nvSpPr>
        <p:spPr>
          <a:xfrm>
            <a:off x="6675120" y="164592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Oval 25"/>
          <p:cNvSpPr/>
          <p:nvPr/>
        </p:nvSpPr>
        <p:spPr>
          <a:xfrm>
            <a:off x="7498079" y="164592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Oval 26"/>
          <p:cNvSpPr/>
          <p:nvPr/>
        </p:nvSpPr>
        <p:spPr>
          <a:xfrm>
            <a:off x="6675120" y="246888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Oval 27"/>
          <p:cNvSpPr/>
          <p:nvPr/>
        </p:nvSpPr>
        <p:spPr>
          <a:xfrm>
            <a:off x="7498079" y="246888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Oval 28"/>
          <p:cNvSpPr/>
          <p:nvPr/>
        </p:nvSpPr>
        <p:spPr>
          <a:xfrm>
            <a:off x="6675120" y="329184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Oval 29"/>
          <p:cNvSpPr/>
          <p:nvPr/>
        </p:nvSpPr>
        <p:spPr>
          <a:xfrm>
            <a:off x="7498079" y="3291840"/>
            <a:ext cx="365760" cy="365760"/>
          </a:xfrm>
          <a:prstGeom prst="ellips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TextBox 30"/>
          <p:cNvSpPr txBox="1"/>
          <p:nvPr/>
        </p:nvSpPr>
        <p:spPr>
          <a:xfrm>
            <a:off x="731520" y="1188720"/>
            <a:ext cx="2286000" cy="36576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t>Populiacija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92240" y="1188720"/>
            <a:ext cx="1828800" cy="36576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t>Imtis (n)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2278" y="5229561"/>
            <a:ext cx="2743200" cy="457200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txBody>
          <a:bodyPr wrap="none">
            <a:spAutoFit/>
          </a:bodyPr>
          <a:lstStyle/>
          <a:p>
            <a:r>
              <a:rPr dirty="0" err="1"/>
              <a:t>Atsitiktinis</a:t>
            </a:r>
            <a:r>
              <a:rPr dirty="0"/>
              <a:t> </a:t>
            </a:r>
            <a:r>
              <a:rPr dirty="0" err="1"/>
              <a:t>ėmimas</a:t>
            </a:r>
            <a:r>
              <a:rPr dirty="0"/>
              <a:t> → </a:t>
            </a:r>
            <a:r>
              <a:rPr dirty="0" err="1"/>
              <a:t>reprezentatyvumas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127" y="266490"/>
            <a:ext cx="5937755" cy="1188720"/>
          </a:xfrm>
        </p:spPr>
        <p:txBody>
          <a:bodyPr/>
          <a:lstStyle/>
          <a:p>
            <a:r>
              <a:rPr dirty="0" err="1"/>
              <a:t>Stratifikuota</a:t>
            </a:r>
            <a:r>
              <a:rPr dirty="0"/>
              <a:t> </a:t>
            </a:r>
            <a:r>
              <a:rPr dirty="0" err="1"/>
              <a:t>atranka</a:t>
            </a:r>
            <a:r>
              <a:rPr dirty="0"/>
              <a:t> (</a:t>
            </a:r>
            <a:r>
              <a:rPr dirty="0" err="1"/>
              <a:t>intuicija</a:t>
            </a:r>
            <a:r>
              <a:rPr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2314"/>
            <a:ext cx="7933765" cy="2057400"/>
          </a:xfrm>
        </p:spPr>
        <p:txBody>
          <a:bodyPr>
            <a:normAutofit/>
          </a:bodyPr>
          <a:lstStyle/>
          <a:p>
            <a:endParaRPr sz="1400" dirty="0"/>
          </a:p>
          <a:p>
            <a:pPr>
              <a:defRPr sz="2000"/>
            </a:pPr>
            <a:r>
              <a:rPr sz="1400" dirty="0" err="1"/>
              <a:t>Populiacija</a:t>
            </a:r>
            <a:r>
              <a:rPr sz="1400" dirty="0"/>
              <a:t> </a:t>
            </a:r>
            <a:r>
              <a:rPr sz="1400" dirty="0" err="1"/>
              <a:t>padalijama</a:t>
            </a:r>
            <a:r>
              <a:rPr sz="1400" dirty="0"/>
              <a:t> </a:t>
            </a:r>
            <a:r>
              <a:rPr sz="1400" dirty="0" err="1"/>
              <a:t>į</a:t>
            </a:r>
            <a:r>
              <a:rPr sz="1400" dirty="0"/>
              <a:t> </a:t>
            </a:r>
            <a:r>
              <a:rPr sz="1400" dirty="0" err="1"/>
              <a:t>sluoksnius</a:t>
            </a:r>
            <a:r>
              <a:rPr sz="1400" dirty="0"/>
              <a:t> (</a:t>
            </a:r>
            <a:r>
              <a:rPr sz="1400" dirty="0" err="1"/>
              <a:t>stratas</a:t>
            </a:r>
            <a:r>
              <a:rPr sz="1400" dirty="0"/>
              <a:t>)</a:t>
            </a:r>
          </a:p>
          <a:p>
            <a:pPr>
              <a:defRPr sz="2000"/>
            </a:pPr>
            <a:r>
              <a:rPr sz="1400" dirty="0" err="1"/>
              <a:t>Imtys</a:t>
            </a:r>
            <a:r>
              <a:rPr sz="1400" dirty="0"/>
              <a:t> </a:t>
            </a:r>
            <a:r>
              <a:rPr sz="1400" dirty="0" err="1"/>
              <a:t>traukiamos</a:t>
            </a:r>
            <a:r>
              <a:rPr sz="1400" dirty="0"/>
              <a:t> </a:t>
            </a:r>
            <a:r>
              <a:rPr sz="1400" dirty="0" err="1"/>
              <a:t>iš</a:t>
            </a:r>
            <a:r>
              <a:rPr sz="1400" dirty="0"/>
              <a:t> </a:t>
            </a:r>
            <a:r>
              <a:rPr sz="1400" dirty="0" err="1"/>
              <a:t>kiekvieno</a:t>
            </a:r>
            <a:r>
              <a:rPr sz="1400" dirty="0"/>
              <a:t> </a:t>
            </a:r>
            <a:r>
              <a:rPr sz="1400" dirty="0" err="1"/>
              <a:t>sluoksnio</a:t>
            </a:r>
            <a:r>
              <a:rPr sz="1400" dirty="0"/>
              <a:t> </a:t>
            </a:r>
            <a:r>
              <a:rPr sz="1400" dirty="0" err="1"/>
              <a:t>proporcingai</a:t>
            </a:r>
            <a:endParaRPr sz="1400" dirty="0"/>
          </a:p>
          <a:p>
            <a:pPr>
              <a:defRPr sz="2000"/>
            </a:pPr>
            <a:r>
              <a:rPr sz="1400" dirty="0" err="1"/>
              <a:t>Privalumas</a:t>
            </a:r>
            <a:r>
              <a:rPr sz="1400" dirty="0"/>
              <a:t>: </a:t>
            </a:r>
            <a:r>
              <a:rPr sz="1400" dirty="0" err="1"/>
              <a:t>mažesnė</a:t>
            </a:r>
            <a:r>
              <a:rPr sz="1400" dirty="0"/>
              <a:t> </a:t>
            </a:r>
            <a:r>
              <a:rPr sz="1400" dirty="0" err="1"/>
              <a:t>variacija</a:t>
            </a:r>
            <a:r>
              <a:rPr sz="1400" dirty="0"/>
              <a:t>, </a:t>
            </a:r>
            <a:r>
              <a:rPr sz="1400" dirty="0" err="1"/>
              <a:t>geresnis</a:t>
            </a:r>
            <a:r>
              <a:rPr sz="1400" dirty="0"/>
              <a:t> </a:t>
            </a:r>
            <a:r>
              <a:rPr sz="1400" dirty="0" err="1"/>
              <a:t>atstovavimas</a:t>
            </a: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DF8DD-C2CB-909C-0C55-D31BFE66C26D}"/>
              </a:ext>
            </a:extLst>
          </p:cNvPr>
          <p:cNvSpPr txBox="1"/>
          <p:nvPr/>
        </p:nvSpPr>
        <p:spPr>
          <a:xfrm>
            <a:off x="1465730" y="2701833"/>
            <a:ext cx="66697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lt-LT" b="1" dirty="0" err="1"/>
              <a:t>Stratifikuota</a:t>
            </a:r>
            <a:r>
              <a:rPr lang="lt-LT" b="1" dirty="0"/>
              <a:t> atranka</a:t>
            </a:r>
            <a:r>
              <a:rPr lang="lt-LT" dirty="0"/>
              <a:t> (angl. </a:t>
            </a:r>
            <a:r>
              <a:rPr lang="lt-LT" i="1" dirty="0" err="1"/>
              <a:t>stratified</a:t>
            </a:r>
            <a:r>
              <a:rPr lang="lt-LT" i="1" dirty="0"/>
              <a:t> </a:t>
            </a:r>
            <a:r>
              <a:rPr lang="lt-LT" i="1" dirty="0" err="1"/>
              <a:t>sampling</a:t>
            </a:r>
            <a:r>
              <a:rPr lang="lt-LT" dirty="0"/>
              <a:t>) reiškia, kad: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b="1" dirty="0"/>
              <a:t>Populiacija</a:t>
            </a:r>
            <a:r>
              <a:rPr lang="lt-LT" dirty="0"/>
              <a:t> padalijama į tam tikras </a:t>
            </a:r>
            <a:r>
              <a:rPr lang="lt-LT" b="1" dirty="0"/>
              <a:t>grupeles (</a:t>
            </a:r>
            <a:r>
              <a:rPr lang="lt-LT" b="1" dirty="0" err="1"/>
              <a:t>stratus</a:t>
            </a:r>
            <a:r>
              <a:rPr lang="lt-LT" b="1" dirty="0"/>
              <a:t>)</a:t>
            </a:r>
            <a:r>
              <a:rPr lang="lt-LT" dirty="0"/>
              <a:t> pagal reikšmingą požymį (pvz., lytis, amžius, pajamų lygis).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Iš kiekvienos grupelės (</a:t>
            </a:r>
            <a:r>
              <a:rPr lang="lt-LT" dirty="0" err="1"/>
              <a:t>strato</a:t>
            </a:r>
            <a:r>
              <a:rPr lang="lt-LT" dirty="0"/>
              <a:t>) imama proporcinga imtis.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dirty="0"/>
              <a:t>Taip užtikrinama, kad visos svarbios grupės būtų </a:t>
            </a:r>
            <a:r>
              <a:rPr lang="lt-LT" b="1" dirty="0"/>
              <a:t>teisingai atstovaujamos</a:t>
            </a:r>
            <a:r>
              <a:rPr lang="lt-LT" dirty="0"/>
              <a:t>.</a:t>
            </a:r>
          </a:p>
          <a:p>
            <a:pPr>
              <a:buNone/>
            </a:pPr>
            <a:endParaRPr lang="lt-LT" dirty="0"/>
          </a:p>
          <a:p>
            <a:pPr>
              <a:buNone/>
            </a:pPr>
            <a:r>
              <a:rPr lang="lt-LT" dirty="0"/>
              <a:t>Pvz.: Jeigu mokykloje yra </a:t>
            </a:r>
            <a:r>
              <a:rPr lang="lt-LT" b="1" dirty="0"/>
              <a:t>60 % mergaičių ir 40 % berniukų</a:t>
            </a:r>
            <a:r>
              <a:rPr lang="lt-LT" dirty="0"/>
              <a:t>, tai imtyje turime imti panašiai </a:t>
            </a:r>
            <a:r>
              <a:rPr lang="lt-LT" b="1" dirty="0"/>
              <a:t>60 % mergaičių ir 40 % berniukų</a:t>
            </a:r>
            <a:r>
              <a:rPr lang="lt-LT" dirty="0"/>
              <a:t>, kad gauti reprezentatyvų vaizdą.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B87AB2-829C-F19F-FF33-EDDA1BDE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26321"/>
            <a:ext cx="7772400" cy="4287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CF4DFB-78DA-D78D-F5BA-D07A0DD55AB8}"/>
              </a:ext>
            </a:extLst>
          </p:cNvPr>
          <p:cNvSpPr txBox="1"/>
          <p:nvPr/>
        </p:nvSpPr>
        <p:spPr>
          <a:xfrm>
            <a:off x="282387" y="5042648"/>
            <a:ext cx="852543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lt-LT" sz="1600" b="1" dirty="0"/>
              <a:t>Atsitiktinė atranka</a:t>
            </a:r>
            <a:r>
              <a:rPr lang="lt-LT" sz="1600" dirty="0"/>
              <a:t> – gali iškraipyti proporcijas (pvz., gauti daugiau mergaičių nei yra populiacijoje).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lt-LT" sz="1600" b="1" dirty="0" err="1"/>
              <a:t>Stratifikuota</a:t>
            </a:r>
            <a:r>
              <a:rPr lang="lt-LT" sz="1600" b="1" dirty="0"/>
              <a:t> atranka</a:t>
            </a:r>
            <a:r>
              <a:rPr lang="lt-LT" sz="1600" dirty="0"/>
              <a:t> – atranka daroma sluoksniais (pvz., pagal lytį), kad </a:t>
            </a:r>
            <a:r>
              <a:rPr lang="lt-LT" sz="1600" b="1" dirty="0"/>
              <a:t>išliktų tos pačios proporcijos kaip visoje populiacijoje</a:t>
            </a:r>
            <a:r>
              <a:rPr lang="lt-LT" sz="1600" dirty="0"/>
              <a:t>.</a:t>
            </a:r>
          </a:p>
          <a:p>
            <a:pPr>
              <a:buNone/>
            </a:pPr>
            <a:br>
              <a:rPr lang="lt-LT" sz="1600" dirty="0"/>
            </a:br>
            <a:r>
              <a:rPr lang="lt-LT" sz="1600" dirty="0"/>
              <a:t>Tai reiškia, kad stratifikacija mažina šališkumą ir padidina imties atstovavimą populiacijai.</a:t>
            </a:r>
          </a:p>
        </p:txBody>
      </p:sp>
    </p:spTree>
    <p:extLst>
      <p:ext uri="{BB962C8B-B14F-4D97-AF65-F5344CB8AC3E}">
        <p14:creationId xmlns:p14="http://schemas.microsoft.com/office/powerpoint/2010/main" val="121796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6" y="239675"/>
            <a:ext cx="5937755" cy="1188720"/>
          </a:xfrm>
        </p:spPr>
        <p:txBody>
          <a:bodyPr/>
          <a:lstStyle/>
          <a:p>
            <a:r>
              <a:t>Praktiniai patarimai dėl imčių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0191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Apibrėžkite</a:t>
            </a:r>
            <a:r>
              <a:rPr dirty="0"/>
              <a:t> </a:t>
            </a:r>
            <a:r>
              <a:rPr dirty="0" err="1"/>
              <a:t>generalinės</a:t>
            </a:r>
            <a:r>
              <a:rPr dirty="0"/>
              <a:t> </a:t>
            </a:r>
            <a:r>
              <a:rPr dirty="0" err="1"/>
              <a:t>visumos</a:t>
            </a:r>
            <a:r>
              <a:rPr dirty="0"/>
              <a:t> </a:t>
            </a:r>
            <a:r>
              <a:rPr dirty="0" err="1"/>
              <a:t>rėmus</a:t>
            </a:r>
            <a:r>
              <a:rPr dirty="0"/>
              <a:t> (sampling frame)</a:t>
            </a:r>
          </a:p>
          <a:p>
            <a:pPr>
              <a:defRPr sz="2000"/>
            </a:pPr>
            <a:r>
              <a:rPr dirty="0" err="1"/>
              <a:t>Užtikrinkite</a:t>
            </a:r>
            <a:r>
              <a:rPr dirty="0"/>
              <a:t> </a:t>
            </a:r>
            <a:r>
              <a:rPr dirty="0" err="1"/>
              <a:t>tikrą</a:t>
            </a:r>
            <a:r>
              <a:rPr dirty="0"/>
              <a:t> </a:t>
            </a:r>
            <a:r>
              <a:rPr dirty="0" err="1"/>
              <a:t>atsitiktinumą</a:t>
            </a:r>
            <a:endParaRPr dirty="0"/>
          </a:p>
          <a:p>
            <a:pPr>
              <a:defRPr sz="2000"/>
            </a:pPr>
            <a:r>
              <a:rPr dirty="0" err="1"/>
              <a:t>Dokumentuokite</a:t>
            </a:r>
            <a:r>
              <a:rPr dirty="0"/>
              <a:t> </a:t>
            </a:r>
            <a:r>
              <a:rPr dirty="0" err="1"/>
              <a:t>atrankos</a:t>
            </a:r>
            <a:r>
              <a:rPr dirty="0"/>
              <a:t> </a:t>
            </a:r>
            <a:r>
              <a:rPr dirty="0" err="1"/>
              <a:t>taisykles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6105F-1F47-CC00-B283-DE9DB6427AAD}"/>
              </a:ext>
            </a:extLst>
          </p:cNvPr>
          <p:cNvSpPr txBox="1"/>
          <p:nvPr/>
        </p:nvSpPr>
        <p:spPr>
          <a:xfrm>
            <a:off x="564776" y="3213847"/>
            <a:ext cx="839096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lt-LT" sz="1400" b="1" dirty="0"/>
              <a:t>Apibrėžkite generalinės visumos rėmus (</a:t>
            </a:r>
            <a:r>
              <a:rPr lang="lt-LT" sz="1400" b="1" dirty="0" err="1"/>
              <a:t>sampling</a:t>
            </a:r>
            <a:r>
              <a:rPr lang="lt-LT" sz="1400" b="1" dirty="0"/>
              <a:t> </a:t>
            </a:r>
            <a:r>
              <a:rPr lang="lt-LT" sz="1400" b="1" dirty="0" err="1"/>
              <a:t>frame</a:t>
            </a:r>
            <a:r>
              <a:rPr lang="lt-LT" sz="1400" b="1" dirty="0"/>
              <a:t>)</a:t>
            </a:r>
            <a:endParaRPr lang="lt-LT" sz="1400" dirty="0"/>
          </a:p>
          <a:p>
            <a:pPr>
              <a:buFont typeface="+mj-lt"/>
              <a:buAutoNum type="arabicPeriod"/>
            </a:pPr>
            <a:r>
              <a:rPr lang="lt-LT" sz="1400" dirty="0"/>
              <a:t>– Reikia tiksliai žinoti, iš kokios populiacijos imame duomenis.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– Pvz.: jei tiriame Vilniaus studentų nuomonę, generalinė visuma yra visi Vilniaus universitetų studentai, o rėmai galėtų būti oficialus studentų sąrašas.</a:t>
            </a:r>
          </a:p>
          <a:p>
            <a:pPr>
              <a:buFont typeface="+mj-lt"/>
              <a:buAutoNum type="arabicPeriod"/>
            </a:pPr>
            <a:r>
              <a:rPr lang="lt-LT" sz="1400" b="1" dirty="0"/>
              <a:t>Užtikrinkite tikrą atsitiktinumą</a:t>
            </a:r>
            <a:endParaRPr lang="lt-LT" sz="1400" dirty="0"/>
          </a:p>
          <a:p>
            <a:pPr>
              <a:buFont typeface="+mj-lt"/>
              <a:buAutoNum type="arabicPeriod"/>
            </a:pPr>
            <a:r>
              <a:rPr lang="lt-LT" sz="1400" dirty="0"/>
              <a:t>– Atranka turi būti tikrai atsitiktinė, kad nebūtų šališkumo.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– Pvz.: naudoti kompiuterinę atsitiktinę skaičių generaciją iš studentų sąrašo, o ne rinktis „pažįstamus“ ar „kas pakeliui“.</a:t>
            </a:r>
          </a:p>
          <a:p>
            <a:pPr>
              <a:buFont typeface="+mj-lt"/>
              <a:buAutoNum type="arabicPeriod"/>
            </a:pPr>
            <a:r>
              <a:rPr lang="lt-LT" sz="1400" b="1" dirty="0"/>
              <a:t>Dokumentuokite atrankos taisykles</a:t>
            </a:r>
            <a:endParaRPr lang="lt-LT" sz="1400" dirty="0"/>
          </a:p>
          <a:p>
            <a:pPr>
              <a:buFont typeface="+mj-lt"/>
              <a:buAutoNum type="arabicPeriod"/>
            </a:pPr>
            <a:r>
              <a:rPr lang="lt-LT" sz="1400" dirty="0"/>
              <a:t>– Reikia užrašyti, kaip buvo atrinkti respondentai, kad tyrimą būtų galima pakartoti ir patikrinti.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– Pvz.: „Buvo sugeneruota 200 atsitiktinių studentų ID iš viso sąrašo, pakviesti el. paštu, atsakė 157“.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671" y="81000"/>
            <a:ext cx="5937755" cy="1188720"/>
          </a:xfrm>
        </p:spPr>
        <p:txBody>
          <a:bodyPr/>
          <a:lstStyle/>
          <a:p>
            <a:r>
              <a:t>CLT – teiginys ir intuicija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729" y="1062317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Imčių</a:t>
            </a:r>
            <a:r>
              <a:rPr dirty="0"/>
              <a:t> </a:t>
            </a:r>
            <a:r>
              <a:rPr dirty="0" err="1"/>
              <a:t>vidurkių</a:t>
            </a:r>
            <a:r>
              <a:rPr dirty="0"/>
              <a:t> </a:t>
            </a:r>
            <a:r>
              <a:rPr dirty="0" err="1"/>
              <a:t>pasiskirstymas</a:t>
            </a:r>
            <a:r>
              <a:rPr dirty="0"/>
              <a:t> </a:t>
            </a:r>
            <a:r>
              <a:rPr dirty="0" err="1"/>
              <a:t>artėja</a:t>
            </a:r>
            <a:r>
              <a:rPr dirty="0"/>
              <a:t> </a:t>
            </a:r>
            <a:r>
              <a:rPr dirty="0" err="1"/>
              <a:t>prie</a:t>
            </a:r>
            <a:r>
              <a:rPr dirty="0"/>
              <a:t> </a:t>
            </a:r>
            <a:r>
              <a:rPr dirty="0" err="1"/>
              <a:t>normaliojo</a:t>
            </a:r>
            <a:endParaRPr dirty="0"/>
          </a:p>
          <a:p>
            <a:pPr>
              <a:defRPr sz="2000"/>
            </a:pPr>
            <a:r>
              <a:rPr dirty="0" err="1"/>
              <a:t>Nepriklausomai</a:t>
            </a:r>
            <a:r>
              <a:rPr dirty="0"/>
              <a:t> </a:t>
            </a:r>
            <a:r>
              <a:rPr dirty="0" err="1"/>
              <a:t>nuo</a:t>
            </a:r>
            <a:r>
              <a:rPr dirty="0"/>
              <a:t> </a:t>
            </a:r>
            <a:r>
              <a:rPr dirty="0" err="1"/>
              <a:t>pradinio</a:t>
            </a:r>
            <a:r>
              <a:rPr dirty="0"/>
              <a:t> </a:t>
            </a:r>
            <a:r>
              <a:rPr dirty="0" err="1"/>
              <a:t>skirstinio</a:t>
            </a:r>
            <a:r>
              <a:rPr dirty="0"/>
              <a:t> </a:t>
            </a:r>
            <a:r>
              <a:rPr dirty="0" err="1"/>
              <a:t>formos</a:t>
            </a:r>
            <a:endParaRPr dirty="0"/>
          </a:p>
          <a:p>
            <a:pPr>
              <a:defRPr sz="2000"/>
            </a:pPr>
            <a:r>
              <a:rPr dirty="0" err="1"/>
              <a:t>Vidurkių</a:t>
            </a:r>
            <a:r>
              <a:rPr dirty="0"/>
              <a:t> </a:t>
            </a:r>
            <a:r>
              <a:rPr dirty="0" err="1"/>
              <a:t>dispersija</a:t>
            </a:r>
            <a:r>
              <a:rPr dirty="0"/>
              <a:t> ~ σ²/n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DDF01-48B8-101B-F7DE-5EEE5CF28358}"/>
              </a:ext>
            </a:extLst>
          </p:cNvPr>
          <p:cNvSpPr txBox="1"/>
          <p:nvPr/>
        </p:nvSpPr>
        <p:spPr>
          <a:xfrm>
            <a:off x="591671" y="2985246"/>
            <a:ext cx="7960657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lt-LT" sz="1400" b="1" dirty="0"/>
              <a:t>„Imčių vidurkių pasiskirstymas artėja prie normaliojo“</a:t>
            </a:r>
            <a:endParaRPr lang="lt-LT" sz="1400" dirty="0"/>
          </a:p>
          <a:p>
            <a:pPr>
              <a:buFont typeface="+mj-lt"/>
              <a:buAutoNum type="arabicPeriod"/>
            </a:pPr>
            <a:r>
              <a:rPr lang="lt-LT" sz="1400" dirty="0"/>
              <a:t>– Nesvarbu, kokia yra tikroji populiacijos pasiskirstymo forma (kreivas, vienodas, </a:t>
            </a:r>
            <a:r>
              <a:rPr lang="lt-LT" sz="1400" dirty="0" err="1"/>
              <a:t>bimodalus</a:t>
            </a:r>
            <a:r>
              <a:rPr lang="lt-LT" sz="1400" dirty="0"/>
              <a:t> ir pan.), jei imame daug atsitiktinių imčių ir skaičiuojame jų vidurkius, tų vidurkių pasiskirstymas bus artimas normaliajam.</a:t>
            </a:r>
          </a:p>
          <a:p>
            <a:pPr>
              <a:buFont typeface="+mj-lt"/>
              <a:buAutoNum type="arabicPeriod"/>
            </a:pPr>
            <a:r>
              <a:rPr lang="lt-LT" sz="1400" b="1" dirty="0"/>
              <a:t>„Nepriklausomai nuo pradinio skirstinio formos“</a:t>
            </a:r>
            <a:endParaRPr lang="lt-LT" sz="1400" dirty="0"/>
          </a:p>
          <a:p>
            <a:pPr>
              <a:buFont typeface="+mj-lt"/>
              <a:buAutoNum type="arabicPeriod"/>
            </a:pPr>
            <a:r>
              <a:rPr lang="lt-LT" sz="1400" dirty="0"/>
              <a:t>– CLT galioja net jei populiacija nėra normali. Pvz., jei populiacija labai pasvirusi (</a:t>
            </a:r>
            <a:r>
              <a:rPr lang="lt-LT" sz="1400" dirty="0" err="1"/>
              <a:t>skewed</a:t>
            </a:r>
            <a:r>
              <a:rPr lang="lt-LT" sz="1400" dirty="0"/>
              <a:t>), pakankamai didelė imtis vis tiek duoda normalius vidurkių pasiskirstymus.</a:t>
            </a:r>
          </a:p>
          <a:p>
            <a:pPr>
              <a:buFont typeface="+mj-lt"/>
              <a:buAutoNum type="arabicPeriod"/>
            </a:pPr>
            <a:r>
              <a:rPr lang="lt-LT" sz="1400" b="1" dirty="0"/>
              <a:t>„Vidurkių dispersija ~ </a:t>
            </a:r>
            <a:r>
              <a:rPr lang="el-GR" sz="1400" b="1" dirty="0"/>
              <a:t>σ²/</a:t>
            </a:r>
            <a:r>
              <a:rPr lang="lt-LT" sz="1400" b="1" dirty="0" err="1"/>
              <a:t>n</a:t>
            </a:r>
            <a:r>
              <a:rPr lang="lt-LT" sz="1400" b="1" dirty="0"/>
              <a:t>“</a:t>
            </a:r>
            <a:endParaRPr lang="lt-LT" sz="1400" dirty="0"/>
          </a:p>
          <a:p>
            <a:pPr>
              <a:buFont typeface="+mj-lt"/>
              <a:buAutoNum type="arabicPeriod"/>
            </a:pPr>
            <a:r>
              <a:rPr lang="lt-LT" sz="1400" dirty="0"/>
              <a:t>– Vidurkių pasiskirstymo sklaida (</a:t>
            </a:r>
            <a:r>
              <a:rPr lang="lt-LT" sz="1400" dirty="0" err="1"/>
              <a:t>variance</a:t>
            </a:r>
            <a:r>
              <a:rPr lang="lt-LT" sz="1400" dirty="0"/>
              <a:t>) yra mažesnė už populiacijos sklaidą. Ji mažėja proporcingai imties dydžiui: kuo didesnė imtis </a:t>
            </a:r>
            <a:r>
              <a:rPr lang="lt-LT" sz="1400" b="1" dirty="0" err="1"/>
              <a:t>n</a:t>
            </a:r>
            <a:r>
              <a:rPr lang="lt-LT" sz="1400" dirty="0"/>
              <a:t>, tuo mažesnė vidurkių dispersija.</a:t>
            </a:r>
          </a:p>
          <a:p>
            <a:pPr>
              <a:buFont typeface="+mj-lt"/>
              <a:buAutoNum type="arabicPeriod"/>
            </a:pPr>
            <a:r>
              <a:rPr lang="lt-LT" sz="1400" dirty="0"/>
              <a:t>– Pvz.: jei populiacijos dispersija = 100, o imtis </a:t>
            </a:r>
            <a:r>
              <a:rPr lang="lt-LT" sz="1400" dirty="0" err="1"/>
              <a:t>n</a:t>
            </a:r>
            <a:r>
              <a:rPr lang="lt-LT" sz="1400" dirty="0"/>
              <a:t>=25, tai imčių vidurkių dispersija bus 100/25 = 4.</a:t>
            </a:r>
          </a:p>
          <a:p>
            <a:endParaRPr lang="lt-LT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Nesvarbu, kokia „pradinė“ populiacija, </a:t>
            </a:r>
            <a:r>
              <a:rPr lang="lt-LT" sz="1400" b="1" dirty="0"/>
              <a:t>imčių vidurkiai visada pasiskirstys kaip normalusis skirstinys</a:t>
            </a:r>
            <a:r>
              <a:rPr lang="lt-LT" sz="1400" dirty="0"/>
              <a:t>, kai imčių yra daug.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lt-LT" sz="1400" dirty="0"/>
              <a:t>O kuo imtis didesnė, tuo tie vidurkiai stabilesni (mažiau išsibarstę aplink tikrą populiacijos vidurkį </a:t>
            </a:r>
            <a:r>
              <a:rPr lang="el-GR" sz="1400" dirty="0"/>
              <a:t>μ).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49C5-BBB6-2C89-C3FA-B909794C2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EEF14C-AD70-CDA4-ECED-9A8CA9CA2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33" y="524519"/>
            <a:ext cx="8721933" cy="2137997"/>
          </a:xfrm>
          <a:prstGeom prst="rect">
            <a:avLst/>
          </a:prstGeom>
        </p:spPr>
      </p:pic>
      <p:pic>
        <p:nvPicPr>
          <p:cNvPr id="6" name="Picture 5" descr="A graph of a number of blue bars&#10;&#10;AI-generated content may be incorrect.">
            <a:extLst>
              <a:ext uri="{FF2B5EF4-FFF2-40B4-BE49-F238E27FC236}">
                <a16:creationId xmlns:a16="http://schemas.microsoft.com/office/drawing/2014/main" id="{950CB57E-4D0B-5F7A-38AC-2ED7A39A0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3952" y="2974704"/>
            <a:ext cx="3883295" cy="38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9309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EE5C2A6-D2E7-446F-9DAB-7C10A113894B}"/>
</file>

<file path=customXml/itemProps2.xml><?xml version="1.0" encoding="utf-8"?>
<ds:datastoreItem xmlns:ds="http://schemas.openxmlformats.org/officeDocument/2006/customXml" ds:itemID="{DF672D23-C7B5-4BDB-8341-5B06DBC75010}"/>
</file>

<file path=customXml/itemProps3.xml><?xml version="1.0" encoding="utf-8"?>
<ds:datastoreItem xmlns:ds="http://schemas.openxmlformats.org/officeDocument/2006/customXml" ds:itemID="{102C54C2-B648-44A3-A0FA-06F8B865A231}"/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203</TotalTime>
  <Words>2487</Words>
  <Application>Microsoft Macintosh PowerPoint</Application>
  <PresentationFormat>On-screen Show (4:3)</PresentationFormat>
  <Paragraphs>249</Paragraphs>
  <Slides>36</Slides>
  <Notes>11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Aptos</vt:lpstr>
      <vt:lpstr>Arial</vt:lpstr>
      <vt:lpstr>Gill Sans MT</vt:lpstr>
      <vt:lpstr>Parcel</vt:lpstr>
      <vt:lpstr>📘 Imtys, CLT (anlg. Central Limit Theorem), CI (angl. Confidence Interval) ir Hipotezių testavimas</vt:lpstr>
      <vt:lpstr>Imtys: pradinės sąvokos</vt:lpstr>
      <vt:lpstr>Imčių šališkumas – kas tai?</vt:lpstr>
      <vt:lpstr>Vizualiai: populiacija → imtis</vt:lpstr>
      <vt:lpstr>Stratifikuota atranka (intuicija)</vt:lpstr>
      <vt:lpstr>PowerPoint Presentation</vt:lpstr>
      <vt:lpstr>Praktiniai patarimai dėl imčių</vt:lpstr>
      <vt:lpstr>CLT – teiginys ir intuicija</vt:lpstr>
      <vt:lpstr>PowerPoint Presentation</vt:lpstr>
      <vt:lpstr>Populiacijos pasiskirstymas (nenormalus)</vt:lpstr>
      <vt:lpstr>CLT: imčių vidurkiai (n=5)</vt:lpstr>
      <vt:lpstr>CLT: imčių vidurkiai (n=30)</vt:lpstr>
      <vt:lpstr>CLT: imčių vidurkiai (n=100)</vt:lpstr>
      <vt:lpstr>Python: imčių vidurkių funkcija</vt:lpstr>
      <vt:lpstr>Pasikliautiniai intervalai CI </vt:lpstr>
      <vt:lpstr>CI formulės (vidurkiui)</vt:lpstr>
      <vt:lpstr>CI padengimo iliustracija (95%)</vt:lpstr>
      <vt:lpstr>CI plotis vs imties dydis</vt:lpstr>
      <vt:lpstr>Python: t-CI funkcija</vt:lpstr>
      <vt:lpstr>Hipotezių testavimas – logika</vt:lpstr>
      <vt:lpstr>Hipotezių testavimas – esmė</vt:lpstr>
      <vt:lpstr>Klaidos: I ir II rūšies</vt:lpstr>
      <vt:lpstr>Dviejų grupių vidurkiai su 95% CI (simuliacija)</vt:lpstr>
      <vt:lpstr>Titanic: išgyvenimo dalis pagal lytį</vt:lpstr>
      <vt:lpstr>χ² (chi-kvadrato) testo prielaidos</vt:lpstr>
      <vt:lpstr>Chi² testas: Titanic (lytis × išgyvenimas)</vt:lpstr>
      <vt:lpstr>Chi² – kada tinka ir kaip interpretuoti</vt:lpstr>
      <vt:lpstr>Python: chi² pavyzdys (Titanic)</vt:lpstr>
      <vt:lpstr>p-reikšmės interpretacijos klaidos</vt:lpstr>
      <vt:lpstr>CI vs p-reikšmė – ryšys</vt:lpstr>
      <vt:lpstr>Kada naudoti neparametrinius testus?</vt:lpstr>
      <vt:lpstr>Daugkartiniai palyginimai</vt:lpstr>
      <vt:lpstr>Praktikos</vt:lpstr>
      <vt:lpstr>Papildoma: efektų dydžiai</vt:lpstr>
      <vt:lpstr>Python: efektų dydis (Cohen's d)</vt:lpstr>
      <vt:lpstr>Mini užduotys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6</cp:revision>
  <dcterms:created xsi:type="dcterms:W3CDTF">2013-01-27T09:14:16Z</dcterms:created>
  <dcterms:modified xsi:type="dcterms:W3CDTF">2025-08-20T14:25:54Z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