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7" r:id="rId10"/>
    <p:sldId id="269" r:id="rId11"/>
    <p:sldId id="268" r:id="rId12"/>
    <p:sldId id="270" r:id="rId13"/>
    <p:sldId id="266" r:id="rId14"/>
    <p:sldId id="262" r:id="rId15"/>
    <p:sldId id="26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75080"/>
  </p:normalViewPr>
  <p:slideViewPr>
    <p:cSldViewPr snapToGrid="0" snapToObjects="1">
      <p:cViewPr varScale="1">
        <p:scale>
          <a:sx n="65" d="100"/>
          <a:sy n="65" d="100"/>
        </p:scale>
        <p:origin x="279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8452-6D03-D740-9870-91492D7134E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96F11-393D-664C-A0A7-866976DB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99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Pvz.:</a:t>
            </a:r>
          </a:p>
          <a:p>
            <a:r>
              <a:rPr lang="lt-LT" dirty="0"/>
              <a:t>Tikros būsto kainos ~100,000 €, prognozuojame su ~5,000 € klaida.</a:t>
            </a:r>
          </a:p>
          <a:p>
            <a:r>
              <a:rPr lang="lt-LT" dirty="0"/>
              <a:t>MAE = 5000 €</a:t>
            </a:r>
          </a:p>
          <a:p>
            <a:r>
              <a:rPr lang="lt-LT" dirty="0"/>
              <a:t>RMSE ≈ 6000 € (jei yra </a:t>
            </a:r>
            <a:r>
              <a:rPr lang="lt-LT" dirty="0" err="1"/>
              <a:t>outlier’ių</a:t>
            </a:r>
            <a:r>
              <a:rPr lang="lt-LT" dirty="0"/>
              <a:t>)</a:t>
            </a:r>
          </a:p>
          <a:p>
            <a:r>
              <a:rPr lang="lt-LT" dirty="0"/>
              <a:t>MAPE = 5 %</a:t>
            </a:r>
          </a:p>
          <a:p>
            <a:endParaRPr lang="lt-L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b="1" dirty="0"/>
              <a:t>MAE</a:t>
            </a:r>
            <a:r>
              <a:rPr lang="lt-LT" dirty="0"/>
              <a:t>: vidutinė absoliuti paklaida, ta pati kaip MAPE, tik ne procentais, o „vienetais“ (pvz., €).</a:t>
            </a:r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77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b="1" dirty="0"/>
              <a:t>Kvadratinė regresija - </a:t>
            </a:r>
            <a:r>
              <a:rPr lang="lt-LT" dirty="0"/>
              <a:t>gaunama parabole (forma panaši į „U“ arba „∩“).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t-LT" b="1" dirty="0"/>
              <a:t>Parabolė = kvadratinė priklausomybė</a:t>
            </a:r>
            <a:r>
              <a:rPr lang="lt-LT" dirty="0"/>
              <a:t> (2 laipsnio polinomas).</a:t>
            </a:r>
            <a:endParaRPr lang="lt-LT" b="1" dirty="0"/>
          </a:p>
          <a:p>
            <a:r>
              <a:rPr lang="en-US" b="1" dirty="0"/>
              <a:t>🔹 </a:t>
            </a:r>
            <a:r>
              <a:rPr lang="lt-LT" b="1" dirty="0"/>
              <a:t>Parabolės savybė:</a:t>
            </a:r>
          </a:p>
          <a:p>
            <a:r>
              <a:rPr lang="lt-LT" b="1" dirty="0"/>
              <a:t>Parabolė visada yra simetriška</a:t>
            </a:r>
            <a:r>
              <a:rPr lang="lt-LT" dirty="0"/>
              <a:t> savo ašies atžvilgiu.</a:t>
            </a:r>
          </a:p>
          <a:p>
            <a:r>
              <a:rPr lang="lt-LT" dirty="0"/>
              <a:t>Jos forma priklauso nuo koeficiento prie x^2:</a:t>
            </a:r>
          </a:p>
          <a:p>
            <a:r>
              <a:rPr lang="lt-LT" dirty="0"/>
              <a:t>Jei a &gt; 0 → kreivė atsidaro į viršų (∪).</a:t>
            </a:r>
          </a:p>
          <a:p>
            <a:r>
              <a:rPr lang="lt-LT" dirty="0"/>
              <a:t>Jei a &lt; 0 → kreivė atsidaro į apačią (∩).</a:t>
            </a:r>
          </a:p>
          <a:p>
            <a:r>
              <a:rPr lang="lt-LT" dirty="0"/>
              <a:t>Simetrijos ašis eina per parabolės </a:t>
            </a:r>
            <a:r>
              <a:rPr lang="lt-LT" b="1" dirty="0"/>
              <a:t>viršūnę</a:t>
            </a:r>
            <a:r>
              <a:rPr lang="lt-LT" dirty="0"/>
              <a:t>.</a:t>
            </a:r>
          </a:p>
          <a:p>
            <a:r>
              <a:rPr lang="lt-LT" dirty="0"/>
              <a:t>y = ax^2 + </a:t>
            </a:r>
            <a:r>
              <a:rPr lang="lt-LT" dirty="0" err="1"/>
              <a:t>bx</a:t>
            </a:r>
            <a:r>
              <a:rPr lang="lt-LT" dirty="0"/>
              <a:t> + c</a:t>
            </a:r>
          </a:p>
          <a:p>
            <a:r>
              <a:rPr lang="lt-LT" dirty="0"/>
              <a:t>Parabolė yra </a:t>
            </a:r>
            <a:r>
              <a:rPr lang="lt-LT" b="1" dirty="0"/>
              <a:t>simetriška pagal tą vertikalią liniją.</a:t>
            </a:r>
            <a:br>
              <a:rPr lang="lt-LT" dirty="0"/>
            </a:br>
            <a:endParaRPr lang="lt-LT" dirty="0"/>
          </a:p>
          <a:p>
            <a:r>
              <a:rPr lang="en-US" dirty="0"/>
              <a:t>Tr</a:t>
            </a:r>
            <a:r>
              <a:rPr lang="lt-LT" dirty="0" err="1"/>
              <a:t>umpai</a:t>
            </a:r>
            <a:r>
              <a:rPr lang="lt-LT" dirty="0"/>
              <a:t>:</a:t>
            </a:r>
          </a:p>
          <a:p>
            <a:r>
              <a:rPr lang="lt-LT" b="1" dirty="0"/>
              <a:t>Parabolė = simetriška kreivė</a:t>
            </a:r>
            <a:r>
              <a:rPr lang="lt-LT" dirty="0"/>
              <a:t>.</a:t>
            </a:r>
          </a:p>
          <a:p>
            <a:r>
              <a:rPr lang="lt-LT" b="1" dirty="0"/>
              <a:t>Kubinė kreivė</a:t>
            </a:r>
            <a:r>
              <a:rPr lang="lt-LT" dirty="0"/>
              <a:t> jau nebėra simetriška – ji turi </a:t>
            </a:r>
            <a:r>
              <a:rPr lang="lt-LT" dirty="0" err="1"/>
              <a:t>inflekcijos</a:t>
            </a:r>
            <a:r>
              <a:rPr lang="lt-LT" dirty="0"/>
              <a:t> tašką, bet ne ašį, per kurią būtų veidrodinė simetrija.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lt-LT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16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0BFA3-DD26-16EA-37FD-EE744374A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B4A69-AA9B-53AB-6DCE-48AF16508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4B7DD-2B33-2702-6EEC-238A83DCE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/>
              <a:t>Kas yra </a:t>
            </a:r>
            <a:r>
              <a:rPr lang="lt-LT" b="1" dirty="0" err="1"/>
              <a:t>inflekcijos</a:t>
            </a:r>
            <a:r>
              <a:rPr lang="lt-LT" b="1" dirty="0"/>
              <a:t> taškas?</a:t>
            </a:r>
          </a:p>
          <a:p>
            <a:r>
              <a:rPr lang="lt-LT" b="1" dirty="0" err="1"/>
              <a:t>Inflekcijos</a:t>
            </a:r>
            <a:r>
              <a:rPr lang="lt-LT" b="1" dirty="0"/>
              <a:t> taškas</a:t>
            </a:r>
            <a:r>
              <a:rPr lang="lt-LT" dirty="0"/>
              <a:t> – tai kreivės vieta, kur </a:t>
            </a:r>
            <a:r>
              <a:rPr lang="lt-LT" b="1" dirty="0"/>
              <a:t>pasikeičia jos išlinkimas</a:t>
            </a:r>
            <a:r>
              <a:rPr lang="lt-LT" dirty="0"/>
              <a:t> (</a:t>
            </a:r>
            <a:r>
              <a:rPr lang="lt-LT" dirty="0" err="1"/>
              <a:t>konkavumas</a:t>
            </a:r>
            <a:r>
              <a:rPr lang="lt-LT" dirty="0"/>
              <a:t>).</a:t>
            </a:r>
          </a:p>
          <a:p>
            <a:r>
              <a:rPr lang="lt-LT" dirty="0"/>
              <a:t>Paprasčiau: tai taškas, kuriame kreivė iš </a:t>
            </a:r>
            <a:r>
              <a:rPr lang="lt-LT" b="1" dirty="0"/>
              <a:t>„dubens“ (U formos) pereina į „kalniuką“ (∩ formą)</a:t>
            </a:r>
            <a:r>
              <a:rPr lang="lt-LT" dirty="0"/>
              <a:t> arba atvirkščiai.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BF3E3-5D7A-8207-D6AD-BC812A33A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83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5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1C6C-A56A-C39A-C737-A1A22D560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D158D-0F24-2396-B137-D04042EB6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B3488-FC1D-F222-EFCE-55B567359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C5C-B909-9C0F-6327-CB8067700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0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/>
              <a:t>Kas yra </a:t>
            </a:r>
            <a:r>
              <a:rPr lang="lt-LT" b="1" dirty="0" err="1"/>
              <a:t>inflekcijos</a:t>
            </a:r>
            <a:r>
              <a:rPr lang="lt-LT" b="1" dirty="0"/>
              <a:t> taškas?</a:t>
            </a:r>
          </a:p>
          <a:p>
            <a:r>
              <a:rPr lang="lt-LT" b="1" dirty="0" err="1"/>
              <a:t>Inflekcijos</a:t>
            </a:r>
            <a:r>
              <a:rPr lang="lt-LT" b="1" dirty="0"/>
              <a:t> taškas</a:t>
            </a:r>
            <a:r>
              <a:rPr lang="lt-LT" dirty="0"/>
              <a:t> – tai kreivės vieta, kur </a:t>
            </a:r>
            <a:r>
              <a:rPr lang="lt-LT" b="1" dirty="0"/>
              <a:t>pasikeičia jos išlinkimas</a:t>
            </a:r>
            <a:r>
              <a:rPr lang="lt-LT" dirty="0"/>
              <a:t> (</a:t>
            </a:r>
            <a:r>
              <a:rPr lang="lt-LT" dirty="0" err="1"/>
              <a:t>konkavumas</a:t>
            </a:r>
            <a:r>
              <a:rPr lang="lt-LT" dirty="0"/>
              <a:t>).</a:t>
            </a:r>
          </a:p>
          <a:p>
            <a:r>
              <a:rPr lang="lt-LT" dirty="0"/>
              <a:t>Paprasčiau: tai taškas, kuriame kreivė iš </a:t>
            </a:r>
            <a:r>
              <a:rPr lang="lt-LT" b="1" dirty="0"/>
              <a:t>„dubens“ (U formos) pereina į „kalniuką“ (∩ formą)</a:t>
            </a:r>
            <a:r>
              <a:rPr lang="lt-LT" dirty="0"/>
              <a:t> arba atvirkščiai.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8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5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Dispersija – tiksli matematinė sąvoka (kvadratinis nuokrypis nuo vidurkio).</a:t>
            </a:r>
          </a:p>
          <a:p>
            <a:r>
              <a:rPr lang="lt-L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Variacija – bendresnis žodis, reiškiantis duomenų kaitą. Kasdienėje kalboje jis vartojamas plačiau, o statistikoje dažnai sinonimas dispersijai.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96F11-393D-664C-A0A7-866976DB40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6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7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3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3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67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75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7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8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9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Regresija 4 paskaita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Modelio vertinimas, klaidų metrikos, netiesiškumai, koreliacijos ir prielaidų tikrinimas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FE2AD-3737-8C5C-61A6-F630E276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5C6B-5946-FA52-5790-71D6B36D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3764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73DAF4A-88E0-1442-ACEA-F95DEB1C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77" y="1852236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1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77391-948F-1732-BDC0-C6B830AB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19AC-327C-7C70-CEB4-6A33F7B6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28964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A2854-B939-EF3F-6361-7C96D6D470EE}"/>
              </a:ext>
            </a:extLst>
          </p:cNvPr>
          <p:cNvSpPr txBox="1"/>
          <p:nvPr/>
        </p:nvSpPr>
        <p:spPr>
          <a:xfrm>
            <a:off x="1060175" y="1681500"/>
            <a:ext cx="5632173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🔹 </a:t>
            </a:r>
            <a:r>
              <a:rPr lang="lt-LT" sz="1400" b="1" dirty="0"/>
              <a:t>Kubinės priklausomybės pavyzdžiai:</a:t>
            </a:r>
          </a:p>
          <a:p>
            <a:endParaRPr lang="lt-LT" sz="1400" b="1" u="sng" dirty="0"/>
          </a:p>
          <a:p>
            <a:r>
              <a:rPr lang="lt-LT" sz="1400" b="1" u="sng" dirty="0"/>
              <a:t>Pajamos </a:t>
            </a:r>
            <a:r>
              <a:rPr lang="lt-LT" sz="1400" b="1" u="sng" dirty="0" err="1"/>
              <a:t>vs</a:t>
            </a:r>
            <a:r>
              <a:rPr lang="lt-LT" sz="1400" b="1" u="sng" dirty="0"/>
              <a:t> vartojimas</a:t>
            </a:r>
            <a:endParaRPr lang="lt-LT" sz="1400" u="sng" dirty="0"/>
          </a:p>
          <a:p>
            <a:pPr>
              <a:buFont typeface="+mj-lt"/>
              <a:buAutoNum type="arabicPeriod"/>
            </a:pPr>
            <a:r>
              <a:rPr lang="lt-LT" sz="1400" dirty="0"/>
              <a:t>Žemo pajamų lygio žmonės didina vartojimą beveik tiesiškai.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Vidutinėse pajamose vartojimas „užsistovi“ (dauguma poreikių patenkinti).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Aukštų pajamų grupėje vėl atsiranda augimas dėl prabangos prekių.</a:t>
            </a:r>
          </a:p>
          <a:p>
            <a:endParaRPr lang="lt-LT" sz="1400" dirty="0"/>
          </a:p>
          <a:p>
            <a:r>
              <a:rPr lang="lt-LT" sz="1400" b="1" u="sng" dirty="0"/>
              <a:t>Amžius </a:t>
            </a:r>
            <a:r>
              <a:rPr lang="lt-LT" sz="1400" b="1" u="sng" dirty="0" err="1"/>
              <a:t>vs</a:t>
            </a:r>
            <a:r>
              <a:rPr lang="lt-LT" sz="1400" b="1" u="sng" dirty="0"/>
              <a:t> sveikatos rodikliai</a:t>
            </a:r>
            <a:r>
              <a:rPr lang="lt-LT" sz="1400" u="sng" dirty="0"/>
              <a:t> </a:t>
            </a:r>
            <a:r>
              <a:rPr lang="lt-LT" sz="1400" dirty="0"/>
              <a:t>(pvz., raumenų masė)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Vaikystėje → sparčiai auga.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Suaugus → stabilizuojasi.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Senatvėje → ima mažėti.</a:t>
            </a:r>
          </a:p>
          <a:p>
            <a:pPr>
              <a:buFont typeface="+mj-lt"/>
              <a:buAutoNum type="arabicPeriod"/>
            </a:pPr>
            <a:endParaRPr lang="lt-LT" sz="1400" dirty="0"/>
          </a:p>
          <a:p>
            <a:r>
              <a:rPr lang="lt-LT" sz="1400" b="1" u="sng" dirty="0"/>
              <a:t>Temperatūra </a:t>
            </a:r>
            <a:r>
              <a:rPr lang="lt-LT" sz="1400" b="1" u="sng" dirty="0" err="1"/>
              <a:t>vs</a:t>
            </a:r>
            <a:r>
              <a:rPr lang="lt-LT" sz="1400" b="1" u="sng" dirty="0"/>
              <a:t> energijos suvartojimas</a:t>
            </a:r>
            <a:endParaRPr lang="lt-LT" sz="1400" u="sng" dirty="0"/>
          </a:p>
          <a:p>
            <a:pPr>
              <a:buFont typeface="+mj-lt"/>
              <a:buAutoNum type="arabicPeriod"/>
            </a:pPr>
            <a:r>
              <a:rPr lang="lt-LT" sz="1400" dirty="0"/>
              <a:t>Žemoje temperatūroje energijos poreikis labai didelis (šildymui).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Vidutinėje temperatūroje poreikis sumažėja (komfortas).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Aukštoje temperatūroje energijos poreikis vėl auga (oro kondicionieriai).</a:t>
            </a:r>
          </a:p>
          <a:p>
            <a:pPr>
              <a:buFont typeface="+mj-lt"/>
              <a:buAutoNum type="arabicPeriod"/>
            </a:pPr>
            <a:endParaRPr lang="lt-LT" sz="1400" u="sng" dirty="0"/>
          </a:p>
          <a:p>
            <a:r>
              <a:rPr lang="lt-LT" sz="1400" b="1" u="sng" dirty="0"/>
              <a:t>Biologija – populiacijos augimas</a:t>
            </a:r>
            <a:endParaRPr lang="lt-LT" sz="1400" u="sng" dirty="0"/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Iš pradžių lėtas augimas (mažai individų).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Vėliau sparčiai didėja (gausėja).</a:t>
            </a:r>
          </a:p>
          <a:p>
            <a:pPr marL="342900" indent="-342900">
              <a:buFont typeface="+mj-lt"/>
              <a:buAutoNum type="arabicPeriod"/>
            </a:pPr>
            <a:r>
              <a:rPr lang="lt-LT" sz="1400" dirty="0"/>
              <a:t>Galiausiai lėtėja arba net mažėja dėl resursų trūkumo → kreivė su </a:t>
            </a:r>
            <a:r>
              <a:rPr lang="lt-LT" sz="1400" dirty="0" err="1"/>
              <a:t>inflekcijos</a:t>
            </a:r>
            <a:r>
              <a:rPr lang="lt-LT" sz="1400" dirty="0"/>
              <a:t> tašku gali priminti kubinę.</a:t>
            </a:r>
          </a:p>
        </p:txBody>
      </p:sp>
    </p:spTree>
    <p:extLst>
      <p:ext uri="{BB962C8B-B14F-4D97-AF65-F5344CB8AC3E}">
        <p14:creationId xmlns:p14="http://schemas.microsoft.com/office/powerpoint/2010/main" val="27648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9C2CB-96BB-C4C7-2C4A-4DACACBAC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3CE5-63FD-9AB7-7822-E28CEAD6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28964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4AF5A-77AD-4719-BDE6-06FE1F6D051E}"/>
              </a:ext>
            </a:extLst>
          </p:cNvPr>
          <p:cNvSpPr txBox="1"/>
          <p:nvPr/>
        </p:nvSpPr>
        <p:spPr>
          <a:xfrm>
            <a:off x="1603122" y="1609229"/>
            <a:ext cx="59377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 rtl="0" eaLnBrk="1" latinLnBrk="0" hangingPunct="1">
              <a:buNone/>
            </a:pP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Kvadratinė regresija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apibūdinama parabole, kurios forma primena „U“ arba „∩“.</a:t>
            </a:r>
          </a:p>
          <a:p>
            <a:pPr marL="0" indent="0" algn="l" rtl="0" eaLnBrk="1" latinLnBrk="0" hangingPunct="1">
              <a:buNone/>
            </a:pP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Parabolė yra kvadratinė priklausomybė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, </a:t>
            </a:r>
            <a:r>
              <a:rPr lang="lt-LT" sz="1600" dirty="0" err="1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. y. 2 laipsnio polinomas.</a:t>
            </a:r>
          </a:p>
          <a:p>
            <a:pPr marL="0" indent="0" algn="l" rtl="0" eaLnBrk="1" latinLnBrk="0" hangingPunct="1">
              <a:buNone/>
            </a:pPr>
            <a:endParaRPr lang="lt-LT" sz="1600" dirty="0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  <a:p>
            <a:pPr marL="0" indent="0" algn="l" rtl="0" eaLnBrk="1" latinLnBrk="0" hangingPunct="1"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🔹 </a:t>
            </a: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Parabolės ypatybė:</a:t>
            </a:r>
            <a:endParaRPr lang="lt-LT" sz="1600" dirty="0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  <a:p>
            <a:pPr marL="0" indent="0" algn="l" rtl="0" eaLnBrk="1" latinLnBrk="0" hangingPunct="1">
              <a:buNone/>
            </a:pP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Parabolė visuomet yra simetriška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savo ašies atžvilgiu.</a:t>
            </a: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Jos forma priklauso nuo koeficiento prie x²:</a:t>
            </a:r>
          </a:p>
          <a:p>
            <a:pPr marL="0" indent="0" algn="l" rtl="0" eaLnBrk="1" latinLnBrk="0" hangingPunct="1">
              <a:buNone/>
            </a:pPr>
            <a:endParaRPr lang="lt-LT" sz="1600" dirty="0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Jei a &gt; 0 → kreivė atsidaro į viršų (∪).</a:t>
            </a: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Jei a &lt; 0 → kreivė atsidaro į apačią (∩).</a:t>
            </a: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Simetrijos ašis praeina per parabolės </a:t>
            </a: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viršūnę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.</a:t>
            </a: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Lygtis: y = ax² + </a:t>
            </a:r>
            <a:r>
              <a:rPr lang="lt-LT" sz="1600" dirty="0" err="1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bx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+ c</a:t>
            </a: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Parabolė yra </a:t>
            </a: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simetriška vertikalios linijos atžvilgiu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.</a:t>
            </a:r>
          </a:p>
          <a:p>
            <a:pPr marL="0" indent="0" algn="l" rtl="0" eaLnBrk="1" latinLnBrk="0" hangingPunct="1">
              <a:buNone/>
            </a:pP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Parabolė –simetriška kreivė.</a:t>
            </a:r>
          </a:p>
          <a:p>
            <a:pPr marL="0" indent="0" algn="l" rtl="0" eaLnBrk="1" latinLnBrk="0" hangingPunct="1">
              <a:buNone/>
            </a:pPr>
            <a:endParaRPr lang="lt-LT" sz="1600" dirty="0">
              <a:solidFill>
                <a:srgbClr val="000000"/>
              </a:solidFill>
              <a:effectLst/>
              <a:latin typeface="Gill Sans MT" panose="020B0502020104020203" pitchFamily="34" charset="77"/>
            </a:endParaRPr>
          </a:p>
          <a:p>
            <a:pPr marL="0" indent="0" algn="l" rtl="0" eaLnBrk="1" latinLnBrk="0" hangingPunct="1">
              <a:buNone/>
            </a:pP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Tuo tarpu </a:t>
            </a:r>
            <a:r>
              <a:rPr lang="lt-LT" sz="1600" b="1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kubinė kreivė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neturi simetrijos ašies – ji pasižymi </a:t>
            </a:r>
            <a:r>
              <a:rPr lang="lt-LT" sz="1600" dirty="0" err="1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inflekcijos</a:t>
            </a:r>
            <a:r>
              <a:rPr lang="lt-LT" sz="1600" dirty="0">
                <a:solidFill>
                  <a:srgbClr val="000000"/>
                </a:solidFill>
                <a:effectLst/>
                <a:latin typeface="Gill Sans MT" panose="020B0502020104020203" pitchFamily="34" charset="77"/>
              </a:rPr>
              <a:t> tašku, bet nėra veidrodinės simetrijos.</a:t>
            </a:r>
            <a:endParaRPr lang="lt-LT" sz="1600" dirty="0"/>
          </a:p>
        </p:txBody>
      </p:sp>
    </p:spTree>
    <p:extLst>
      <p:ext uri="{BB962C8B-B14F-4D97-AF65-F5344CB8AC3E}">
        <p14:creationId xmlns:p14="http://schemas.microsoft.com/office/powerpoint/2010/main" val="306290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D981-0B6E-BE0D-6394-FCA2C3A4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9C16-1109-3428-2CF2-633F24B5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4" y="460268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731DE1-7D38-1DBF-97E7-A0FD9C5F1CC7}"/>
              </a:ext>
            </a:extLst>
          </p:cNvPr>
          <p:cNvSpPr txBox="1"/>
          <p:nvPr/>
        </p:nvSpPr>
        <p:spPr>
          <a:xfrm>
            <a:off x="1126434" y="2279374"/>
            <a:ext cx="74609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b="1" dirty="0"/>
              <a:t>Kas yra </a:t>
            </a:r>
            <a:r>
              <a:rPr lang="lt-LT" b="1" dirty="0" err="1"/>
              <a:t>inflekcijos</a:t>
            </a:r>
            <a:r>
              <a:rPr lang="lt-LT" b="1" dirty="0"/>
              <a:t> taškas?</a:t>
            </a:r>
          </a:p>
          <a:p>
            <a:pPr>
              <a:buNone/>
            </a:pPr>
            <a:endParaRPr lang="lt-LT" b="1" dirty="0"/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 err="1"/>
              <a:t>Inflekcijos</a:t>
            </a:r>
            <a:r>
              <a:rPr lang="lt-LT" b="1" dirty="0"/>
              <a:t> taškas</a:t>
            </a:r>
            <a:r>
              <a:rPr lang="lt-LT" dirty="0"/>
              <a:t> – tai kreivės vieta, kur </a:t>
            </a:r>
            <a:r>
              <a:rPr lang="lt-LT" b="1" dirty="0"/>
              <a:t>pasikeičia jos išlinkimas</a:t>
            </a:r>
            <a:r>
              <a:rPr lang="lt-LT" dirty="0"/>
              <a:t> (</a:t>
            </a:r>
            <a:r>
              <a:rPr lang="lt-LT" dirty="0" err="1"/>
              <a:t>konkavumas</a:t>
            </a:r>
            <a:r>
              <a:rPr lang="lt-LT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Paprasčiau: tai taškas, kuriame kreivė iš </a:t>
            </a:r>
            <a:r>
              <a:rPr lang="lt-LT" b="1" dirty="0"/>
              <a:t>„dubens“ (U formos) pereina į „kalniuką“ (∩ formą)</a:t>
            </a:r>
            <a:r>
              <a:rPr lang="lt-LT" dirty="0"/>
              <a:t> arba atvirkščiai.</a:t>
            </a:r>
            <a:br>
              <a:rPr lang="lt-LT" dirty="0"/>
            </a:b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Kvadratinė kreivė (parabolė)</a:t>
            </a:r>
            <a:r>
              <a:rPr lang="lt-LT" dirty="0"/>
              <a:t> – visada lenkta viena kryptimi (tik dubuo arba tik kalnas). Ji </a:t>
            </a:r>
            <a:r>
              <a:rPr lang="lt-LT" b="1" dirty="0"/>
              <a:t>neturi </a:t>
            </a:r>
            <a:r>
              <a:rPr lang="lt-LT" b="1" dirty="0" err="1"/>
              <a:t>inflekcijos</a:t>
            </a:r>
            <a:r>
              <a:rPr lang="lt-LT" b="1" dirty="0"/>
              <a:t> taško</a:t>
            </a:r>
            <a:r>
              <a:rPr lang="lt-L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Kubinė kreivė</a:t>
            </a:r>
            <a:r>
              <a:rPr lang="lt-LT" dirty="0"/>
              <a:t> – gali būti dalyje „dubuo“, o paskui pereiti į „kalną“ → ten ir yra </a:t>
            </a:r>
            <a:r>
              <a:rPr lang="lt-LT" b="1" dirty="0" err="1"/>
              <a:t>inflekcijos</a:t>
            </a:r>
            <a:r>
              <a:rPr lang="lt-LT" b="1" dirty="0"/>
              <a:t> taškas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80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Koreliacijos metodai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b="1" dirty="0"/>
              <a:t>Pearson </a:t>
            </a:r>
            <a:r>
              <a:rPr b="1" dirty="0" err="1"/>
              <a:t>koreliacija</a:t>
            </a:r>
            <a:r>
              <a:rPr b="1" dirty="0"/>
              <a:t> </a:t>
            </a:r>
            <a:r>
              <a:rPr dirty="0"/>
              <a:t>– </a:t>
            </a:r>
            <a:r>
              <a:rPr dirty="0" err="1"/>
              <a:t>matuoja</a:t>
            </a:r>
            <a:r>
              <a:rPr dirty="0"/>
              <a:t> </a:t>
            </a:r>
            <a:r>
              <a:rPr dirty="0" err="1"/>
              <a:t>linijinį</a:t>
            </a:r>
            <a:r>
              <a:rPr dirty="0"/>
              <a:t> </a:t>
            </a:r>
            <a:r>
              <a:rPr dirty="0" err="1"/>
              <a:t>ryšį</a:t>
            </a:r>
            <a:r>
              <a:rPr dirty="0"/>
              <a:t> tarp X </a:t>
            </a:r>
            <a:r>
              <a:rPr dirty="0" err="1"/>
              <a:t>ir</a:t>
            </a:r>
            <a:r>
              <a:rPr dirty="0"/>
              <a:t> Y.</a:t>
            </a:r>
          </a:p>
          <a:p>
            <a:pPr>
              <a:defRPr sz="2000"/>
            </a:pPr>
            <a:r>
              <a:rPr b="1" dirty="0"/>
              <a:t>Spearman </a:t>
            </a:r>
            <a:r>
              <a:rPr b="1" dirty="0" err="1"/>
              <a:t>koreliacija</a:t>
            </a:r>
            <a:r>
              <a:rPr b="1" dirty="0"/>
              <a:t> </a:t>
            </a:r>
            <a:r>
              <a:rPr dirty="0"/>
              <a:t>– </a:t>
            </a:r>
            <a:r>
              <a:rPr dirty="0" err="1"/>
              <a:t>matuoja</a:t>
            </a:r>
            <a:r>
              <a:rPr dirty="0"/>
              <a:t> </a:t>
            </a:r>
            <a:r>
              <a:rPr dirty="0" err="1"/>
              <a:t>monotonišką</a:t>
            </a:r>
            <a:r>
              <a:rPr dirty="0"/>
              <a:t> </a:t>
            </a:r>
            <a:r>
              <a:rPr dirty="0" err="1"/>
              <a:t>ryšį</a:t>
            </a:r>
            <a:r>
              <a:rPr dirty="0"/>
              <a:t> (</a:t>
            </a:r>
            <a:r>
              <a:rPr dirty="0" err="1"/>
              <a:t>remiasi</a:t>
            </a:r>
            <a:r>
              <a:rPr dirty="0"/>
              <a:t> </a:t>
            </a:r>
            <a:r>
              <a:rPr dirty="0" err="1"/>
              <a:t>rangais</a:t>
            </a:r>
            <a:r>
              <a:rPr dirty="0"/>
              <a:t>).</a:t>
            </a:r>
          </a:p>
          <a:p>
            <a:pPr>
              <a:defRPr sz="2000"/>
            </a:pPr>
            <a:r>
              <a:rPr b="1" dirty="0"/>
              <a:t>Pearson </a:t>
            </a:r>
            <a:r>
              <a:rPr b="1" dirty="0" err="1"/>
              <a:t>tinka</a:t>
            </a:r>
            <a:r>
              <a:rPr b="1" dirty="0"/>
              <a:t> </a:t>
            </a:r>
            <a:r>
              <a:rPr b="1" dirty="0" err="1"/>
              <a:t>normaliems</a:t>
            </a:r>
            <a:r>
              <a:rPr dirty="0"/>
              <a:t> </a:t>
            </a:r>
            <a:r>
              <a:rPr dirty="0" err="1"/>
              <a:t>duomenims</a:t>
            </a:r>
            <a:r>
              <a:rPr dirty="0"/>
              <a:t> be </a:t>
            </a:r>
            <a:r>
              <a:rPr dirty="0" err="1"/>
              <a:t>outlier’ų</a:t>
            </a:r>
            <a:r>
              <a:rPr dirty="0"/>
              <a:t>.</a:t>
            </a:r>
          </a:p>
          <a:p>
            <a:pPr>
              <a:defRPr sz="2000"/>
            </a:pPr>
            <a:r>
              <a:rPr b="1" dirty="0"/>
              <a:t>Spearman </a:t>
            </a:r>
            <a:r>
              <a:rPr b="1" dirty="0" err="1"/>
              <a:t>geriau</a:t>
            </a:r>
            <a:r>
              <a:rPr b="1" dirty="0"/>
              <a:t>, kai </a:t>
            </a:r>
            <a:r>
              <a:rPr b="1" dirty="0" err="1"/>
              <a:t>yra</a:t>
            </a:r>
            <a:r>
              <a:rPr b="1" dirty="0"/>
              <a:t> </a:t>
            </a:r>
            <a:r>
              <a:rPr b="1" dirty="0" err="1"/>
              <a:t>outlier’iai</a:t>
            </a:r>
            <a:r>
              <a:rPr b="1" dirty="0"/>
              <a:t> </a:t>
            </a:r>
            <a:r>
              <a:rPr b="1" dirty="0" err="1"/>
              <a:t>arba</a:t>
            </a:r>
            <a:r>
              <a:rPr b="1" dirty="0"/>
              <a:t> </a:t>
            </a:r>
            <a:r>
              <a:rPr b="1" dirty="0" err="1"/>
              <a:t>netiesiškumas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Praktinė</a:t>
            </a:r>
            <a:r>
              <a:rPr dirty="0"/>
              <a:t> </a:t>
            </a:r>
            <a:r>
              <a:rPr dirty="0" err="1"/>
              <a:t>užduotis</a:t>
            </a:r>
            <a:r>
              <a:rPr dirty="0"/>
              <a:t>: </a:t>
            </a:r>
            <a:r>
              <a:rPr dirty="0" err="1"/>
              <a:t>palyginti</a:t>
            </a:r>
            <a:r>
              <a:rPr dirty="0"/>
              <a:t> Pearson vs Spearman </a:t>
            </a:r>
            <a:r>
              <a:rPr dirty="0" err="1"/>
              <a:t>esant</a:t>
            </a:r>
            <a:r>
              <a:rPr dirty="0"/>
              <a:t> </a:t>
            </a:r>
            <a:r>
              <a:rPr dirty="0" err="1"/>
              <a:t>kreiviniam</a:t>
            </a:r>
            <a:r>
              <a:rPr dirty="0"/>
              <a:t> </a:t>
            </a:r>
            <a:r>
              <a:rPr dirty="0" err="1"/>
              <a:t>ryšiui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Modelio prielaidų tikrinimas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2000"/>
            </a:pPr>
            <a:r>
              <a:rPr dirty="0" err="1"/>
              <a:t>Normalumo</a:t>
            </a:r>
            <a:r>
              <a:rPr dirty="0"/>
              <a:t> </a:t>
            </a:r>
            <a:r>
              <a:rPr dirty="0" err="1"/>
              <a:t>prielaida</a:t>
            </a:r>
            <a:r>
              <a:rPr dirty="0"/>
              <a:t>: </a:t>
            </a:r>
            <a:r>
              <a:rPr dirty="0" err="1"/>
              <a:t>residualai</a:t>
            </a:r>
            <a:r>
              <a:rPr dirty="0"/>
              <a:t> </a:t>
            </a:r>
            <a:r>
              <a:rPr dirty="0" err="1"/>
              <a:t>turėtų</a:t>
            </a:r>
            <a:r>
              <a:rPr dirty="0"/>
              <a:t> </a:t>
            </a:r>
            <a:r>
              <a:rPr dirty="0" err="1"/>
              <a:t>būti</a:t>
            </a:r>
            <a:r>
              <a:rPr dirty="0"/>
              <a:t> </a:t>
            </a:r>
            <a:r>
              <a:rPr dirty="0" err="1"/>
              <a:t>pasiskirstę</a:t>
            </a:r>
            <a:r>
              <a:rPr dirty="0"/>
              <a:t> </a:t>
            </a:r>
            <a:r>
              <a:rPr dirty="0" err="1"/>
              <a:t>normaliai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Homoskedastiškumas</a:t>
            </a:r>
            <a:r>
              <a:rPr dirty="0"/>
              <a:t>: </a:t>
            </a:r>
            <a:r>
              <a:rPr dirty="0" err="1"/>
              <a:t>paklaidos</a:t>
            </a:r>
            <a:r>
              <a:rPr dirty="0"/>
              <a:t> </a:t>
            </a:r>
            <a:r>
              <a:rPr dirty="0" err="1"/>
              <a:t>turi</a:t>
            </a:r>
            <a:r>
              <a:rPr dirty="0"/>
              <a:t> </a:t>
            </a:r>
            <a:r>
              <a:rPr dirty="0" err="1"/>
              <a:t>turėti</a:t>
            </a:r>
            <a:r>
              <a:rPr dirty="0"/>
              <a:t> </a:t>
            </a:r>
            <a:r>
              <a:rPr dirty="0" err="1"/>
              <a:t>pastovią</a:t>
            </a:r>
            <a:r>
              <a:rPr dirty="0"/>
              <a:t> </a:t>
            </a:r>
            <a:r>
              <a:rPr dirty="0" err="1"/>
              <a:t>dispersiją</a:t>
            </a:r>
            <a:r>
              <a:rPr dirty="0"/>
              <a:t> (ne </a:t>
            </a:r>
            <a:r>
              <a:rPr dirty="0" err="1"/>
              <a:t>didėti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X).</a:t>
            </a:r>
          </a:p>
          <a:p>
            <a:pPr>
              <a:defRPr sz="2000"/>
            </a:pPr>
            <a:r>
              <a:rPr dirty="0" err="1"/>
              <a:t>Heteroskedastiškumas</a:t>
            </a:r>
            <a:r>
              <a:rPr dirty="0"/>
              <a:t>: kai </a:t>
            </a:r>
            <a:r>
              <a:rPr dirty="0" err="1"/>
              <a:t>klaidų</a:t>
            </a:r>
            <a:r>
              <a:rPr dirty="0"/>
              <a:t> </a:t>
            </a:r>
            <a:r>
              <a:rPr dirty="0" err="1"/>
              <a:t>dispersija</a:t>
            </a:r>
            <a:r>
              <a:rPr dirty="0"/>
              <a:t> </a:t>
            </a:r>
            <a:r>
              <a:rPr dirty="0" err="1"/>
              <a:t>didėja</a:t>
            </a:r>
            <a:r>
              <a:rPr dirty="0"/>
              <a:t> </a:t>
            </a:r>
            <a:r>
              <a:rPr dirty="0" err="1"/>
              <a:t>ar</a:t>
            </a:r>
            <a:r>
              <a:rPr dirty="0"/>
              <a:t> </a:t>
            </a:r>
            <a:r>
              <a:rPr dirty="0" err="1"/>
              <a:t>mažėja</a:t>
            </a:r>
            <a:r>
              <a:rPr dirty="0"/>
              <a:t> (</a:t>
            </a:r>
            <a:r>
              <a:rPr dirty="0" err="1"/>
              <a:t>klaidina</a:t>
            </a:r>
            <a:r>
              <a:rPr dirty="0"/>
              <a:t> </a:t>
            </a:r>
            <a:r>
              <a:rPr dirty="0" err="1"/>
              <a:t>regresiją</a:t>
            </a:r>
            <a:r>
              <a:rPr dirty="0"/>
              <a:t>).</a:t>
            </a:r>
          </a:p>
          <a:p>
            <a:pPr>
              <a:defRPr sz="2000"/>
            </a:pPr>
            <a:r>
              <a:rPr dirty="0" err="1"/>
              <a:t>Autokoreliacija</a:t>
            </a:r>
            <a:r>
              <a:rPr dirty="0"/>
              <a:t>: </a:t>
            </a:r>
            <a:r>
              <a:rPr dirty="0" err="1"/>
              <a:t>priklausomybės</a:t>
            </a:r>
            <a:r>
              <a:rPr dirty="0"/>
              <a:t> tarp </a:t>
            </a:r>
            <a:r>
              <a:rPr dirty="0" err="1"/>
              <a:t>residualų</a:t>
            </a:r>
            <a:r>
              <a:rPr dirty="0"/>
              <a:t> (Durbin-Watson </a:t>
            </a:r>
            <a:r>
              <a:rPr dirty="0" err="1"/>
              <a:t>testas</a:t>
            </a:r>
            <a:r>
              <a:rPr dirty="0"/>
              <a:t>).</a:t>
            </a:r>
          </a:p>
          <a:p>
            <a:pPr>
              <a:defRPr sz="2000"/>
            </a:pPr>
            <a:r>
              <a:rPr dirty="0" err="1"/>
              <a:t>Vizualizacija</a:t>
            </a:r>
            <a:r>
              <a:rPr dirty="0"/>
              <a:t>: Q-Q plot, residual plot.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Modelių palyginimo santrauka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 sz="2000"/>
            </a:pPr>
            <a:r>
              <a:t>📊 Palyginome 3 modelius (tiesinį, kvadratinį, kubinį) pagal R², Adjusted R², RMSE, MAE, MAPE.</a:t>
            </a:r>
          </a:p>
          <a:p>
            <a:pPr>
              <a:defRPr sz="2000"/>
            </a:pPr>
            <a:r>
              <a:t>🔹 Tiesinė vs Kvadratinė – rezultatai beveik identiški (ryšys nėra labai netiesinis).</a:t>
            </a:r>
          </a:p>
          <a:p>
            <a:pPr>
              <a:defRPr sz="2000"/>
            </a:pPr>
            <a:r>
              <a:t>🔹 Kubinė regresija (deg=3) – geriausi rodikliai: didžiausias R² ir mažiausios klaidos.</a:t>
            </a:r>
          </a:p>
          <a:p>
            <a:pPr>
              <a:defRPr sz="2000"/>
            </a:pPr>
            <a:r>
              <a:t>⚖️ Pagerėjimas nėra drastiškas, tačiau kubinė šiek tiek tikslesnė.</a:t>
            </a:r>
          </a:p>
          <a:p>
            <a:pPr>
              <a:defRPr sz="2000"/>
            </a:pPr>
            <a:r>
              <a:t>👉 Praktinė išvada: paprastesni modeliai dažnai pakankami, bet kubinė gali sugauti subtilius netiesiškumus.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6252494" cy="1188720"/>
          </a:xfrm>
        </p:spPr>
        <p:txBody>
          <a:bodyPr/>
          <a:lstStyle/>
          <a:p>
            <a:r>
              <a:rPr dirty="0" err="1"/>
              <a:t>Determinacijos</a:t>
            </a:r>
            <a:r>
              <a:rPr dirty="0"/>
              <a:t> </a:t>
            </a:r>
            <a:r>
              <a:rPr dirty="0" err="1"/>
              <a:t>koeficientas</a:t>
            </a:r>
            <a:r>
              <a:rPr dirty="0"/>
              <a:t> (R²)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dirty="0"/>
              <a:t>R² </a:t>
            </a:r>
            <a:r>
              <a:rPr dirty="0" err="1"/>
              <a:t>parodo</a:t>
            </a:r>
            <a:r>
              <a:rPr dirty="0"/>
              <a:t>, </a:t>
            </a:r>
            <a:r>
              <a:rPr dirty="0" err="1"/>
              <a:t>kiek</a:t>
            </a:r>
            <a:r>
              <a:rPr dirty="0"/>
              <a:t> % </a:t>
            </a:r>
            <a:r>
              <a:rPr dirty="0" err="1"/>
              <a:t>priklausomojo</a:t>
            </a:r>
            <a:r>
              <a:rPr dirty="0"/>
              <a:t> </a:t>
            </a:r>
            <a:r>
              <a:rPr dirty="0" err="1"/>
              <a:t>kintamojo</a:t>
            </a:r>
            <a:r>
              <a:rPr dirty="0"/>
              <a:t> </a:t>
            </a:r>
            <a:r>
              <a:rPr dirty="0" err="1"/>
              <a:t>dispersijos</a:t>
            </a:r>
            <a:r>
              <a:rPr dirty="0"/>
              <a:t> </a:t>
            </a:r>
            <a:r>
              <a:rPr dirty="0" err="1"/>
              <a:t>paaiškina</a:t>
            </a:r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Formulė</a:t>
            </a:r>
            <a:r>
              <a:rPr dirty="0"/>
              <a:t>: R² = 1 – (</a:t>
            </a:r>
            <a:r>
              <a:rPr dirty="0" err="1"/>
              <a:t>SS_res</a:t>
            </a:r>
            <a:r>
              <a:rPr dirty="0"/>
              <a:t> / </a:t>
            </a:r>
            <a:r>
              <a:rPr dirty="0" err="1"/>
              <a:t>SS_tot</a:t>
            </a:r>
            <a:r>
              <a:rPr dirty="0"/>
              <a:t>).</a:t>
            </a:r>
          </a:p>
          <a:p>
            <a:pPr>
              <a:defRPr sz="2000"/>
            </a:pPr>
            <a:r>
              <a:rPr dirty="0"/>
              <a:t>Kuo </a:t>
            </a:r>
            <a:r>
              <a:rPr dirty="0" err="1"/>
              <a:t>arčiau</a:t>
            </a:r>
            <a:r>
              <a:rPr dirty="0"/>
              <a:t> </a:t>
            </a:r>
            <a:r>
              <a:rPr lang="en-US" dirty="0"/>
              <a:t>1</a:t>
            </a:r>
            <a:r>
              <a:rPr dirty="0"/>
              <a:t>, </a:t>
            </a:r>
            <a:r>
              <a:rPr dirty="0" err="1"/>
              <a:t>tuo</a:t>
            </a:r>
            <a:r>
              <a:rPr dirty="0"/>
              <a:t> </a:t>
            </a:r>
            <a:r>
              <a:rPr dirty="0" err="1"/>
              <a:t>geriau</a:t>
            </a:r>
            <a:r>
              <a:rPr dirty="0"/>
              <a:t> </a:t>
            </a:r>
            <a:r>
              <a:rPr dirty="0" err="1"/>
              <a:t>modelis</a:t>
            </a:r>
            <a:r>
              <a:rPr dirty="0"/>
              <a:t> </a:t>
            </a:r>
            <a:r>
              <a:rPr dirty="0" err="1"/>
              <a:t>paaiškina</a:t>
            </a:r>
            <a:r>
              <a:rPr dirty="0"/>
              <a:t> </a:t>
            </a:r>
            <a:r>
              <a:rPr dirty="0" err="1"/>
              <a:t>duomenis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Ribotumai</a:t>
            </a:r>
            <a:r>
              <a:rPr dirty="0"/>
              <a:t>: ne </a:t>
            </a:r>
            <a:r>
              <a:rPr dirty="0" err="1"/>
              <a:t>visada</a:t>
            </a:r>
            <a:r>
              <a:rPr dirty="0"/>
              <a:t> </a:t>
            </a:r>
            <a:r>
              <a:rPr dirty="0" err="1"/>
              <a:t>tinka</a:t>
            </a:r>
            <a:r>
              <a:rPr dirty="0"/>
              <a:t> </a:t>
            </a:r>
            <a:r>
              <a:rPr dirty="0" err="1"/>
              <a:t>prognozei</a:t>
            </a:r>
            <a:r>
              <a:rPr dirty="0"/>
              <a:t>, </a:t>
            </a:r>
            <a:r>
              <a:rPr dirty="0" err="1"/>
              <a:t>gali</a:t>
            </a:r>
            <a:r>
              <a:rPr dirty="0"/>
              <a:t> </a:t>
            </a:r>
            <a:r>
              <a:rPr dirty="0" err="1"/>
              <a:t>klaidinti</a:t>
            </a:r>
            <a:r>
              <a:rPr dirty="0"/>
              <a:t> </a:t>
            </a:r>
            <a:r>
              <a:rPr dirty="0" err="1"/>
              <a:t>netiesiškų</a:t>
            </a:r>
            <a:r>
              <a:rPr dirty="0"/>
              <a:t> </a:t>
            </a:r>
            <a:r>
              <a:rPr dirty="0" err="1"/>
              <a:t>ryšių</a:t>
            </a:r>
            <a:r>
              <a:rPr dirty="0"/>
              <a:t> </a:t>
            </a:r>
            <a:r>
              <a:rPr dirty="0" err="1"/>
              <a:t>atvejais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Adjusted R²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Koreguotas R² įvertina modelio sudėtingumą (kiek kintamųjų yra modelyje).</a:t>
            </a:r>
          </a:p>
          <a:p>
            <a:pPr>
              <a:defRPr sz="2000"/>
            </a:pPr>
            <a:r>
              <a:t>Naudingas, kai lyginame modelius su skirtingu X skaičiumi.</a:t>
            </a:r>
          </a:p>
          <a:p>
            <a:pPr>
              <a:defRPr sz="2000"/>
            </a:pPr>
            <a:r>
              <a:t>Jeigu pridedamas nereikšmingas kintamasis – Adjusted R² gali sumažėti.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Klaidų</a:t>
            </a:r>
            <a:r>
              <a:rPr dirty="0"/>
              <a:t> </a:t>
            </a:r>
            <a:r>
              <a:rPr dirty="0" err="1"/>
              <a:t>metrikos</a:t>
            </a:r>
            <a:br>
              <a:rPr lang="lt-LT" dirty="0"/>
            </a:br>
            <a:r>
              <a:rPr dirty="0"/>
              <a:t>(RMSE, MAE, MAPE)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RMSE – </a:t>
            </a:r>
            <a:r>
              <a:rPr dirty="0" err="1"/>
              <a:t>šaknies</a:t>
            </a:r>
            <a:r>
              <a:rPr dirty="0"/>
              <a:t> </a:t>
            </a:r>
            <a:r>
              <a:rPr dirty="0" err="1"/>
              <a:t>vidutinė</a:t>
            </a:r>
            <a:r>
              <a:rPr dirty="0"/>
              <a:t> </a:t>
            </a:r>
            <a:r>
              <a:rPr dirty="0" err="1"/>
              <a:t>kvadratinė</a:t>
            </a:r>
            <a:r>
              <a:rPr dirty="0"/>
              <a:t> </a:t>
            </a:r>
            <a:r>
              <a:rPr dirty="0" err="1"/>
              <a:t>paklaida</a:t>
            </a:r>
            <a:r>
              <a:rPr dirty="0"/>
              <a:t>. </a:t>
            </a:r>
            <a:r>
              <a:rPr dirty="0" err="1"/>
              <a:t>Stipriai</a:t>
            </a:r>
            <a:r>
              <a:rPr dirty="0"/>
              <a:t> </a:t>
            </a:r>
            <a:r>
              <a:rPr dirty="0" err="1"/>
              <a:t>reaguoja</a:t>
            </a:r>
            <a:r>
              <a:rPr dirty="0"/>
              <a:t> </a:t>
            </a:r>
            <a:r>
              <a:rPr dirty="0" err="1"/>
              <a:t>į</a:t>
            </a:r>
            <a:r>
              <a:rPr dirty="0"/>
              <a:t> </a:t>
            </a:r>
            <a:r>
              <a:rPr dirty="0" err="1"/>
              <a:t>outlier’ius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MAE – </a:t>
            </a:r>
            <a:r>
              <a:rPr dirty="0" err="1"/>
              <a:t>vidutinė</a:t>
            </a:r>
            <a:r>
              <a:rPr dirty="0"/>
              <a:t> </a:t>
            </a:r>
            <a:r>
              <a:rPr dirty="0" err="1"/>
              <a:t>absoliuti</a:t>
            </a:r>
            <a:r>
              <a:rPr dirty="0"/>
              <a:t> </a:t>
            </a:r>
            <a:r>
              <a:rPr dirty="0" err="1"/>
              <a:t>paklaida</a:t>
            </a:r>
            <a:r>
              <a:rPr dirty="0"/>
              <a:t>. Aiški </a:t>
            </a:r>
            <a:r>
              <a:rPr dirty="0" err="1"/>
              <a:t>interpretacija</a:t>
            </a:r>
            <a:r>
              <a:rPr dirty="0"/>
              <a:t>: </a:t>
            </a:r>
            <a:r>
              <a:rPr dirty="0" err="1"/>
              <a:t>vidutiniškai</a:t>
            </a:r>
            <a:r>
              <a:rPr dirty="0"/>
              <a:t> </a:t>
            </a:r>
            <a:r>
              <a:rPr dirty="0" err="1"/>
              <a:t>klystame</a:t>
            </a:r>
            <a:r>
              <a:rPr dirty="0"/>
              <a:t> X </a:t>
            </a:r>
            <a:r>
              <a:rPr dirty="0" err="1"/>
              <a:t>vienetų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MAPE – </a:t>
            </a:r>
            <a:r>
              <a:rPr dirty="0" err="1"/>
              <a:t>vidutinė</a:t>
            </a:r>
            <a:r>
              <a:rPr dirty="0"/>
              <a:t> </a:t>
            </a:r>
            <a:r>
              <a:rPr dirty="0" err="1"/>
              <a:t>absoliuti</a:t>
            </a:r>
            <a:r>
              <a:rPr dirty="0"/>
              <a:t> </a:t>
            </a:r>
            <a:r>
              <a:rPr dirty="0" err="1"/>
              <a:t>procentinė</a:t>
            </a:r>
            <a:r>
              <a:rPr dirty="0"/>
              <a:t> </a:t>
            </a:r>
            <a:r>
              <a:rPr dirty="0" err="1"/>
              <a:t>paklaida</a:t>
            </a:r>
            <a:r>
              <a:rPr dirty="0"/>
              <a:t>. </a:t>
            </a:r>
            <a:r>
              <a:rPr dirty="0" err="1"/>
              <a:t>Naudojama</a:t>
            </a:r>
            <a:r>
              <a:rPr dirty="0"/>
              <a:t> kai </a:t>
            </a:r>
            <a:r>
              <a:rPr dirty="0" err="1"/>
              <a:t>svarbu</a:t>
            </a:r>
            <a:r>
              <a:rPr dirty="0"/>
              <a:t> </a:t>
            </a:r>
            <a:r>
              <a:rPr dirty="0" err="1"/>
              <a:t>procentinis</a:t>
            </a:r>
            <a:r>
              <a:rPr dirty="0"/>
              <a:t> </a:t>
            </a:r>
            <a:r>
              <a:rPr dirty="0" err="1"/>
              <a:t>nukrypimas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Pvz</a:t>
            </a:r>
            <a:r>
              <a:rPr dirty="0"/>
              <a:t>.: </a:t>
            </a:r>
            <a:r>
              <a:rPr dirty="0" err="1"/>
              <a:t>jei</a:t>
            </a:r>
            <a:r>
              <a:rPr dirty="0"/>
              <a:t> RMSE = 2000 €, </a:t>
            </a:r>
            <a:r>
              <a:rPr dirty="0" err="1"/>
              <a:t>reiškia</a:t>
            </a:r>
            <a:r>
              <a:rPr dirty="0"/>
              <a:t>, </a:t>
            </a:r>
            <a:r>
              <a:rPr dirty="0" err="1"/>
              <a:t>kad</a:t>
            </a:r>
            <a:r>
              <a:rPr dirty="0"/>
              <a:t> </a:t>
            </a:r>
            <a:r>
              <a:rPr dirty="0" err="1"/>
              <a:t>tipinė</a:t>
            </a:r>
            <a:r>
              <a:rPr dirty="0"/>
              <a:t> </a:t>
            </a:r>
            <a:r>
              <a:rPr dirty="0" err="1"/>
              <a:t>klaida</a:t>
            </a:r>
            <a:r>
              <a:rPr dirty="0"/>
              <a:t> </a:t>
            </a:r>
            <a:r>
              <a:rPr dirty="0" err="1"/>
              <a:t>yra</a:t>
            </a:r>
            <a:r>
              <a:rPr dirty="0"/>
              <a:t> ~2000 €.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1" y="398635"/>
            <a:ext cx="5937755" cy="1188720"/>
          </a:xfrm>
        </p:spPr>
        <p:txBody>
          <a:bodyPr/>
          <a:lstStyle/>
          <a:p>
            <a:r>
              <a:t>Kas yra tipinė klaida?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2" y="1856061"/>
            <a:ext cx="6086060" cy="4603304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2000"/>
            </a:pPr>
            <a:r>
              <a:rPr sz="1600" dirty="0"/>
              <a:t>👉 </a:t>
            </a:r>
            <a:r>
              <a:rPr sz="1600" b="1" u="sng" dirty="0" err="1"/>
              <a:t>Tipinė</a:t>
            </a:r>
            <a:r>
              <a:rPr sz="1600" b="1" u="sng" dirty="0"/>
              <a:t> </a:t>
            </a:r>
            <a:r>
              <a:rPr sz="1600" b="1" u="sng" dirty="0" err="1"/>
              <a:t>klaida</a:t>
            </a:r>
            <a:r>
              <a:rPr sz="1600" b="1" u="sng" dirty="0"/>
              <a:t> </a:t>
            </a:r>
            <a:r>
              <a:rPr sz="1600" dirty="0"/>
              <a:t>– tai </a:t>
            </a:r>
            <a:r>
              <a:rPr sz="1600" dirty="0" err="1"/>
              <a:t>paprastas</a:t>
            </a:r>
            <a:r>
              <a:rPr sz="1600" dirty="0"/>
              <a:t> </a:t>
            </a:r>
            <a:r>
              <a:rPr sz="1600" dirty="0" err="1"/>
              <a:t>būdas</a:t>
            </a:r>
            <a:r>
              <a:rPr sz="1600" dirty="0"/>
              <a:t> </a:t>
            </a:r>
            <a:r>
              <a:rPr sz="1600" dirty="0" err="1"/>
              <a:t>žodžiais</a:t>
            </a:r>
            <a:r>
              <a:rPr sz="1600" dirty="0"/>
              <a:t> </a:t>
            </a:r>
            <a:r>
              <a:rPr sz="1600" dirty="0" err="1"/>
              <a:t>paaiškinti</a:t>
            </a:r>
            <a:r>
              <a:rPr sz="1600" dirty="0"/>
              <a:t> </a:t>
            </a:r>
            <a:r>
              <a:rPr sz="1600" dirty="0" err="1"/>
              <a:t>klaidų</a:t>
            </a:r>
            <a:r>
              <a:rPr sz="1600" dirty="0"/>
              <a:t> </a:t>
            </a:r>
            <a:r>
              <a:rPr sz="1600" dirty="0" err="1"/>
              <a:t>metrikos</a:t>
            </a:r>
            <a:r>
              <a:rPr sz="1600" dirty="0"/>
              <a:t> </a:t>
            </a:r>
            <a:r>
              <a:rPr sz="1600" dirty="0" err="1"/>
              <a:t>reikšmę</a:t>
            </a:r>
            <a:r>
              <a:rPr sz="1600" dirty="0"/>
              <a:t>, </a:t>
            </a:r>
            <a:r>
              <a:rPr sz="1600" dirty="0" err="1"/>
              <a:t>kad</a:t>
            </a:r>
            <a:r>
              <a:rPr sz="1600" dirty="0"/>
              <a:t> </a:t>
            </a:r>
            <a:r>
              <a:rPr sz="1600" dirty="0" err="1"/>
              <a:t>studentams</a:t>
            </a:r>
            <a:r>
              <a:rPr sz="1600" dirty="0"/>
              <a:t> </a:t>
            </a:r>
            <a:r>
              <a:rPr sz="1600" dirty="0" err="1"/>
              <a:t>būtų</a:t>
            </a:r>
            <a:r>
              <a:rPr sz="1600" dirty="0"/>
              <a:t> </a:t>
            </a:r>
            <a:r>
              <a:rPr sz="1600" dirty="0" err="1"/>
              <a:t>aiškiau</a:t>
            </a:r>
            <a:r>
              <a:rPr sz="1600" dirty="0"/>
              <a:t>. Ji </a:t>
            </a:r>
            <a:r>
              <a:rPr sz="1600" dirty="0" err="1"/>
              <a:t>reiškia</a:t>
            </a:r>
            <a:r>
              <a:rPr sz="1600" dirty="0"/>
              <a:t> </a:t>
            </a:r>
            <a:r>
              <a:rPr sz="1600" dirty="0" err="1"/>
              <a:t>vidutinį</a:t>
            </a:r>
            <a:r>
              <a:rPr sz="1600" dirty="0"/>
              <a:t> </a:t>
            </a:r>
            <a:r>
              <a:rPr sz="1600" dirty="0" err="1"/>
              <a:t>nuokrypį</a:t>
            </a:r>
            <a:r>
              <a:rPr sz="1600" dirty="0"/>
              <a:t> tarp </a:t>
            </a:r>
            <a:r>
              <a:rPr sz="1600" dirty="0" err="1"/>
              <a:t>modelio</a:t>
            </a:r>
            <a:r>
              <a:rPr sz="1600" dirty="0"/>
              <a:t> </a:t>
            </a:r>
            <a:r>
              <a:rPr sz="1600" dirty="0" err="1"/>
              <a:t>prognozės</a:t>
            </a:r>
            <a:r>
              <a:rPr sz="1600" dirty="0"/>
              <a:t> </a:t>
            </a:r>
            <a:r>
              <a:rPr sz="1600" dirty="0" err="1"/>
              <a:t>ir</a:t>
            </a:r>
            <a:r>
              <a:rPr sz="1600" dirty="0"/>
              <a:t> </a:t>
            </a:r>
            <a:r>
              <a:rPr sz="1600" dirty="0" err="1"/>
              <a:t>tikrosios</a:t>
            </a:r>
            <a:r>
              <a:rPr sz="1600" dirty="0"/>
              <a:t> </a:t>
            </a:r>
            <a:r>
              <a:rPr sz="1600" dirty="0" err="1"/>
              <a:t>reikšmės</a:t>
            </a:r>
            <a:r>
              <a:rPr sz="1600" dirty="0"/>
              <a:t>.</a:t>
            </a:r>
          </a:p>
          <a:p>
            <a:pPr marL="0" indent="0">
              <a:buNone/>
              <a:defRPr sz="2000"/>
            </a:pPr>
            <a:r>
              <a:rPr sz="1600" dirty="0" err="1"/>
              <a:t>Pvz</a:t>
            </a:r>
            <a:r>
              <a:rPr sz="1600" dirty="0"/>
              <a:t>.:</a:t>
            </a:r>
            <a:r>
              <a:rPr lang="lt-LT" sz="1600" dirty="0"/>
              <a:t> </a:t>
            </a:r>
            <a:r>
              <a:rPr sz="1600" dirty="0"/>
              <a:t> Jei </a:t>
            </a:r>
            <a:r>
              <a:rPr sz="1600" dirty="0" err="1"/>
              <a:t>turime</a:t>
            </a:r>
            <a:r>
              <a:rPr sz="1600" dirty="0"/>
              <a:t> </a:t>
            </a:r>
            <a:r>
              <a:rPr sz="1600" b="1" dirty="0"/>
              <a:t>RMSE</a:t>
            </a:r>
            <a:r>
              <a:rPr sz="1600" dirty="0"/>
              <a:t> = 2000 €, tai </a:t>
            </a:r>
            <a:r>
              <a:rPr sz="1600" dirty="0" err="1"/>
              <a:t>galime</a:t>
            </a:r>
            <a:r>
              <a:rPr sz="1600" dirty="0"/>
              <a:t> </a:t>
            </a:r>
            <a:r>
              <a:rPr sz="1600" dirty="0" err="1"/>
              <a:t>sakyti</a:t>
            </a:r>
            <a:r>
              <a:rPr sz="1600" dirty="0"/>
              <a:t>: „</a:t>
            </a:r>
            <a:r>
              <a:rPr sz="1600" i="1" dirty="0" err="1"/>
              <a:t>Modelis</a:t>
            </a:r>
            <a:r>
              <a:rPr sz="1600" i="1" dirty="0"/>
              <a:t> </a:t>
            </a:r>
            <a:r>
              <a:rPr sz="1600" b="1" i="1" dirty="0" err="1"/>
              <a:t>tipiniu</a:t>
            </a:r>
            <a:r>
              <a:rPr sz="1600" b="1" i="1" dirty="0"/>
              <a:t> </a:t>
            </a:r>
            <a:r>
              <a:rPr sz="1600" b="1" i="1" dirty="0" err="1"/>
              <a:t>atveju</a:t>
            </a:r>
            <a:r>
              <a:rPr sz="1600" b="1" i="1" dirty="0"/>
              <a:t> </a:t>
            </a:r>
            <a:r>
              <a:rPr sz="1600" i="1" dirty="0" err="1"/>
              <a:t>klysta</a:t>
            </a:r>
            <a:r>
              <a:rPr sz="1600" i="1" dirty="0"/>
              <a:t> </a:t>
            </a:r>
            <a:r>
              <a:rPr sz="1600" i="1" dirty="0" err="1"/>
              <a:t>apie</a:t>
            </a:r>
            <a:r>
              <a:rPr sz="1600" i="1" dirty="0"/>
              <a:t> 2000 €.“ </a:t>
            </a:r>
            <a:r>
              <a:rPr sz="1600" dirty="0"/>
              <a:t>Tai </a:t>
            </a:r>
            <a:r>
              <a:rPr sz="1600" dirty="0" err="1"/>
              <a:t>nereiškia</a:t>
            </a:r>
            <a:r>
              <a:rPr sz="1600" dirty="0"/>
              <a:t>, </a:t>
            </a:r>
            <a:r>
              <a:rPr sz="1600" dirty="0" err="1"/>
              <a:t>kad</a:t>
            </a:r>
            <a:r>
              <a:rPr sz="1600" dirty="0"/>
              <a:t> </a:t>
            </a:r>
            <a:r>
              <a:rPr sz="1600" dirty="0" err="1"/>
              <a:t>visos</a:t>
            </a:r>
            <a:r>
              <a:rPr sz="1600" dirty="0"/>
              <a:t> </a:t>
            </a:r>
            <a:r>
              <a:rPr sz="1600" dirty="0" err="1"/>
              <a:t>klaidos</a:t>
            </a:r>
            <a:r>
              <a:rPr sz="1600" dirty="0"/>
              <a:t> </a:t>
            </a:r>
            <a:r>
              <a:rPr sz="1600" dirty="0" err="1"/>
              <a:t>lygiai</a:t>
            </a:r>
            <a:r>
              <a:rPr sz="1600" dirty="0"/>
              <a:t> </a:t>
            </a:r>
            <a:r>
              <a:rPr sz="1600" dirty="0" err="1"/>
              <a:t>tokios</a:t>
            </a:r>
            <a:r>
              <a:rPr sz="1600" dirty="0"/>
              <a:t>, bet </a:t>
            </a:r>
            <a:r>
              <a:rPr sz="1600" dirty="0" err="1"/>
              <a:t>kad</a:t>
            </a:r>
            <a:r>
              <a:rPr sz="1600" dirty="0"/>
              <a:t> </a:t>
            </a:r>
            <a:r>
              <a:rPr sz="1600" dirty="0" err="1"/>
              <a:t>dažniausiai</a:t>
            </a:r>
            <a:r>
              <a:rPr sz="1600" dirty="0"/>
              <a:t> </a:t>
            </a:r>
            <a:r>
              <a:rPr sz="1600" dirty="0" err="1"/>
              <a:t>klaida</a:t>
            </a:r>
            <a:r>
              <a:rPr sz="1600" dirty="0"/>
              <a:t> </a:t>
            </a:r>
            <a:r>
              <a:rPr sz="1600" dirty="0" err="1"/>
              <a:t>sukasi</a:t>
            </a:r>
            <a:r>
              <a:rPr sz="1600" dirty="0"/>
              <a:t> </a:t>
            </a:r>
            <a:r>
              <a:rPr sz="1600" dirty="0" err="1"/>
              <a:t>apie</a:t>
            </a:r>
            <a:r>
              <a:rPr sz="1600" dirty="0"/>
              <a:t> </a:t>
            </a:r>
            <a:r>
              <a:rPr sz="1600" dirty="0" err="1"/>
              <a:t>tą</a:t>
            </a:r>
            <a:r>
              <a:rPr sz="1600" dirty="0"/>
              <a:t> </a:t>
            </a:r>
            <a:r>
              <a:rPr sz="1600" dirty="0" err="1"/>
              <a:t>dydį</a:t>
            </a:r>
            <a:r>
              <a:rPr sz="1600" dirty="0"/>
              <a:t>.</a:t>
            </a:r>
          </a:p>
          <a:p>
            <a:pPr marL="0" indent="0">
              <a:buNone/>
              <a:defRPr sz="2000"/>
            </a:pPr>
            <a:r>
              <a:rPr sz="1600" dirty="0"/>
              <a:t>• Su </a:t>
            </a:r>
            <a:r>
              <a:rPr sz="1600" b="1" u="sng" dirty="0"/>
              <a:t>MAE (</a:t>
            </a:r>
            <a:r>
              <a:rPr sz="1600" b="1" u="sng" dirty="0" err="1"/>
              <a:t>vidutinė</a:t>
            </a:r>
            <a:r>
              <a:rPr sz="1600" b="1" u="sng" dirty="0"/>
              <a:t> </a:t>
            </a:r>
            <a:r>
              <a:rPr sz="1600" b="1" u="sng" dirty="0" err="1"/>
              <a:t>absoliuti</a:t>
            </a:r>
            <a:r>
              <a:rPr sz="1600" b="1" u="sng" dirty="0"/>
              <a:t> </a:t>
            </a:r>
            <a:r>
              <a:rPr sz="1600" b="1" u="sng" dirty="0" err="1"/>
              <a:t>paklaida</a:t>
            </a:r>
            <a:r>
              <a:rPr sz="1600" b="1" u="sng" dirty="0"/>
              <a:t>)</a:t>
            </a:r>
            <a:r>
              <a:rPr sz="1600" b="1" dirty="0"/>
              <a:t> </a:t>
            </a:r>
            <a:r>
              <a:rPr sz="1600" dirty="0" err="1"/>
              <a:t>formuluotė</a:t>
            </a:r>
            <a:r>
              <a:rPr sz="1600" dirty="0"/>
              <a:t> </a:t>
            </a:r>
            <a:r>
              <a:rPr sz="1600" dirty="0" err="1"/>
              <a:t>būtų</a:t>
            </a:r>
            <a:r>
              <a:rPr sz="1600" dirty="0"/>
              <a:t> </a:t>
            </a:r>
            <a:r>
              <a:rPr sz="1600" dirty="0" err="1"/>
              <a:t>dar</a:t>
            </a:r>
            <a:r>
              <a:rPr sz="1600" dirty="0"/>
              <a:t> </a:t>
            </a:r>
            <a:r>
              <a:rPr sz="1600" dirty="0" err="1"/>
              <a:t>tikslesnė</a:t>
            </a:r>
            <a:r>
              <a:rPr sz="1600" dirty="0"/>
              <a:t>: „</a:t>
            </a:r>
            <a:r>
              <a:rPr sz="1600" dirty="0" err="1"/>
              <a:t>Modelis</a:t>
            </a:r>
            <a:r>
              <a:rPr sz="1600" dirty="0"/>
              <a:t> </a:t>
            </a:r>
            <a:r>
              <a:rPr sz="1600" dirty="0" err="1"/>
              <a:t>vidutiniškai</a:t>
            </a:r>
            <a:r>
              <a:rPr sz="1600" dirty="0"/>
              <a:t> </a:t>
            </a:r>
            <a:r>
              <a:rPr sz="1600" dirty="0" err="1"/>
              <a:t>klysta</a:t>
            </a:r>
            <a:r>
              <a:rPr sz="1600" dirty="0"/>
              <a:t> 1800 €.“</a:t>
            </a:r>
          </a:p>
          <a:p>
            <a:pPr marL="0" indent="0">
              <a:buNone/>
              <a:defRPr sz="2000"/>
            </a:pPr>
            <a:r>
              <a:rPr sz="1600" dirty="0"/>
              <a:t>• Su </a:t>
            </a:r>
            <a:r>
              <a:rPr sz="1600" b="1" u="sng" dirty="0"/>
              <a:t>MAPE – </a:t>
            </a:r>
            <a:r>
              <a:rPr sz="1600" b="1" u="sng" dirty="0" err="1"/>
              <a:t>procentinė</a:t>
            </a:r>
            <a:r>
              <a:rPr sz="1600" b="1" u="sng" dirty="0"/>
              <a:t> </a:t>
            </a:r>
            <a:r>
              <a:rPr sz="1600" b="1" u="sng" dirty="0" err="1"/>
              <a:t>išraiška</a:t>
            </a:r>
            <a:r>
              <a:rPr sz="1600" u="sng" dirty="0"/>
              <a:t>: </a:t>
            </a:r>
            <a:r>
              <a:rPr sz="1600" dirty="0"/>
              <a:t>„</a:t>
            </a:r>
            <a:r>
              <a:rPr sz="1600" dirty="0" err="1"/>
              <a:t>Modelio</a:t>
            </a:r>
            <a:r>
              <a:rPr sz="1600" dirty="0"/>
              <a:t> </a:t>
            </a:r>
            <a:r>
              <a:rPr sz="1600" dirty="0" err="1"/>
              <a:t>prognozės</a:t>
            </a:r>
            <a:r>
              <a:rPr sz="1600" dirty="0"/>
              <a:t> </a:t>
            </a:r>
            <a:r>
              <a:rPr sz="1600" dirty="0" err="1"/>
              <a:t>vidutiniškai</a:t>
            </a:r>
            <a:r>
              <a:rPr sz="1600" dirty="0"/>
              <a:t> 12 % </a:t>
            </a:r>
            <a:r>
              <a:rPr sz="1600" dirty="0" err="1"/>
              <a:t>skiriasi</a:t>
            </a:r>
            <a:r>
              <a:rPr sz="1600" dirty="0"/>
              <a:t> </a:t>
            </a:r>
            <a:r>
              <a:rPr sz="1600" dirty="0" err="1"/>
              <a:t>nuo</a:t>
            </a:r>
            <a:r>
              <a:rPr sz="1600" dirty="0"/>
              <a:t> </a:t>
            </a:r>
            <a:r>
              <a:rPr sz="1600" dirty="0" err="1"/>
              <a:t>realių</a:t>
            </a:r>
            <a:r>
              <a:rPr sz="1600" dirty="0"/>
              <a:t> </a:t>
            </a:r>
            <a:r>
              <a:rPr sz="1600" dirty="0" err="1"/>
              <a:t>reikšmių</a:t>
            </a:r>
            <a:r>
              <a:rPr sz="1600" dirty="0"/>
              <a:t>.“</a:t>
            </a:r>
          </a:p>
          <a:p>
            <a:pPr marL="0" indent="0">
              <a:buNone/>
              <a:defRPr sz="2000"/>
            </a:pPr>
            <a:r>
              <a:rPr sz="1600" dirty="0"/>
              <a:t>🔹 </a:t>
            </a:r>
            <a:r>
              <a:rPr sz="1600" dirty="0" err="1"/>
              <a:t>Skirtumas</a:t>
            </a:r>
            <a:r>
              <a:rPr sz="1600" dirty="0"/>
              <a:t> tarp </a:t>
            </a:r>
            <a:r>
              <a:rPr sz="1600" dirty="0" err="1"/>
              <a:t>terminų</a:t>
            </a:r>
            <a:r>
              <a:rPr sz="1600" dirty="0"/>
              <a:t>:</a:t>
            </a:r>
          </a:p>
          <a:p>
            <a:pPr marL="0" indent="0">
              <a:buNone/>
              <a:defRPr sz="2000"/>
            </a:pPr>
            <a:r>
              <a:rPr sz="1600" dirty="0"/>
              <a:t>• „</a:t>
            </a:r>
            <a:r>
              <a:rPr sz="1600" dirty="0" err="1"/>
              <a:t>Vidutinė</a:t>
            </a:r>
            <a:r>
              <a:rPr sz="1600" dirty="0"/>
              <a:t> </a:t>
            </a:r>
            <a:r>
              <a:rPr sz="1600" dirty="0" err="1"/>
              <a:t>klaida</a:t>
            </a:r>
            <a:r>
              <a:rPr sz="1600" dirty="0"/>
              <a:t>“ – </a:t>
            </a:r>
            <a:r>
              <a:rPr sz="1600" dirty="0" err="1"/>
              <a:t>labiau</a:t>
            </a:r>
            <a:r>
              <a:rPr sz="1600" dirty="0"/>
              <a:t> </a:t>
            </a:r>
            <a:r>
              <a:rPr sz="1600" dirty="0" err="1"/>
              <a:t>matematiškai</a:t>
            </a:r>
            <a:r>
              <a:rPr sz="1600" dirty="0"/>
              <a:t> </a:t>
            </a:r>
            <a:r>
              <a:rPr sz="1600" dirty="0" err="1"/>
              <a:t>tiks</a:t>
            </a:r>
            <a:r>
              <a:rPr lang="lt-LT" sz="1600" dirty="0"/>
              <a:t>c </a:t>
            </a:r>
            <a:r>
              <a:rPr sz="1600" dirty="0" err="1"/>
              <a:t>lus</a:t>
            </a:r>
            <a:r>
              <a:rPr sz="1600" dirty="0"/>
              <a:t> </a:t>
            </a:r>
            <a:r>
              <a:rPr sz="1600" dirty="0" err="1"/>
              <a:t>apibrėžimas</a:t>
            </a:r>
            <a:r>
              <a:rPr sz="1600" dirty="0"/>
              <a:t> (</a:t>
            </a:r>
            <a:r>
              <a:rPr sz="1600" dirty="0" err="1"/>
              <a:t>pvz</a:t>
            </a:r>
            <a:r>
              <a:rPr sz="1600" dirty="0"/>
              <a:t>., MAE).</a:t>
            </a:r>
          </a:p>
          <a:p>
            <a:pPr marL="0" indent="0">
              <a:buNone/>
              <a:defRPr sz="2000"/>
            </a:pPr>
            <a:r>
              <a:rPr sz="1600" dirty="0"/>
              <a:t>• „</a:t>
            </a:r>
            <a:r>
              <a:rPr sz="1600" dirty="0" err="1"/>
              <a:t>Tipinė</a:t>
            </a:r>
            <a:r>
              <a:rPr sz="1600" dirty="0"/>
              <a:t> </a:t>
            </a:r>
            <a:r>
              <a:rPr sz="1600" dirty="0" err="1"/>
              <a:t>klaida</a:t>
            </a:r>
            <a:r>
              <a:rPr sz="1600" dirty="0"/>
              <a:t>“ – </a:t>
            </a:r>
            <a:r>
              <a:rPr sz="1600" dirty="0" err="1"/>
              <a:t>labiau</a:t>
            </a:r>
            <a:r>
              <a:rPr sz="1600" dirty="0"/>
              <a:t> </a:t>
            </a:r>
            <a:r>
              <a:rPr sz="1600" dirty="0" err="1"/>
              <a:t>mokomasis</a:t>
            </a:r>
            <a:r>
              <a:rPr sz="1600" dirty="0"/>
              <a:t> </a:t>
            </a:r>
            <a:r>
              <a:rPr sz="1600" dirty="0" err="1"/>
              <a:t>terminas</a:t>
            </a:r>
            <a:r>
              <a:rPr sz="1600" dirty="0"/>
              <a:t>, </a:t>
            </a:r>
            <a:r>
              <a:rPr sz="1600" dirty="0" err="1"/>
              <a:t>leidžiantis</a:t>
            </a:r>
            <a:r>
              <a:rPr sz="1600" dirty="0"/>
              <a:t> </a:t>
            </a:r>
            <a:r>
              <a:rPr sz="1600" dirty="0" err="1"/>
              <a:t>lengvai</a:t>
            </a:r>
            <a:r>
              <a:rPr sz="1600" dirty="0"/>
              <a:t> </a:t>
            </a:r>
            <a:r>
              <a:rPr sz="1600" dirty="0" err="1"/>
              <a:t>paaiškinti</a:t>
            </a:r>
            <a:r>
              <a:rPr sz="1600" dirty="0"/>
              <a:t>, </a:t>
            </a:r>
            <a:r>
              <a:rPr sz="1600" dirty="0" err="1"/>
              <a:t>kad</a:t>
            </a:r>
            <a:r>
              <a:rPr sz="1600" dirty="0"/>
              <a:t> </a:t>
            </a:r>
            <a:r>
              <a:rPr sz="1600" dirty="0" err="1"/>
              <a:t>ši</a:t>
            </a:r>
            <a:r>
              <a:rPr sz="1600" dirty="0"/>
              <a:t> </a:t>
            </a:r>
            <a:r>
              <a:rPr sz="1600" dirty="0" err="1"/>
              <a:t>metrika</a:t>
            </a:r>
            <a:r>
              <a:rPr sz="1600" dirty="0"/>
              <a:t> </a:t>
            </a:r>
            <a:r>
              <a:rPr sz="1600" dirty="0" err="1"/>
              <a:t>parodo</a:t>
            </a:r>
            <a:r>
              <a:rPr sz="1600" dirty="0"/>
              <a:t> „</a:t>
            </a:r>
            <a:r>
              <a:rPr sz="1600" dirty="0" err="1"/>
              <a:t>įprastą</a:t>
            </a:r>
            <a:r>
              <a:rPr sz="1600" dirty="0"/>
              <a:t>, </a:t>
            </a:r>
            <a:r>
              <a:rPr sz="1600" dirty="0" err="1"/>
              <a:t>dažniausiai</a:t>
            </a:r>
            <a:r>
              <a:rPr sz="1600" dirty="0"/>
              <a:t> </a:t>
            </a:r>
            <a:r>
              <a:rPr sz="1600" dirty="0" err="1"/>
              <a:t>pasitaikančią</a:t>
            </a:r>
            <a:r>
              <a:rPr sz="1600" dirty="0"/>
              <a:t>“ </a:t>
            </a:r>
            <a:r>
              <a:rPr sz="1600" dirty="0" err="1"/>
              <a:t>paklaidą</a:t>
            </a:r>
            <a:r>
              <a:rPr sz="1600" dirty="0"/>
              <a:t> tarp </a:t>
            </a:r>
            <a:r>
              <a:rPr sz="1600" dirty="0" err="1"/>
              <a:t>modelio</a:t>
            </a:r>
            <a:r>
              <a:rPr sz="1600" dirty="0"/>
              <a:t> </a:t>
            </a:r>
            <a:r>
              <a:rPr sz="1600" dirty="0" err="1"/>
              <a:t>ir</a:t>
            </a:r>
            <a:r>
              <a:rPr sz="1600" dirty="0"/>
              <a:t> </a:t>
            </a:r>
            <a:r>
              <a:rPr sz="1600" dirty="0" err="1"/>
              <a:t>realybės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Diskusija: Paaiškinimas vs Prognozė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sz="3600" dirty="0"/>
          </a:p>
          <a:p>
            <a:pPr>
              <a:defRPr sz="2000"/>
            </a:pPr>
            <a:r>
              <a:rPr sz="2400" dirty="0" err="1"/>
              <a:t>Modelio</a:t>
            </a:r>
            <a:r>
              <a:rPr sz="2400" dirty="0"/>
              <a:t> </a:t>
            </a:r>
            <a:r>
              <a:rPr sz="2400" dirty="0" err="1"/>
              <a:t>paaiškinamumas</a:t>
            </a:r>
            <a:r>
              <a:rPr sz="2400" dirty="0"/>
              <a:t> (</a:t>
            </a:r>
            <a:r>
              <a:rPr sz="2400" dirty="0" err="1"/>
              <a:t>interesuoja</a:t>
            </a:r>
            <a:r>
              <a:rPr sz="2400" dirty="0"/>
              <a:t> </a:t>
            </a:r>
            <a:r>
              <a:rPr sz="2400" dirty="0" err="1"/>
              <a:t>koeficientai</a:t>
            </a:r>
            <a:r>
              <a:rPr sz="2400" dirty="0"/>
              <a:t>, </a:t>
            </a:r>
            <a:r>
              <a:rPr sz="2400" dirty="0" err="1"/>
              <a:t>sąryšiai</a:t>
            </a:r>
            <a:r>
              <a:rPr sz="2400" dirty="0"/>
              <a:t> tarp </a:t>
            </a:r>
            <a:r>
              <a:rPr sz="2400" dirty="0" err="1"/>
              <a:t>kintamųjų</a:t>
            </a:r>
            <a:r>
              <a:rPr sz="2400" dirty="0"/>
              <a:t>).</a:t>
            </a:r>
          </a:p>
          <a:p>
            <a:pPr>
              <a:defRPr sz="2000"/>
            </a:pPr>
            <a:r>
              <a:rPr sz="2400" dirty="0" err="1"/>
              <a:t>Modelio</a:t>
            </a:r>
            <a:r>
              <a:rPr sz="2400" dirty="0"/>
              <a:t> </a:t>
            </a:r>
            <a:r>
              <a:rPr sz="2400" dirty="0" err="1"/>
              <a:t>prognozavimo</a:t>
            </a:r>
            <a:r>
              <a:rPr sz="2400" dirty="0"/>
              <a:t> </a:t>
            </a:r>
            <a:r>
              <a:rPr sz="2400" dirty="0" err="1"/>
              <a:t>tikslumas</a:t>
            </a:r>
            <a:r>
              <a:rPr sz="2400" dirty="0"/>
              <a:t> (</a:t>
            </a:r>
            <a:r>
              <a:rPr sz="2400" dirty="0" err="1"/>
              <a:t>interesuoja</a:t>
            </a:r>
            <a:r>
              <a:rPr sz="2400" dirty="0"/>
              <a:t> </a:t>
            </a:r>
            <a:r>
              <a:rPr sz="2400" dirty="0" err="1"/>
              <a:t>klaidos</a:t>
            </a:r>
            <a:r>
              <a:rPr sz="2400" dirty="0"/>
              <a:t> </a:t>
            </a:r>
            <a:r>
              <a:rPr sz="2400" dirty="0" err="1"/>
              <a:t>dydis</a:t>
            </a:r>
            <a:r>
              <a:rPr sz="2400" dirty="0"/>
              <a:t>, RMSE/MAE).</a:t>
            </a:r>
          </a:p>
          <a:p>
            <a:pPr>
              <a:defRPr sz="2000"/>
            </a:pPr>
            <a:r>
              <a:rPr sz="2400" dirty="0"/>
              <a:t>Kai </a:t>
            </a:r>
            <a:r>
              <a:rPr sz="2400" dirty="0" err="1"/>
              <a:t>kuriais</a:t>
            </a:r>
            <a:r>
              <a:rPr sz="2400" dirty="0"/>
              <a:t> </a:t>
            </a:r>
            <a:r>
              <a:rPr sz="2400" dirty="0" err="1"/>
              <a:t>atvejais</a:t>
            </a:r>
            <a:r>
              <a:rPr sz="2400" dirty="0"/>
              <a:t> </a:t>
            </a:r>
            <a:r>
              <a:rPr sz="2400" dirty="0" err="1"/>
              <a:t>geras</a:t>
            </a:r>
            <a:r>
              <a:rPr sz="2400" dirty="0"/>
              <a:t> </a:t>
            </a:r>
            <a:r>
              <a:rPr sz="2400" dirty="0" err="1"/>
              <a:t>paaiškinamumas</a:t>
            </a:r>
            <a:r>
              <a:rPr sz="2400" dirty="0"/>
              <a:t> ≠ </a:t>
            </a:r>
            <a:r>
              <a:rPr sz="2400" dirty="0" err="1"/>
              <a:t>gera</a:t>
            </a:r>
            <a:r>
              <a:rPr sz="2400" dirty="0"/>
              <a:t> </a:t>
            </a:r>
            <a:r>
              <a:rPr sz="2400" dirty="0" err="1"/>
              <a:t>prognozė</a:t>
            </a:r>
            <a:r>
              <a:rPr sz="2400" dirty="0"/>
              <a:t>.</a:t>
            </a:r>
          </a:p>
          <a:p>
            <a:pPr>
              <a:defRPr sz="2000"/>
            </a:pPr>
            <a:r>
              <a:rPr sz="2400" dirty="0" err="1"/>
              <a:t>Pvz</a:t>
            </a:r>
            <a:r>
              <a:rPr sz="2400" dirty="0"/>
              <a:t>.: </a:t>
            </a:r>
            <a:r>
              <a:rPr sz="2400" dirty="0" err="1"/>
              <a:t>socialiniai</a:t>
            </a:r>
            <a:r>
              <a:rPr sz="2400" dirty="0"/>
              <a:t> </a:t>
            </a:r>
            <a:r>
              <a:rPr sz="2400" dirty="0" err="1"/>
              <a:t>mokslai</a:t>
            </a:r>
            <a:r>
              <a:rPr sz="2400" dirty="0"/>
              <a:t> (</a:t>
            </a:r>
            <a:r>
              <a:rPr sz="2400" dirty="0" err="1"/>
              <a:t>paaiškinti</a:t>
            </a:r>
            <a:r>
              <a:rPr sz="2400" dirty="0"/>
              <a:t> </a:t>
            </a:r>
            <a:r>
              <a:rPr sz="2400" dirty="0" err="1"/>
              <a:t>ryšius</a:t>
            </a:r>
            <a:r>
              <a:rPr sz="2400" dirty="0"/>
              <a:t>) vs </a:t>
            </a:r>
            <a:r>
              <a:rPr sz="2400" dirty="0" err="1"/>
              <a:t>verslo</a:t>
            </a:r>
            <a:r>
              <a:rPr sz="2400" dirty="0"/>
              <a:t> </a:t>
            </a:r>
            <a:r>
              <a:rPr sz="2400" dirty="0" err="1"/>
              <a:t>prognozės</a:t>
            </a:r>
            <a:r>
              <a:rPr sz="2400" dirty="0"/>
              <a:t> (</a:t>
            </a:r>
            <a:r>
              <a:rPr sz="2400" dirty="0" err="1"/>
              <a:t>tiksliai</a:t>
            </a:r>
            <a:r>
              <a:rPr sz="2400" dirty="0"/>
              <a:t> </a:t>
            </a:r>
            <a:r>
              <a:rPr sz="2400" dirty="0" err="1"/>
              <a:t>numatyti</a:t>
            </a:r>
            <a:r>
              <a:rPr sz="2400" dirty="0"/>
              <a:t> pajamas).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000"/>
            </a:pPr>
            <a:r>
              <a:rPr sz="2400" dirty="0" err="1"/>
              <a:t>Tiesinė</a:t>
            </a:r>
            <a:r>
              <a:rPr sz="2400" dirty="0"/>
              <a:t> </a:t>
            </a:r>
            <a:r>
              <a:rPr sz="2400" dirty="0" err="1"/>
              <a:t>regresija</a:t>
            </a:r>
            <a:r>
              <a:rPr sz="2400" dirty="0"/>
              <a:t> </a:t>
            </a:r>
            <a:r>
              <a:rPr sz="2400" dirty="0" err="1"/>
              <a:t>daro</a:t>
            </a:r>
            <a:r>
              <a:rPr sz="2400" dirty="0"/>
              <a:t> </a:t>
            </a:r>
            <a:r>
              <a:rPr sz="2400" dirty="0" err="1"/>
              <a:t>prielaidą</a:t>
            </a:r>
            <a:r>
              <a:rPr sz="2400" dirty="0"/>
              <a:t>, </a:t>
            </a:r>
            <a:r>
              <a:rPr sz="2400" b="1" dirty="0" err="1"/>
              <a:t>kad</a:t>
            </a:r>
            <a:r>
              <a:rPr sz="2400" b="1" dirty="0"/>
              <a:t> </a:t>
            </a:r>
            <a:r>
              <a:rPr sz="2400" b="1" dirty="0" err="1"/>
              <a:t>ryšys</a:t>
            </a:r>
            <a:r>
              <a:rPr sz="2400" b="1" dirty="0"/>
              <a:t> tarp X </a:t>
            </a:r>
            <a:r>
              <a:rPr sz="2400" b="1" dirty="0" err="1"/>
              <a:t>ir</a:t>
            </a:r>
            <a:r>
              <a:rPr sz="2400" b="1" dirty="0"/>
              <a:t> Y </a:t>
            </a:r>
            <a:r>
              <a:rPr sz="2400" b="1" dirty="0" err="1"/>
              <a:t>yra</a:t>
            </a:r>
            <a:r>
              <a:rPr sz="2400" b="1" dirty="0"/>
              <a:t> </a:t>
            </a:r>
            <a:r>
              <a:rPr sz="2400" b="1" dirty="0" err="1"/>
              <a:t>linijinis</a:t>
            </a:r>
            <a:r>
              <a:rPr sz="2400" b="1" dirty="0"/>
              <a:t>.</a:t>
            </a:r>
          </a:p>
          <a:p>
            <a:pPr>
              <a:defRPr sz="2000"/>
            </a:pPr>
            <a:r>
              <a:rPr sz="2400" dirty="0" err="1"/>
              <a:t>Realiuose</a:t>
            </a:r>
            <a:r>
              <a:rPr sz="2400" dirty="0"/>
              <a:t> </a:t>
            </a:r>
            <a:r>
              <a:rPr sz="2400" dirty="0" err="1"/>
              <a:t>duomenyse</a:t>
            </a:r>
            <a:r>
              <a:rPr sz="2400" dirty="0"/>
              <a:t> </a:t>
            </a:r>
            <a:r>
              <a:rPr sz="2400" b="1" dirty="0" err="1"/>
              <a:t>ryšiai</a:t>
            </a:r>
            <a:r>
              <a:rPr sz="2400" b="1" dirty="0"/>
              <a:t> </a:t>
            </a:r>
            <a:r>
              <a:rPr sz="2400" b="1" dirty="0" err="1"/>
              <a:t>gali</a:t>
            </a:r>
            <a:r>
              <a:rPr sz="2400" b="1" dirty="0"/>
              <a:t> </a:t>
            </a:r>
            <a:r>
              <a:rPr sz="2400" b="1" dirty="0" err="1"/>
              <a:t>būti</a:t>
            </a:r>
            <a:r>
              <a:rPr sz="2400" b="1" dirty="0"/>
              <a:t> </a:t>
            </a:r>
            <a:r>
              <a:rPr sz="2400" b="1" dirty="0" err="1"/>
              <a:t>netiesiniai</a:t>
            </a:r>
            <a:r>
              <a:rPr sz="2400" dirty="0"/>
              <a:t>.</a:t>
            </a:r>
          </a:p>
          <a:p>
            <a:pPr>
              <a:defRPr sz="2000"/>
            </a:pPr>
            <a:r>
              <a:rPr sz="2400" b="1" dirty="0" err="1"/>
              <a:t>Polinominė</a:t>
            </a:r>
            <a:r>
              <a:rPr sz="2400" b="1" dirty="0"/>
              <a:t> </a:t>
            </a:r>
            <a:r>
              <a:rPr sz="2400" b="1" dirty="0" err="1"/>
              <a:t>regresija</a:t>
            </a:r>
            <a:r>
              <a:rPr sz="2400" b="1" dirty="0"/>
              <a:t> (</a:t>
            </a:r>
            <a:r>
              <a:rPr sz="2400" b="1" dirty="0" err="1"/>
              <a:t>kvadratinė</a:t>
            </a:r>
            <a:r>
              <a:rPr sz="2400" b="1" dirty="0"/>
              <a:t>, </a:t>
            </a:r>
            <a:r>
              <a:rPr sz="2400" b="1" dirty="0" err="1"/>
              <a:t>kubinė</a:t>
            </a:r>
            <a:r>
              <a:rPr sz="2400" b="1" dirty="0"/>
              <a:t>)</a:t>
            </a:r>
            <a:r>
              <a:rPr sz="2400" dirty="0"/>
              <a:t> </a:t>
            </a:r>
            <a:r>
              <a:rPr sz="2400" dirty="0" err="1"/>
              <a:t>leidžia</a:t>
            </a:r>
            <a:r>
              <a:rPr sz="2400" dirty="0"/>
              <a:t> </a:t>
            </a:r>
            <a:r>
              <a:rPr sz="2400" dirty="0" err="1"/>
              <a:t>modeliuoti</a:t>
            </a:r>
            <a:r>
              <a:rPr sz="2400" dirty="0"/>
              <a:t> </a:t>
            </a:r>
            <a:r>
              <a:rPr sz="2400" dirty="0" err="1"/>
              <a:t>kreives</a:t>
            </a:r>
            <a:r>
              <a:rPr sz="2400" dirty="0"/>
              <a:t>.</a:t>
            </a:r>
          </a:p>
          <a:p>
            <a:pPr>
              <a:defRPr sz="2000"/>
            </a:pPr>
            <a:r>
              <a:rPr sz="2400" dirty="0" err="1"/>
              <a:t>Pvz</a:t>
            </a:r>
            <a:r>
              <a:rPr sz="2400" dirty="0"/>
              <a:t>.: </a:t>
            </a:r>
            <a:r>
              <a:rPr sz="2400" dirty="0" err="1"/>
              <a:t>sąnaudos</a:t>
            </a:r>
            <a:r>
              <a:rPr sz="2400" dirty="0"/>
              <a:t> </a:t>
            </a:r>
            <a:r>
              <a:rPr sz="2400" dirty="0" err="1"/>
              <a:t>gali</a:t>
            </a:r>
            <a:r>
              <a:rPr sz="2400" dirty="0"/>
              <a:t> </a:t>
            </a:r>
            <a:r>
              <a:rPr sz="2400" dirty="0" err="1"/>
              <a:t>didėti</a:t>
            </a:r>
            <a:r>
              <a:rPr sz="2400" dirty="0"/>
              <a:t> </a:t>
            </a:r>
            <a:r>
              <a:rPr sz="2400" dirty="0" err="1"/>
              <a:t>kvadratiniu</a:t>
            </a:r>
            <a:r>
              <a:rPr sz="2400" dirty="0"/>
              <a:t> </a:t>
            </a:r>
            <a:r>
              <a:rPr sz="2400" dirty="0" err="1"/>
              <a:t>santykiu</a:t>
            </a:r>
            <a:r>
              <a:rPr sz="2400" dirty="0"/>
              <a:t> </a:t>
            </a:r>
            <a:r>
              <a:rPr sz="2400" dirty="0" err="1"/>
              <a:t>su</a:t>
            </a:r>
            <a:r>
              <a:rPr sz="2400" dirty="0"/>
              <a:t> </a:t>
            </a:r>
            <a:r>
              <a:rPr sz="2400" dirty="0" err="1"/>
              <a:t>gamybos</a:t>
            </a:r>
            <a:r>
              <a:rPr sz="2400" dirty="0"/>
              <a:t> </a:t>
            </a:r>
            <a:r>
              <a:rPr sz="2400" dirty="0" err="1"/>
              <a:t>apimtimi</a:t>
            </a:r>
            <a:r>
              <a:rPr sz="2400" dirty="0"/>
              <a:t>.</a:t>
            </a:r>
            <a:endParaRPr lang="lt-LT" sz="2400" dirty="0"/>
          </a:p>
          <a:p>
            <a:pPr>
              <a:defRPr sz="2000"/>
            </a:pPr>
            <a:endParaRPr lang="en-US" sz="2400" dirty="0"/>
          </a:p>
          <a:p>
            <a:pPr marL="0" indent="0">
              <a:buNone/>
              <a:defRPr sz="2000"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4A181-C7F9-74CF-4DAF-8E66A1B4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30C1-FD70-3B11-A2AF-0FE204B5F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3764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pic>
        <p:nvPicPr>
          <p:cNvPr id="5" name="Picture 4" descr="A graph with blue and green lines and red x&#10;&#10;AI-generated content may be incorrect.">
            <a:extLst>
              <a:ext uri="{FF2B5EF4-FFF2-40B4-BE49-F238E27FC236}">
                <a16:creationId xmlns:a16="http://schemas.microsoft.com/office/drawing/2014/main" id="{61D422DC-5F9D-3339-FE63-611A64E1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77" y="1897514"/>
            <a:ext cx="63119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CADA2-9C8D-3854-B925-080B3646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F586-D8E1-5DD9-5EC3-BEB6EAE0A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433764"/>
            <a:ext cx="5937755" cy="1188720"/>
          </a:xfrm>
        </p:spPr>
        <p:txBody>
          <a:bodyPr/>
          <a:lstStyle/>
          <a:p>
            <a:r>
              <a:rPr dirty="0" err="1"/>
              <a:t>Netiesiškumai</a:t>
            </a:r>
            <a:r>
              <a:rPr dirty="0"/>
              <a:t> </a:t>
            </a:r>
            <a:r>
              <a:rPr dirty="0" err="1"/>
              <a:t>regresijoje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00001-24C8-4E06-9B18-556745E81A67}"/>
              </a:ext>
            </a:extLst>
          </p:cNvPr>
          <p:cNvSpPr txBox="1"/>
          <p:nvPr/>
        </p:nvSpPr>
        <p:spPr>
          <a:xfrm>
            <a:off x="1146313" y="2245336"/>
            <a:ext cx="69110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🔹 </a:t>
            </a:r>
            <a:r>
              <a:rPr lang="lt-LT" b="1" dirty="0"/>
              <a:t>Kvadratinė priklausomybė (parabolė) pavyzdžiai:</a:t>
            </a: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dirty="0"/>
              <a:t>Ryšys: iš pradžių didėja, bet po tam tikro taško pradeda mažėti arba atvirkščiai.</a:t>
            </a:r>
          </a:p>
          <a:p>
            <a:pPr>
              <a:buNone/>
            </a:pP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Reklamos išlaidos </a:t>
            </a:r>
            <a:r>
              <a:rPr lang="lt-LT" b="1" dirty="0" err="1"/>
              <a:t>vs</a:t>
            </a:r>
            <a:r>
              <a:rPr lang="lt-LT" b="1" dirty="0"/>
              <a:t> pardavimai</a:t>
            </a:r>
            <a:r>
              <a:rPr lang="lt-LT" dirty="0"/>
              <a:t>: iki tam tikros ribos didesnės išlaidos kelia pardavimus, bet vėliau grąža mažėja (</a:t>
            </a:r>
            <a:r>
              <a:rPr lang="lt-LT" dirty="0" err="1"/>
              <a:t>diminishing</a:t>
            </a:r>
            <a:r>
              <a:rPr lang="lt-LT" dirty="0"/>
              <a:t> </a:t>
            </a:r>
            <a:r>
              <a:rPr lang="lt-LT" dirty="0" err="1"/>
              <a:t>returns</a:t>
            </a:r>
            <a:r>
              <a:rPr lang="lt-LT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Darbo valandos </a:t>
            </a:r>
            <a:r>
              <a:rPr lang="lt-LT" b="1" dirty="0" err="1"/>
              <a:t>vs</a:t>
            </a:r>
            <a:r>
              <a:rPr lang="lt-LT" b="1" dirty="0"/>
              <a:t> produktyvumas</a:t>
            </a:r>
            <a:r>
              <a:rPr lang="lt-LT" dirty="0"/>
              <a:t>: iš pradžių produktyvumas kyla, bet per daug darbo → nuovargis → produktyvumas krenta.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Automobilio greitis </a:t>
            </a:r>
            <a:r>
              <a:rPr lang="lt-LT" b="1" dirty="0" err="1"/>
              <a:t>vs</a:t>
            </a:r>
            <a:r>
              <a:rPr lang="lt-LT" b="1" dirty="0"/>
              <a:t> degalų sąnaudos</a:t>
            </a:r>
            <a:r>
              <a:rPr lang="lt-LT" dirty="0"/>
              <a:t>: važiuojant greičiau iki vidutinio greičio sąnaudos mažėja (efektyviau), bet pasiekus didesnį greitį sąnaudos sparčiai didėja.</a:t>
            </a:r>
          </a:p>
        </p:txBody>
      </p:sp>
    </p:spTree>
    <p:extLst>
      <p:ext uri="{BB962C8B-B14F-4D97-AF65-F5344CB8AC3E}">
        <p14:creationId xmlns:p14="http://schemas.microsoft.com/office/powerpoint/2010/main" val="217287162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0CFB394-EA39-48C4-AC54-4E222A11EBB6}"/>
</file>

<file path=customXml/itemProps2.xml><?xml version="1.0" encoding="utf-8"?>
<ds:datastoreItem xmlns:ds="http://schemas.openxmlformats.org/officeDocument/2006/customXml" ds:itemID="{D00F68AA-A18D-43B6-B89F-F4AFB02BB4AD}"/>
</file>

<file path=customXml/itemProps3.xml><?xml version="1.0" encoding="utf-8"?>
<ds:datastoreItem xmlns:ds="http://schemas.openxmlformats.org/officeDocument/2006/customXml" ds:itemID="{88E81C83-4AF8-4099-B366-2EC3BF1B9BBE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243</TotalTime>
  <Words>1375</Words>
  <Application>Microsoft Macintosh PowerPoint</Application>
  <PresentationFormat>On-screen Show (4:3)</PresentationFormat>
  <Paragraphs>149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Gill Sans MT</vt:lpstr>
      <vt:lpstr>Parcel</vt:lpstr>
      <vt:lpstr>Regresija 4 paskaita</vt:lpstr>
      <vt:lpstr>Determinacijos koeficientas (R²)</vt:lpstr>
      <vt:lpstr>Adjusted R²</vt:lpstr>
      <vt:lpstr>Klaidų metrikos (RMSE, MAE, MAPE)</vt:lpstr>
      <vt:lpstr>Kas yra tipinė klaida?</vt:lpstr>
      <vt:lpstr>Diskusija: Paaiškinimas vs Prognozė</vt:lpstr>
      <vt:lpstr>Netiesiškumai regresijoje</vt:lpstr>
      <vt:lpstr>Netiesiškumai regresijoje</vt:lpstr>
      <vt:lpstr>Netiesiškumai regresijoje</vt:lpstr>
      <vt:lpstr>Netiesiškumai regresijoje</vt:lpstr>
      <vt:lpstr>Netiesiškumai regresijoje</vt:lpstr>
      <vt:lpstr>Netiesiškumai regresijoje</vt:lpstr>
      <vt:lpstr>Netiesiškumai regresijoje</vt:lpstr>
      <vt:lpstr>Koreliacijos metodai</vt:lpstr>
      <vt:lpstr>Modelio prielaidų tikrinimas</vt:lpstr>
      <vt:lpstr>Modelių palyginimo santrauka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6</cp:revision>
  <dcterms:created xsi:type="dcterms:W3CDTF">2013-01-27T09:14:16Z</dcterms:created>
  <dcterms:modified xsi:type="dcterms:W3CDTF">2025-08-25T14:15:41Z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