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handoutMasterIdLst>
    <p:handoutMasterId r:id="rId43"/>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Lst>
  <p:sldSz cx="10080625" cy="7559675"/>
  <p:notesSz cx="7559675" cy="10691813"/>
  <p:defaultTextStyle>
    <a:defPPr>
      <a:defRPr lang="et-E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139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Header Placeholder 1"/>
          <p:cNvSpPr txBox="1">
            <a:spLocks noGrp="1"/>
          </p:cNvSpPr>
          <p:nvPr>
            <p:ph type="hdr" sz="quarter"/>
          </p:nvPr>
        </p:nvSpPr>
        <p:spPr>
          <a:xfrm>
            <a:off x="0" y="0"/>
            <a:ext cx="3280680" cy="534240"/>
          </a:xfrm>
          <a:prstGeom prst="rect">
            <a:avLst/>
          </a:prstGeom>
          <a:noFill/>
          <a:ln>
            <a:noFill/>
          </a:ln>
        </p:spPr>
        <p:txBody>
          <a:bodyPr vert="horz" wrap="none" lIns="90000" tIns="45000" rIns="90000" bIns="45000" anchorCtr="0" compatLnSpc="0">
            <a:noAutofit/>
          </a:bodyPr>
          <a:lstStyle/>
          <a:p>
            <a:pPr marL="0" marR="0" lvl="0" indent="0" rtl="0" hangingPunct="0">
              <a:lnSpc>
                <a:spcPct val="100000"/>
              </a:lnSpc>
              <a:spcBef>
                <a:spcPts val="0"/>
              </a:spcBef>
              <a:spcAft>
                <a:spcPts val="0"/>
              </a:spcAft>
              <a:buNone/>
              <a:tabLst/>
              <a:defRPr sz="1400"/>
            </a:pPr>
            <a:endParaRPr lang="et-EE" sz="1400" b="0" i="0" u="none" strike="noStrike" kern="1200" cap="none">
              <a:ln>
                <a:noFill/>
              </a:ln>
              <a:latin typeface="Liberation Sans" pitchFamily="18"/>
              <a:ea typeface="Droid Sans Fallback" pitchFamily="2"/>
              <a:cs typeface="FreeSans" pitchFamily="2"/>
            </a:endParaRPr>
          </a:p>
        </p:txBody>
      </p:sp>
      <p:sp>
        <p:nvSpPr>
          <p:cNvPr id="3" name="Date Placeholder 2"/>
          <p:cNvSpPr txBox="1">
            <a:spLocks noGrp="1"/>
          </p:cNvSpPr>
          <p:nvPr>
            <p:ph type="dt" sz="quarter" idx="1"/>
          </p:nvPr>
        </p:nvSpPr>
        <p:spPr>
          <a:xfrm>
            <a:off x="4278960" y="0"/>
            <a:ext cx="3280680" cy="534240"/>
          </a:xfrm>
          <a:prstGeom prst="rect">
            <a:avLst/>
          </a:prstGeom>
          <a:noFill/>
          <a:ln>
            <a:noFill/>
          </a:ln>
        </p:spPr>
        <p:txBody>
          <a:bodyPr vert="horz" wrap="none" lIns="90000" tIns="45000" rIns="90000" bIns="45000" anchorCtr="0" compatLnSpc="0">
            <a:noAutofit/>
          </a:bodyPr>
          <a:lstStyle/>
          <a:p>
            <a:pPr marL="0" marR="0" lvl="0" indent="0" algn="r" rtl="0" hangingPunct="0">
              <a:lnSpc>
                <a:spcPct val="100000"/>
              </a:lnSpc>
              <a:spcBef>
                <a:spcPts val="0"/>
              </a:spcBef>
              <a:spcAft>
                <a:spcPts val="0"/>
              </a:spcAft>
              <a:buNone/>
              <a:tabLst/>
              <a:defRPr sz="1400"/>
            </a:pPr>
            <a:endParaRPr lang="et-EE" sz="1400" b="0" i="0" u="none" strike="noStrike" kern="1200" cap="none">
              <a:ln>
                <a:noFill/>
              </a:ln>
              <a:latin typeface="Liberation Sans" pitchFamily="18"/>
              <a:ea typeface="Droid Sans Fallback" pitchFamily="2"/>
              <a:cs typeface="FreeSans" pitchFamily="2"/>
            </a:endParaRPr>
          </a:p>
        </p:txBody>
      </p:sp>
      <p:sp>
        <p:nvSpPr>
          <p:cNvPr id="4" name="Footer Placeholder 3"/>
          <p:cNvSpPr txBox="1">
            <a:spLocks noGrp="1"/>
          </p:cNvSpPr>
          <p:nvPr>
            <p:ph type="ftr" sz="quarter" idx="2"/>
          </p:nvPr>
        </p:nvSpPr>
        <p:spPr>
          <a:xfrm>
            <a:off x="0" y="10157400"/>
            <a:ext cx="3280680" cy="534240"/>
          </a:xfrm>
          <a:prstGeom prst="rect">
            <a:avLst/>
          </a:prstGeom>
          <a:noFill/>
          <a:ln>
            <a:noFill/>
          </a:ln>
        </p:spPr>
        <p:txBody>
          <a:bodyPr vert="horz" wrap="none" lIns="90000" tIns="45000" rIns="90000" bIns="45000" anchor="b" anchorCtr="0" compatLnSpc="0">
            <a:noAutofit/>
          </a:bodyPr>
          <a:lstStyle/>
          <a:p>
            <a:pPr marL="0" marR="0" lvl="0" indent="0" rtl="0" hangingPunct="0">
              <a:lnSpc>
                <a:spcPct val="100000"/>
              </a:lnSpc>
              <a:spcBef>
                <a:spcPts val="0"/>
              </a:spcBef>
              <a:spcAft>
                <a:spcPts val="0"/>
              </a:spcAft>
              <a:buNone/>
              <a:tabLst/>
              <a:defRPr sz="1400"/>
            </a:pPr>
            <a:endParaRPr lang="et-EE" sz="1400" b="0" i="0" u="none" strike="noStrike" kern="1200" cap="none">
              <a:ln>
                <a:noFill/>
              </a:ln>
              <a:latin typeface="Liberation Sans" pitchFamily="18"/>
              <a:ea typeface="Droid Sans Fallback" pitchFamily="2"/>
              <a:cs typeface="FreeSans" pitchFamily="2"/>
            </a:endParaRPr>
          </a:p>
        </p:txBody>
      </p:sp>
      <p:sp>
        <p:nvSpPr>
          <p:cNvPr id="5" name="Slide Number Placeholder 4"/>
          <p:cNvSpPr txBox="1">
            <a:spLocks noGrp="1"/>
          </p:cNvSpPr>
          <p:nvPr>
            <p:ph type="sldNum" sz="quarter" idx="3"/>
          </p:nvPr>
        </p:nvSpPr>
        <p:spPr>
          <a:xfrm>
            <a:off x="4278960" y="10157400"/>
            <a:ext cx="3280680" cy="534240"/>
          </a:xfrm>
          <a:prstGeom prst="rect">
            <a:avLst/>
          </a:prstGeom>
          <a:noFill/>
          <a:ln>
            <a:noFill/>
          </a:ln>
        </p:spPr>
        <p:txBody>
          <a:bodyPr vert="horz" wrap="none" lIns="90000" tIns="45000" rIns="90000" bIns="45000" anchor="b" anchorCtr="0" compatLnSpc="0">
            <a:noAutofit/>
          </a:bodyPr>
          <a:lstStyle/>
          <a:p>
            <a:pPr marL="0" marR="0" lvl="0" indent="0" algn="r" rtl="0" hangingPunct="0">
              <a:lnSpc>
                <a:spcPct val="100000"/>
              </a:lnSpc>
              <a:spcBef>
                <a:spcPts val="0"/>
              </a:spcBef>
              <a:spcAft>
                <a:spcPts val="0"/>
              </a:spcAft>
              <a:buNone/>
              <a:tabLst/>
              <a:defRPr sz="1400"/>
            </a:pPr>
            <a:fld id="{6B14D9EC-D473-43DA-9AA2-F9651F25D06C}" type="slidenum">
              <a:t>‹#›</a:t>
            </a:fld>
            <a:endParaRPr lang="et-EE" sz="1400" b="0" i="0" u="none" strike="noStrike" kern="1200" cap="none">
              <a:ln>
                <a:noFill/>
              </a:ln>
              <a:latin typeface="Liberation Sans" pitchFamily="18"/>
              <a:ea typeface="Droid Sans Fallback" pitchFamily="2"/>
              <a:cs typeface="FreeSans" pitchFamily="2"/>
            </a:endParaRPr>
          </a:p>
        </p:txBody>
      </p:sp>
    </p:spTree>
    <p:extLst>
      <p:ext uri="{BB962C8B-B14F-4D97-AF65-F5344CB8AC3E}">
        <p14:creationId xmlns:p14="http://schemas.microsoft.com/office/powerpoint/2010/main" val="423562840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1107000" y="812520"/>
            <a:ext cx="5345280" cy="4008959"/>
          </a:xfrm>
          <a:prstGeom prst="rect">
            <a:avLst/>
          </a:prstGeom>
          <a:noFill/>
          <a:ln>
            <a:noFill/>
            <a:prstDash val="solid"/>
          </a:ln>
        </p:spPr>
      </p:sp>
      <p:sp>
        <p:nvSpPr>
          <p:cNvPr id="3" name="Notes Placeholder 2"/>
          <p:cNvSpPr txBox="1">
            <a:spLocks noGrp="1"/>
          </p:cNvSpPr>
          <p:nvPr>
            <p:ph type="body" sz="quarter" idx="3"/>
          </p:nvPr>
        </p:nvSpPr>
        <p:spPr>
          <a:xfrm>
            <a:off x="756000" y="5078520"/>
            <a:ext cx="6047640" cy="4811040"/>
          </a:xfrm>
          <a:prstGeom prst="rect">
            <a:avLst/>
          </a:prstGeom>
          <a:noFill/>
          <a:ln>
            <a:noFill/>
          </a:ln>
        </p:spPr>
        <p:txBody>
          <a:bodyPr lIns="0" tIns="0" rIns="0" bIns="0"/>
          <a:lstStyle/>
          <a:p>
            <a:endParaRPr lang="et-EE"/>
          </a:p>
        </p:txBody>
      </p:sp>
      <p:sp>
        <p:nvSpPr>
          <p:cNvPr id="4" name="Header Placeholder 3"/>
          <p:cNvSpPr txBox="1">
            <a:spLocks noGrp="1"/>
          </p:cNvSpPr>
          <p:nvPr>
            <p:ph type="hdr" sz="quarter"/>
          </p:nvPr>
        </p:nvSpPr>
        <p:spPr>
          <a:xfrm>
            <a:off x="0" y="0"/>
            <a:ext cx="3280680" cy="534240"/>
          </a:xfrm>
          <a:prstGeom prst="rect">
            <a:avLst/>
          </a:prstGeom>
          <a:noFill/>
          <a:ln>
            <a:noFill/>
          </a:ln>
        </p:spPr>
        <p:txBody>
          <a:bodyPr lIns="0" tIns="0" rIns="0" bIns="0" anchorCtr="0">
            <a:noAutofit/>
          </a:bodyPr>
          <a:lstStyle>
            <a:lvl1pPr lvl="0" rtl="0" hangingPunct="0">
              <a:buNone/>
              <a:tabLst/>
              <a:defRPr lang="et-EE" sz="1400" kern="1200">
                <a:latin typeface="Liberation Serif" pitchFamily="18"/>
                <a:ea typeface="DejaVu Sans" pitchFamily="2"/>
                <a:cs typeface="DejaVu Sans" pitchFamily="2"/>
              </a:defRPr>
            </a:lvl1pPr>
          </a:lstStyle>
          <a:p>
            <a:pPr lvl="0"/>
            <a:endParaRPr lang="et-EE"/>
          </a:p>
        </p:txBody>
      </p:sp>
      <p:sp>
        <p:nvSpPr>
          <p:cNvPr id="5" name="Date Placeholder 4"/>
          <p:cNvSpPr txBox="1">
            <a:spLocks noGrp="1"/>
          </p:cNvSpPr>
          <p:nvPr>
            <p:ph type="dt" idx="1"/>
          </p:nvPr>
        </p:nvSpPr>
        <p:spPr>
          <a:xfrm>
            <a:off x="4278960" y="0"/>
            <a:ext cx="3280680" cy="534240"/>
          </a:xfrm>
          <a:prstGeom prst="rect">
            <a:avLst/>
          </a:prstGeom>
          <a:noFill/>
          <a:ln>
            <a:noFill/>
          </a:ln>
        </p:spPr>
        <p:txBody>
          <a:bodyPr lIns="0" tIns="0" rIns="0" bIns="0" anchorCtr="0">
            <a:noAutofit/>
          </a:bodyPr>
          <a:lstStyle>
            <a:lvl1pPr lvl="0" algn="r" rtl="0" hangingPunct="0">
              <a:buNone/>
              <a:tabLst/>
              <a:defRPr lang="et-EE" sz="1400" kern="1200">
                <a:latin typeface="Liberation Serif" pitchFamily="18"/>
                <a:ea typeface="DejaVu Sans" pitchFamily="2"/>
                <a:cs typeface="DejaVu Sans" pitchFamily="2"/>
              </a:defRPr>
            </a:lvl1pPr>
          </a:lstStyle>
          <a:p>
            <a:pPr lvl="0"/>
            <a:endParaRPr lang="et-EE"/>
          </a:p>
        </p:txBody>
      </p:sp>
      <p:sp>
        <p:nvSpPr>
          <p:cNvPr id="6" name="Footer Placeholder 5"/>
          <p:cNvSpPr txBox="1">
            <a:spLocks noGrp="1"/>
          </p:cNvSpPr>
          <p:nvPr>
            <p:ph type="ftr" sz="quarter" idx="4"/>
          </p:nvPr>
        </p:nvSpPr>
        <p:spPr>
          <a:xfrm>
            <a:off x="0" y="10157400"/>
            <a:ext cx="3280680" cy="534240"/>
          </a:xfrm>
          <a:prstGeom prst="rect">
            <a:avLst/>
          </a:prstGeom>
          <a:noFill/>
          <a:ln>
            <a:noFill/>
          </a:ln>
        </p:spPr>
        <p:txBody>
          <a:bodyPr lIns="0" tIns="0" rIns="0" bIns="0" anchor="b" anchorCtr="0">
            <a:noAutofit/>
          </a:bodyPr>
          <a:lstStyle>
            <a:lvl1pPr lvl="0" rtl="0" hangingPunct="0">
              <a:buNone/>
              <a:tabLst/>
              <a:defRPr lang="et-EE" sz="1400" kern="1200">
                <a:latin typeface="Liberation Serif" pitchFamily="18"/>
                <a:ea typeface="DejaVu Sans" pitchFamily="2"/>
                <a:cs typeface="DejaVu Sans" pitchFamily="2"/>
              </a:defRPr>
            </a:lvl1pPr>
          </a:lstStyle>
          <a:p>
            <a:pPr lvl="0"/>
            <a:endParaRPr lang="et-EE"/>
          </a:p>
        </p:txBody>
      </p:sp>
      <p:sp>
        <p:nvSpPr>
          <p:cNvPr id="7" name="Slide Number Placeholder 6"/>
          <p:cNvSpPr txBox="1">
            <a:spLocks noGrp="1"/>
          </p:cNvSpPr>
          <p:nvPr>
            <p:ph type="sldNum" sz="quarter" idx="5"/>
          </p:nvPr>
        </p:nvSpPr>
        <p:spPr>
          <a:xfrm>
            <a:off x="4278960" y="10157400"/>
            <a:ext cx="3280680" cy="534240"/>
          </a:xfrm>
          <a:prstGeom prst="rect">
            <a:avLst/>
          </a:prstGeom>
          <a:noFill/>
          <a:ln>
            <a:noFill/>
          </a:ln>
        </p:spPr>
        <p:txBody>
          <a:bodyPr lIns="0" tIns="0" rIns="0" bIns="0" anchor="b" anchorCtr="0">
            <a:noAutofit/>
          </a:bodyPr>
          <a:lstStyle>
            <a:lvl1pPr lvl="0" algn="r" rtl="0" hangingPunct="0">
              <a:buNone/>
              <a:tabLst/>
              <a:defRPr lang="et-EE" sz="1400" kern="1200">
                <a:latin typeface="Liberation Serif" pitchFamily="18"/>
                <a:ea typeface="DejaVu Sans" pitchFamily="2"/>
                <a:cs typeface="DejaVu Sans" pitchFamily="2"/>
              </a:defRPr>
            </a:lvl1pPr>
          </a:lstStyle>
          <a:p>
            <a:pPr lvl="0"/>
            <a:fld id="{43EB9B74-556F-42EB-A46D-3A9DC974B648}" type="slidenum">
              <a:t>‹#›</a:t>
            </a:fld>
            <a:endParaRPr lang="et-EE"/>
          </a:p>
        </p:txBody>
      </p:sp>
    </p:spTree>
    <p:extLst>
      <p:ext uri="{BB962C8B-B14F-4D97-AF65-F5344CB8AC3E}">
        <p14:creationId xmlns:p14="http://schemas.microsoft.com/office/powerpoint/2010/main" val="3130104215"/>
      </p:ext>
    </p:extLst>
  </p:cSld>
  <p:clrMap bg1="lt1" tx1="dk1" bg2="lt2" tx2="dk2" accent1="accent1" accent2="accent2" accent3="accent3" accent4="accent4" accent5="accent5" accent6="accent6" hlink="hlink" folHlink="folHlink"/>
  <p:notesStyle>
    <a:lvl1pPr marL="216000" marR="0" indent="-216000" rtl="0" hangingPunct="0">
      <a:tabLst/>
      <a:defRPr lang="et-EE" sz="2000" b="0" i="0" u="none" strike="noStrike" kern="1200" cap="none">
        <a:ln>
          <a:noFill/>
        </a:ln>
        <a:latin typeface="Liberation Sans" pitchFamily="18"/>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B5597A96-15BD-4A6C-A2F2-68352FDC12AD}" type="slidenum">
              <a:t>1</a:t>
            </a:fld>
            <a:endParaRPr lang="et-EE"/>
          </a:p>
        </p:txBody>
      </p:sp>
      <p:sp>
        <p:nvSpPr>
          <p:cNvPr id="2" name="Slide Image Placeholder 1"/>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t-EE"/>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AFA87B4A-AFB7-48A3-B92E-A70A84E63A7F}" type="slidenum">
              <a:t>10</a:t>
            </a:fld>
            <a:endParaRPr lang="et-EE"/>
          </a:p>
        </p:txBody>
      </p:sp>
      <p:sp>
        <p:nvSpPr>
          <p:cNvPr id="2" name="Slide Image Placeholder 1"/>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t-EE"/>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EFAF1945-D88D-4EAC-B3E7-681E43F5A4B6}" type="slidenum">
              <a:t>11</a:t>
            </a:fld>
            <a:endParaRPr lang="et-EE"/>
          </a:p>
        </p:txBody>
      </p:sp>
      <p:sp>
        <p:nvSpPr>
          <p:cNvPr id="2" name="Slide Image Placeholder 1"/>
          <p:cNvSpPr>
            <a:spLocks noGrp="1" noRot="1" noChangeAspect="1" noResize="1"/>
          </p:cNvSpPr>
          <p:nvPr>
            <p:ph type="sldImg"/>
          </p:nvPr>
        </p:nvSpPr>
        <p:spPr>
          <a:xfrm>
            <a:off x="1106488" y="801688"/>
            <a:ext cx="5346700" cy="4010025"/>
          </a:xfrm>
          <a:solidFill>
            <a:srgbClr val="729FCF"/>
          </a:solidFill>
          <a:ln w="25400">
            <a:solidFill>
              <a:srgbClr val="3465A4"/>
            </a:solidFill>
            <a:prstDash val="solid"/>
          </a:ln>
        </p:spPr>
      </p:sp>
      <p:sp>
        <p:nvSpPr>
          <p:cNvPr id="3" name="Notes Placeholder 2"/>
          <p:cNvSpPr txBox="1">
            <a:spLocks noGrp="1"/>
          </p:cNvSpPr>
          <p:nvPr>
            <p:ph type="body" sz="quarter" idx="1"/>
          </p:nvPr>
        </p:nvSpPr>
        <p:spPr>
          <a:xfrm>
            <a:off x="757080" y="5079600"/>
            <a:ext cx="6045480" cy="4809600"/>
          </a:xfrm>
        </p:spPr>
        <p:txBody>
          <a:bodyPr/>
          <a:lstStyle/>
          <a:p>
            <a:endParaRPr lang="et-EE"/>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C8BDC927-B703-4749-A176-3CE08D063DC8}" type="slidenum">
              <a:t>12</a:t>
            </a:fld>
            <a:endParaRPr lang="et-EE"/>
          </a:p>
        </p:txBody>
      </p:sp>
      <p:sp>
        <p:nvSpPr>
          <p:cNvPr id="2" name="Slide Image Placeholder 1"/>
          <p:cNvSpPr>
            <a:spLocks noGrp="1" noRot="1" noChangeAspect="1" noResize="1"/>
          </p:cNvSpPr>
          <p:nvPr>
            <p:ph type="sldImg"/>
          </p:nvPr>
        </p:nvSpPr>
        <p:spPr>
          <a:xfrm>
            <a:off x="1106488" y="801688"/>
            <a:ext cx="5346700" cy="4010025"/>
          </a:xfrm>
          <a:solidFill>
            <a:srgbClr val="729FCF"/>
          </a:solidFill>
          <a:ln w="25400">
            <a:solidFill>
              <a:srgbClr val="3465A4"/>
            </a:solidFill>
            <a:prstDash val="solid"/>
          </a:ln>
        </p:spPr>
      </p:sp>
      <p:sp>
        <p:nvSpPr>
          <p:cNvPr id="3" name="Notes Placeholder 2"/>
          <p:cNvSpPr txBox="1">
            <a:spLocks noGrp="1"/>
          </p:cNvSpPr>
          <p:nvPr>
            <p:ph type="body" sz="quarter" idx="1"/>
          </p:nvPr>
        </p:nvSpPr>
        <p:spPr>
          <a:xfrm>
            <a:off x="757080" y="5079600"/>
            <a:ext cx="6045480" cy="4809600"/>
          </a:xfrm>
        </p:spPr>
        <p:txBody>
          <a:bodyPr/>
          <a:lstStyle/>
          <a:p>
            <a:endParaRPr lang="et-EE"/>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20515CFF-DAAC-4CFA-BBA1-2157F330D596}" type="slidenum">
              <a:t>13</a:t>
            </a:fld>
            <a:endParaRPr lang="et-EE"/>
          </a:p>
        </p:txBody>
      </p:sp>
      <p:sp>
        <p:nvSpPr>
          <p:cNvPr id="2" name="Slide Image Placeholder 1"/>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t-EE"/>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628624E3-B706-4B1F-9698-5881775EEBFA}" type="slidenum">
              <a:t>14</a:t>
            </a:fld>
            <a:endParaRPr lang="et-EE"/>
          </a:p>
        </p:txBody>
      </p:sp>
      <p:sp>
        <p:nvSpPr>
          <p:cNvPr id="2" name="Slide Image Placeholder 1"/>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t-EE"/>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E6948CFD-B5F4-4D5B-BF87-DD86EE3751DD}" type="slidenum">
              <a:t>15</a:t>
            </a:fld>
            <a:endParaRPr lang="et-EE"/>
          </a:p>
        </p:txBody>
      </p:sp>
      <p:sp>
        <p:nvSpPr>
          <p:cNvPr id="2" name="Slide Image Placeholder 1"/>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t-EE"/>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2954E87E-7053-4FDF-A566-6B07D8DDF711}" type="slidenum">
              <a:t>16</a:t>
            </a:fld>
            <a:endParaRPr lang="et-EE"/>
          </a:p>
        </p:txBody>
      </p:sp>
      <p:sp>
        <p:nvSpPr>
          <p:cNvPr id="2" name="Slide Image Placeholder 1"/>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t-EE"/>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0CF6B414-57E4-4C47-A126-A89F6D9E31B8}" type="slidenum">
              <a:t>17</a:t>
            </a:fld>
            <a:endParaRPr lang="et-EE"/>
          </a:p>
        </p:txBody>
      </p:sp>
      <p:sp>
        <p:nvSpPr>
          <p:cNvPr id="2" name="Slide Image Placeholder 1"/>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t-EE"/>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19119932-6BC8-441F-B12D-9CED358EA169}" type="slidenum">
              <a:t>18</a:t>
            </a:fld>
            <a:endParaRPr lang="et-EE"/>
          </a:p>
        </p:txBody>
      </p:sp>
      <p:sp>
        <p:nvSpPr>
          <p:cNvPr id="2" name="Slide Image Placeholder 1"/>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t-EE"/>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84B07E34-CDAD-459E-BD53-F7B6810F7F74}" type="slidenum">
              <a:t>19</a:t>
            </a:fld>
            <a:endParaRPr lang="et-EE"/>
          </a:p>
        </p:txBody>
      </p:sp>
      <p:sp>
        <p:nvSpPr>
          <p:cNvPr id="2" name="Slide Image Placeholder 1"/>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t-EE"/>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6"/>
          <p:cNvSpPr txBox="1">
            <a:spLocks noGrp="1"/>
          </p:cNvSpPr>
          <p:nvPr>
            <p:ph type="sldNum" sz="quarter" idx="5"/>
          </p:nvPr>
        </p:nvSpPr>
        <p:spPr>
          <a:ln/>
        </p:spPr>
        <p:txBody>
          <a:bodyPr lIns="0" tIns="0" rIns="0" bIns="0" anchor="b" anchorCtr="0">
            <a:noAutofit/>
          </a:bodyPr>
          <a:lstStyle/>
          <a:p>
            <a:pPr lvl="0"/>
            <a:fld id="{52CD5F84-7F71-4754-87CF-8D23B262F5F7}" type="slidenum">
              <a:t>2</a:t>
            </a:fld>
            <a:endParaRPr lang="et-EE"/>
          </a:p>
        </p:txBody>
      </p:sp>
      <p:sp>
        <p:nvSpPr>
          <p:cNvPr id="2" name="Slide Image Placeholder 1"/>
          <p:cNvSpPr>
            <a:spLocks noGrp="1" noRot="1" noChangeAspect="1" noResize="1"/>
          </p:cNvSpPr>
          <p:nvPr>
            <p:ph type="sldImg"/>
          </p:nvPr>
        </p:nvSpPr>
        <p:spPr>
          <a:xfrm>
            <a:off x="1108075" y="801688"/>
            <a:ext cx="5345113" cy="4010025"/>
          </a:xfrm>
          <a:solidFill>
            <a:srgbClr val="729FCF"/>
          </a:solidFill>
          <a:ln w="25400">
            <a:solidFill>
              <a:srgbClr val="3465A4"/>
            </a:solidFill>
            <a:prstDash val="solid"/>
          </a:ln>
        </p:spPr>
      </p:sp>
      <p:sp>
        <p:nvSpPr>
          <p:cNvPr id="3" name="Freeform: Shape 2"/>
          <p:cNvSpPr/>
          <p:nvPr/>
        </p:nvSpPr>
        <p:spPr>
          <a:xfrm>
            <a:off x="755639" y="5078520"/>
            <a:ext cx="6048000" cy="48114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t" anchorCtr="0" compatLnSpc="0">
            <a:noAutofit/>
          </a:bodyPr>
          <a:lstStyle/>
          <a:p>
            <a:pPr marL="0" marR="0" lvl="0" indent="0" rtl="0" hangingPunct="0">
              <a:lnSpc>
                <a:spcPct val="100000"/>
              </a:lnSpc>
              <a:spcBef>
                <a:spcPts val="448"/>
              </a:spcBef>
              <a:spcAft>
                <a:spcPts val="0"/>
              </a:spcAft>
              <a:buNone/>
              <a:tabLst/>
            </a:pPr>
            <a:r>
              <a:rPr lang="et-EE" sz="1200" b="0" i="0" u="none" strike="noStrike" kern="1200" cap="none">
                <a:ln>
                  <a:noFill/>
                </a:ln>
                <a:latin typeface="Arial" pitchFamily="18"/>
                <a:ea typeface="DejaVu Sans" pitchFamily="2"/>
                <a:cs typeface="DejaVu Sans" pitchFamily="2"/>
              </a:rPr>
              <a:t>St keel on see murre, millel on olemas oma keeletehnoloogiline tugi</a:t>
            </a:r>
          </a:p>
          <a:p>
            <a:pPr marL="0" marR="0" lvl="0" indent="0" rtl="0" hangingPunct="0">
              <a:lnSpc>
                <a:spcPct val="100000"/>
              </a:lnSpc>
              <a:spcBef>
                <a:spcPts val="448"/>
              </a:spcBef>
              <a:spcAft>
                <a:spcPts val="0"/>
              </a:spcAft>
              <a:buNone/>
              <a:tabLst/>
            </a:pPr>
            <a:r>
              <a:rPr lang="et-EE" sz="1200" b="0" i="0" u="none" strike="noStrike" kern="1200" cap="none">
                <a:ln>
                  <a:noFill/>
                </a:ln>
                <a:latin typeface="Arial" pitchFamily="18"/>
                <a:ea typeface="DejaVu Sans" pitchFamily="2"/>
                <a:cs typeface="DejaVu Sans" pitchFamily="2"/>
              </a:rPr>
              <a:t>Uriel Weinreich, Ameerika keeleteadlane (kuigi Vilniuses sündinud), tegeles peamiselt sotsiolingvistika ja dialektoloogiaga e murdeuurimisega</a:t>
            </a:r>
          </a:p>
          <a:p>
            <a:pPr marL="0" marR="0" lvl="0" indent="0" rtl="0" hangingPunct="0">
              <a:lnSpc>
                <a:spcPct val="100000"/>
              </a:lnSpc>
              <a:spcBef>
                <a:spcPts val="448"/>
              </a:spcBef>
              <a:spcAft>
                <a:spcPts val="0"/>
              </a:spcAft>
              <a:buNone/>
              <a:tabLst/>
            </a:pPr>
            <a:r>
              <a:rPr lang="et-EE" sz="1200" b="0" i="0" u="none" strike="noStrike" kern="1200" cap="none">
                <a:ln>
                  <a:noFill/>
                </a:ln>
                <a:latin typeface="Arial" pitchFamily="18"/>
                <a:ea typeface="DejaVu Sans" pitchFamily="2"/>
                <a:cs typeface="DejaVu Sans" pitchFamily="2"/>
              </a:rPr>
              <a:t>Lars Borin on Göteborgi Ülikooli keeletehnoloogia professor</a:t>
            </a:r>
          </a:p>
        </p:txBody>
      </p:sp>
      <p:sp>
        <p:nvSpPr>
          <p:cNvPr id="4" name="Freeform: Shape 3"/>
          <p:cNvSpPr/>
          <p:nvPr/>
        </p:nvSpPr>
        <p:spPr>
          <a:xfrm>
            <a:off x="4282200" y="10155600"/>
            <a:ext cx="3276000" cy="5346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b" anchorCtr="0" compatLnSpc="0">
            <a:noAutofit/>
          </a:bodyPr>
          <a:lstStyle/>
          <a:p>
            <a:pPr marL="0" marR="0" lvl="0" indent="0" algn="r" rtl="0" hangingPunct="1">
              <a:lnSpc>
                <a:spcPct val="100000"/>
              </a:lnSpc>
              <a:spcBef>
                <a:spcPts val="0"/>
              </a:spcBef>
              <a:spcAft>
                <a:spcPts val="0"/>
              </a:spcAft>
              <a:buNone/>
              <a:tabLst/>
            </a:pPr>
            <a:fld id="{E748C175-1259-4C89-878B-346493EB87C4}" type="slidenum">
              <a:t>2</a:t>
            </a:fld>
            <a:endParaRPr lang="et-EE" sz="1200" b="0" i="0" u="none" strike="noStrike" kern="1200" cap="none">
              <a:ln>
                <a:noFill/>
              </a:ln>
              <a:latin typeface="Liberation Sans" pitchFamily="18"/>
              <a:ea typeface="Droid Sans Fallback" pitchFamily="2"/>
              <a:cs typeface="FreeSans" pitchFamily="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1DD9A4D3-96EE-459B-97B8-281BF2781C8B}" type="slidenum">
              <a:t>20</a:t>
            </a:fld>
            <a:endParaRPr lang="et-EE"/>
          </a:p>
        </p:txBody>
      </p:sp>
      <p:sp>
        <p:nvSpPr>
          <p:cNvPr id="2" name="Slide Image Placeholder 1"/>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t-EE"/>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1E6164B0-2526-4CD7-AAE8-F4EF0119D604}" type="slidenum">
              <a:t>21</a:t>
            </a:fld>
            <a:endParaRPr lang="et-EE"/>
          </a:p>
        </p:txBody>
      </p:sp>
      <p:sp>
        <p:nvSpPr>
          <p:cNvPr id="2" name="Slide Image Placeholder 1"/>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t-EE"/>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62378EE5-840B-445E-A27D-20BC8A89036A}" type="slidenum">
              <a:t>22</a:t>
            </a:fld>
            <a:endParaRPr lang="et-EE"/>
          </a:p>
        </p:txBody>
      </p:sp>
      <p:sp>
        <p:nvSpPr>
          <p:cNvPr id="2" name="Slide Image Placeholder 1"/>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t-EE"/>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67823972-A7AF-439B-A68F-9241BFED89C3}" type="slidenum">
              <a:t>23</a:t>
            </a:fld>
            <a:endParaRPr lang="et-EE"/>
          </a:p>
        </p:txBody>
      </p:sp>
      <p:sp>
        <p:nvSpPr>
          <p:cNvPr id="2" name="Slide Image Placeholder 1"/>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t-EE"/>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6"/>
          <p:cNvSpPr txBox="1">
            <a:spLocks noGrp="1"/>
          </p:cNvSpPr>
          <p:nvPr>
            <p:ph type="sldNum" sz="quarter" idx="5"/>
          </p:nvPr>
        </p:nvSpPr>
        <p:spPr>
          <a:ln/>
        </p:spPr>
        <p:txBody>
          <a:bodyPr lIns="0" tIns="0" rIns="0" bIns="0" anchor="b" anchorCtr="0">
            <a:noAutofit/>
          </a:bodyPr>
          <a:lstStyle/>
          <a:p>
            <a:pPr lvl="0"/>
            <a:fld id="{A83D44C3-7910-499E-9814-96EB13A3C1FB}" type="slidenum">
              <a:t>24</a:t>
            </a:fld>
            <a:endParaRPr lang="et-EE"/>
          </a:p>
        </p:txBody>
      </p:sp>
      <p:sp>
        <p:nvSpPr>
          <p:cNvPr id="2" name="Freeform: Shape 1"/>
          <p:cNvSpPr/>
          <p:nvPr/>
        </p:nvSpPr>
        <p:spPr>
          <a:xfrm>
            <a:off x="4282200" y="10155600"/>
            <a:ext cx="3276000" cy="5346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b" anchorCtr="0" compatLnSpc="0">
            <a:noAutofit/>
          </a:bodyPr>
          <a:lstStyle/>
          <a:p>
            <a:pPr marL="0" marR="0" lvl="0" indent="0" algn="r" rtl="0" hangingPunct="1">
              <a:lnSpc>
                <a:spcPct val="100000"/>
              </a:lnSpc>
              <a:spcBef>
                <a:spcPts val="0"/>
              </a:spcBef>
              <a:spcAft>
                <a:spcPts val="0"/>
              </a:spcAft>
              <a:buNone/>
              <a:tabLst/>
            </a:pPr>
            <a:fld id="{7BDB233D-426A-4670-BFED-AE720DCB9794}" type="slidenum">
              <a:t>24</a:t>
            </a:fld>
            <a:endParaRPr lang="et-EE" sz="1200" b="0" i="0" u="none" strike="noStrike" kern="1200" cap="none">
              <a:ln>
                <a:noFill/>
              </a:ln>
              <a:latin typeface="Liberation Sans" pitchFamily="18"/>
              <a:ea typeface="Droid Sans Fallback" pitchFamily="2"/>
              <a:cs typeface="FreeSans" pitchFamily="2"/>
            </a:endParaRPr>
          </a:p>
        </p:txBody>
      </p:sp>
      <p:sp>
        <p:nvSpPr>
          <p:cNvPr id="3" name="Slide Image Placeholder 2"/>
          <p:cNvSpPr>
            <a:spLocks noGrp="1" noRot="1" noChangeAspect="1" noResize="1"/>
          </p:cNvSpPr>
          <p:nvPr>
            <p:ph type="sldImg"/>
          </p:nvPr>
        </p:nvSpPr>
        <p:spPr>
          <a:xfrm>
            <a:off x="1108075" y="801688"/>
            <a:ext cx="5345113" cy="4010025"/>
          </a:xfrm>
          <a:solidFill>
            <a:srgbClr val="729FCF"/>
          </a:solidFill>
          <a:ln w="25400">
            <a:solidFill>
              <a:srgbClr val="3465A4"/>
            </a:solidFill>
            <a:prstDash val="solid"/>
          </a:ln>
        </p:spPr>
      </p:sp>
      <p:sp>
        <p:nvSpPr>
          <p:cNvPr id="4" name="Freeform: Shape 3"/>
          <p:cNvSpPr/>
          <p:nvPr/>
        </p:nvSpPr>
        <p:spPr>
          <a:xfrm>
            <a:off x="755639" y="5078520"/>
            <a:ext cx="6048000" cy="48114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t" anchorCtr="0" compatLnSpc="0">
            <a:noAutofit/>
          </a:bodyPr>
          <a:lstStyle/>
          <a:p>
            <a:pPr marL="0" marR="0" lvl="0" indent="0" rtl="0" hangingPunct="1">
              <a:lnSpc>
                <a:spcPct val="100000"/>
              </a:lnSpc>
              <a:spcBef>
                <a:spcPts val="448"/>
              </a:spcBef>
              <a:spcAft>
                <a:spcPts val="0"/>
              </a:spcAft>
              <a:buNone/>
              <a:tabLst/>
            </a:pPr>
            <a:endParaRPr lang="et-EE" sz="1200" b="0" i="0" u="none" strike="noStrike" kern="1200" cap="none">
              <a:ln>
                <a:noFill/>
              </a:ln>
              <a:latin typeface="Arial" pitchFamily="18"/>
              <a:ea typeface="DejaVu Sans" pitchFamily="2"/>
              <a:cs typeface="DejaVu Sans" pitchFamily="2"/>
            </a:endParaRPr>
          </a:p>
          <a:p>
            <a:pPr marL="0" marR="0" lvl="0" indent="0" rtl="0" hangingPunct="1">
              <a:lnSpc>
                <a:spcPct val="100000"/>
              </a:lnSpc>
              <a:spcBef>
                <a:spcPts val="448"/>
              </a:spcBef>
              <a:spcAft>
                <a:spcPts val="0"/>
              </a:spcAft>
              <a:buNone/>
              <a:tabLst/>
            </a:pPr>
            <a:r>
              <a:rPr lang="et-EE" sz="1200" b="0" i="0" u="none" strike="noStrike" kern="1200" cap="none">
                <a:ln>
                  <a:noFill/>
                </a:ln>
                <a:latin typeface="Arial" pitchFamily="18"/>
                <a:ea typeface="DejaVu Sans" pitchFamily="2"/>
                <a:cs typeface="DejaVu Sans" pitchFamily="2"/>
              </a:rPr>
              <a:t>Ühtlus – nt sõnavorm kätte sellistes ühendites nagu kätte saama, kätte võtma võib olla analüüsitud nii määrsõnaks kui nimisõna käändevormiks (vrd nt kõrvale heitma). Keel on alatises muutumises, kätte on nendes ühendites üleminev vorm AGA morf analüüsitud korpuses olgu ta samas kontekstis sama analüüsiga!!</a:t>
            </a:r>
          </a:p>
          <a:p>
            <a:pPr marL="0" marR="0" lvl="0" indent="0" rtl="0" hangingPunct="1">
              <a:lnSpc>
                <a:spcPct val="100000"/>
              </a:lnSpc>
              <a:spcBef>
                <a:spcPts val="448"/>
              </a:spcBef>
              <a:spcAft>
                <a:spcPts val="0"/>
              </a:spcAft>
              <a:buNone/>
              <a:tabLst/>
            </a:pPr>
            <a:r>
              <a:rPr lang="et-EE" sz="1200" b="0" i="0" u="none" strike="noStrike" kern="1200" cap="none">
                <a:ln>
                  <a:noFill/>
                </a:ln>
                <a:latin typeface="Arial" pitchFamily="18"/>
                <a:ea typeface="DejaVu Sans" pitchFamily="2"/>
                <a:cs typeface="DejaVu Sans" pitchFamily="2"/>
              </a:rPr>
              <a:t>Morf märgendamise näide on ülejärgmisel slaidil, süntaksi näide üle-ülejärgmisel</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6AD8E6E4-9D86-4859-97EB-864AABF7396A}" type="slidenum">
              <a:t>25</a:t>
            </a:fld>
            <a:endParaRPr lang="et-EE"/>
          </a:p>
        </p:txBody>
      </p:sp>
      <p:sp>
        <p:nvSpPr>
          <p:cNvPr id="2" name="Slide Image Placeholder 1"/>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t-EE"/>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A98BFFB8-5CA5-415D-AE3F-3C1E4615CC3E}" type="slidenum">
              <a:t>26</a:t>
            </a:fld>
            <a:endParaRPr lang="et-EE"/>
          </a:p>
        </p:txBody>
      </p:sp>
      <p:sp>
        <p:nvSpPr>
          <p:cNvPr id="2" name="Slide Image Placeholder 1"/>
          <p:cNvSpPr>
            <a:spLocks noGrp="1" noRot="1" noChangeAspect="1" noResize="1"/>
          </p:cNvSpPr>
          <p:nvPr>
            <p:ph type="sldImg"/>
          </p:nvPr>
        </p:nvSpPr>
        <p:spPr>
          <a:xfrm>
            <a:off x="1108075" y="801688"/>
            <a:ext cx="5345113" cy="4010025"/>
          </a:xfrm>
          <a:solidFill>
            <a:srgbClr val="729FCF"/>
          </a:solidFill>
          <a:ln w="25400">
            <a:solidFill>
              <a:srgbClr val="3465A4"/>
            </a:solidFill>
            <a:prstDash val="solid"/>
          </a:ln>
        </p:spPr>
      </p:sp>
      <p:sp>
        <p:nvSpPr>
          <p:cNvPr id="3" name="Freeform: Shape 2"/>
          <p:cNvSpPr/>
          <p:nvPr/>
        </p:nvSpPr>
        <p:spPr>
          <a:xfrm>
            <a:off x="756000" y="5078880"/>
            <a:ext cx="6048000" cy="48114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ctr" anchorCtr="0" compatLnSpc="0">
            <a:noAutofit/>
          </a:bodyPr>
          <a:lstStyle/>
          <a:p>
            <a:pPr marL="0" marR="0" lvl="0" indent="0" rtl="0" hangingPunct="0">
              <a:lnSpc>
                <a:spcPct val="100000"/>
              </a:lnSpc>
              <a:spcBef>
                <a:spcPts val="0"/>
              </a:spcBef>
              <a:spcAft>
                <a:spcPts val="0"/>
              </a:spcAft>
              <a:buNone/>
              <a:tabLst/>
            </a:pPr>
            <a:endParaRPr lang="et-EE" sz="1800" b="0" i="0" u="none" strike="noStrike" kern="1200" cap="none">
              <a:ln>
                <a:noFill/>
              </a:ln>
              <a:latin typeface="Liberation Sans" pitchFamily="18"/>
              <a:ea typeface="Droid Sans Fallback" pitchFamily="2"/>
              <a:cs typeface="FreeSans" pitchFamily="2"/>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003BDA11-C735-4116-8121-DD9EE7EF4F4F}" type="slidenum">
              <a:t>27</a:t>
            </a:fld>
            <a:endParaRPr lang="et-EE"/>
          </a:p>
        </p:txBody>
      </p:sp>
      <p:sp>
        <p:nvSpPr>
          <p:cNvPr id="2" name="Slide Image Placeholder 1"/>
          <p:cNvSpPr>
            <a:spLocks noGrp="1" noRot="1" noChangeAspect="1" noResize="1"/>
          </p:cNvSpPr>
          <p:nvPr>
            <p:ph type="sldImg"/>
          </p:nvPr>
        </p:nvSpPr>
        <p:spPr>
          <a:xfrm>
            <a:off x="1108075" y="801688"/>
            <a:ext cx="5345113" cy="4010025"/>
          </a:xfrm>
          <a:solidFill>
            <a:srgbClr val="729FCF"/>
          </a:solidFill>
          <a:ln w="25400">
            <a:solidFill>
              <a:srgbClr val="3465A4"/>
            </a:solidFill>
            <a:prstDash val="solid"/>
          </a:ln>
        </p:spPr>
      </p:sp>
      <p:sp>
        <p:nvSpPr>
          <p:cNvPr id="3" name="Freeform: Shape 2"/>
          <p:cNvSpPr/>
          <p:nvPr/>
        </p:nvSpPr>
        <p:spPr>
          <a:xfrm>
            <a:off x="756000" y="5078880"/>
            <a:ext cx="6048000" cy="48114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ctr" anchorCtr="0" compatLnSpc="0">
            <a:noAutofit/>
          </a:bodyPr>
          <a:lstStyle/>
          <a:p>
            <a:pPr marL="0" marR="0" lvl="0" indent="0" rtl="0" hangingPunct="0">
              <a:lnSpc>
                <a:spcPct val="100000"/>
              </a:lnSpc>
              <a:spcBef>
                <a:spcPts val="0"/>
              </a:spcBef>
              <a:spcAft>
                <a:spcPts val="0"/>
              </a:spcAft>
              <a:buNone/>
              <a:tabLst/>
            </a:pPr>
            <a:endParaRPr lang="et-EE" sz="1800" b="0" i="0" u="none" strike="noStrike" kern="1200" cap="none">
              <a:ln>
                <a:noFill/>
              </a:ln>
              <a:latin typeface="Liberation Sans" pitchFamily="18"/>
              <a:ea typeface="Droid Sans Fallback" pitchFamily="2"/>
              <a:cs typeface="FreeSans" pitchFamily="2"/>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CD9B30CC-D061-4E00-B9F0-9B2F3B480348}" type="slidenum">
              <a:t>28</a:t>
            </a:fld>
            <a:endParaRPr lang="et-EE"/>
          </a:p>
        </p:txBody>
      </p:sp>
      <p:sp>
        <p:nvSpPr>
          <p:cNvPr id="2" name="Slide Image Placeholder 1"/>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t-EE"/>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C96883FB-F26F-4195-A1EA-3B3183F4AF0B}" type="slidenum">
              <a:t>29</a:t>
            </a:fld>
            <a:endParaRPr lang="et-EE"/>
          </a:p>
        </p:txBody>
      </p:sp>
      <p:sp>
        <p:nvSpPr>
          <p:cNvPr id="2" name="Slide Image Placeholder 1"/>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t-EE"/>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6"/>
          <p:cNvSpPr txBox="1">
            <a:spLocks noGrp="1"/>
          </p:cNvSpPr>
          <p:nvPr>
            <p:ph type="sldNum" sz="quarter" idx="5"/>
          </p:nvPr>
        </p:nvSpPr>
        <p:spPr>
          <a:ln/>
        </p:spPr>
        <p:txBody>
          <a:bodyPr lIns="0" tIns="0" rIns="0" bIns="0" anchor="b" anchorCtr="0">
            <a:noAutofit/>
          </a:bodyPr>
          <a:lstStyle/>
          <a:p>
            <a:pPr lvl="0"/>
            <a:fld id="{2BE26676-4775-4B9B-ACC9-6C73F6E76A5D}" type="slidenum">
              <a:t>3</a:t>
            </a:fld>
            <a:endParaRPr lang="et-EE"/>
          </a:p>
        </p:txBody>
      </p:sp>
      <p:sp>
        <p:nvSpPr>
          <p:cNvPr id="2" name="Slide Image Placeholder 1"/>
          <p:cNvSpPr>
            <a:spLocks noGrp="1" noRot="1" noChangeAspect="1" noResize="1"/>
          </p:cNvSpPr>
          <p:nvPr>
            <p:ph type="sldImg"/>
          </p:nvPr>
        </p:nvSpPr>
        <p:spPr>
          <a:xfrm>
            <a:off x="1104900" y="801688"/>
            <a:ext cx="5348288" cy="4010025"/>
          </a:xfrm>
          <a:solidFill>
            <a:srgbClr val="729FCF"/>
          </a:solidFill>
          <a:ln w="25400">
            <a:solidFill>
              <a:srgbClr val="3465A4"/>
            </a:solidFill>
            <a:prstDash val="solid"/>
          </a:ln>
        </p:spPr>
      </p:sp>
      <p:sp>
        <p:nvSpPr>
          <p:cNvPr id="3" name="TextBox 2"/>
          <p:cNvSpPr txBox="1"/>
          <p:nvPr/>
        </p:nvSpPr>
        <p:spPr>
          <a:xfrm>
            <a:off x="755280" y="5078160"/>
            <a:ext cx="6048720" cy="4810680"/>
          </a:xfrm>
          <a:prstGeom prst="rect">
            <a:avLst/>
          </a:prstGeom>
          <a:noFill/>
          <a:ln>
            <a:noFill/>
          </a:ln>
        </p:spPr>
        <p:txBody>
          <a:bodyPr wrap="square" lIns="99000" tIns="49680" rIns="99000" bIns="49680" anchor="t" anchorCtr="0">
            <a:noAutofit/>
          </a:bodyPr>
          <a:lstStyle/>
          <a:p>
            <a:pPr marL="0" marR="0" lvl="0" indent="0" rtl="0" hangingPunct="1">
              <a:spcBef>
                <a:spcPts val="448"/>
              </a:spcBef>
              <a:spcAft>
                <a:spcPts val="0"/>
              </a:spcAft>
              <a:buNone/>
              <a:tabLst/>
            </a:pPr>
            <a:r>
              <a:rPr lang="et-EE" sz="2090" b="0" i="0" u="none" strike="noStrike" kern="1200" cap="none">
                <a:ln>
                  <a:noFill/>
                </a:ln>
                <a:latin typeface="Liberation Sans" pitchFamily="18"/>
                <a:ea typeface="Droid Sans Fallback" pitchFamily="2"/>
                <a:cs typeface="FreeSans" pitchFamily="2"/>
              </a:rPr>
              <a:t>Keelekorpus on empiirilise lingvistika ja empiirilise AL alus</a:t>
            </a:r>
          </a:p>
        </p:txBody>
      </p:sp>
      <p:sp>
        <p:nvSpPr>
          <p:cNvPr id="4" name="Slide Number Placeholder 3"/>
          <p:cNvSpPr/>
          <p:nvPr/>
        </p:nvSpPr>
        <p:spPr>
          <a:xfrm>
            <a:off x="4282200" y="10155960"/>
            <a:ext cx="3276000" cy="5338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9000" tIns="49680" rIns="99000" bIns="49680" anchor="b" anchorCtr="0" compatLnSpc="0">
            <a:noAutofit/>
          </a:bodyPr>
          <a:lstStyle/>
          <a:p>
            <a:pPr marL="0" marR="0" lvl="0" indent="0" algn="r" rtl="0" hangingPunct="1">
              <a:lnSpc>
                <a:spcPct val="100000"/>
              </a:lnSpc>
              <a:spcBef>
                <a:spcPts val="0"/>
              </a:spcBef>
              <a:spcAft>
                <a:spcPts val="0"/>
              </a:spcAft>
              <a:buNone/>
              <a:tabLst/>
            </a:pPr>
            <a:fld id="{97E6C89F-9163-440C-84FD-A2DF145BE330}" type="slidenum">
              <a:t>3</a:t>
            </a:fld>
            <a:endParaRPr lang="et-EE" sz="1300" b="0" i="0" u="none" strike="noStrike" kern="1200" cap="none">
              <a:ln>
                <a:noFill/>
              </a:ln>
              <a:latin typeface="Calibri" pitchFamily="34"/>
              <a:ea typeface="Droid Sans Fallback" pitchFamily="2"/>
              <a:cs typeface="FreeSans" pitchFamily="2"/>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21F5622E-767F-4E5D-8428-0B569A30EE86}" type="slidenum">
              <a:t>30</a:t>
            </a:fld>
            <a:endParaRPr lang="et-EE"/>
          </a:p>
        </p:txBody>
      </p:sp>
      <p:sp>
        <p:nvSpPr>
          <p:cNvPr id="2" name="Slide Image Placeholder 1"/>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t-EE"/>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43FC2E8F-06DC-483D-A844-F9CC00A0B929}" type="slidenum">
              <a:t>31</a:t>
            </a:fld>
            <a:endParaRPr lang="et-EE"/>
          </a:p>
        </p:txBody>
      </p:sp>
      <p:sp>
        <p:nvSpPr>
          <p:cNvPr id="2" name="Slide Image Placeholder 1"/>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t-EE"/>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10B25DAF-C80A-4B9B-B2B5-88DE62811C6E}" type="slidenum">
              <a:t>32</a:t>
            </a:fld>
            <a:endParaRPr lang="et-EE"/>
          </a:p>
        </p:txBody>
      </p:sp>
      <p:sp>
        <p:nvSpPr>
          <p:cNvPr id="2" name="Slide Image Placeholder 1"/>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t-EE"/>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D3E1DFEF-D29E-4965-8BB7-AC9EBF01FEA1}" type="slidenum">
              <a:t>33</a:t>
            </a:fld>
            <a:endParaRPr lang="et-EE"/>
          </a:p>
        </p:txBody>
      </p:sp>
      <p:sp>
        <p:nvSpPr>
          <p:cNvPr id="2" name="Slide Image Placeholder 1"/>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t-EE"/>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A0C5D24E-39FB-4FBA-9DEE-7B986CCA2279}" type="slidenum">
              <a:t>34</a:t>
            </a:fld>
            <a:endParaRPr lang="et-EE"/>
          </a:p>
        </p:txBody>
      </p:sp>
      <p:sp>
        <p:nvSpPr>
          <p:cNvPr id="2" name="Slide Image Placeholder 1"/>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t-EE"/>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AB5A491B-AED0-4B06-AF8C-763A1D6F90D9}" type="slidenum">
              <a:t>35</a:t>
            </a:fld>
            <a:endParaRPr lang="et-EE"/>
          </a:p>
        </p:txBody>
      </p:sp>
      <p:sp>
        <p:nvSpPr>
          <p:cNvPr id="2" name="Slide Image Placeholder 1"/>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t-EE"/>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D86AEC00-B124-4AFD-AE86-0E44D9D5F045}" type="slidenum">
              <a:t>36</a:t>
            </a:fld>
            <a:endParaRPr lang="et-EE"/>
          </a:p>
        </p:txBody>
      </p:sp>
      <p:sp>
        <p:nvSpPr>
          <p:cNvPr id="2" name="Slide Image Placeholder 1"/>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t-EE"/>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4F74B9A5-F351-4F3D-9F39-1C96AA13D2BE}" type="slidenum">
              <a:t>37</a:t>
            </a:fld>
            <a:endParaRPr lang="et-EE"/>
          </a:p>
        </p:txBody>
      </p:sp>
      <p:sp>
        <p:nvSpPr>
          <p:cNvPr id="2" name="Slide Image Placeholder 1"/>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t-EE"/>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51181FE9-F483-4DA5-A27A-A706A1478339}" type="slidenum">
              <a:t>38</a:t>
            </a:fld>
            <a:endParaRPr lang="et-EE"/>
          </a:p>
        </p:txBody>
      </p:sp>
      <p:sp>
        <p:nvSpPr>
          <p:cNvPr id="2" name="Slide Image Placeholder 1"/>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t-EE"/>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B6208D1E-9A8C-47C8-B0F1-E0531BD9707A}" type="slidenum">
              <a:t>39</a:t>
            </a:fld>
            <a:endParaRPr lang="et-EE"/>
          </a:p>
        </p:txBody>
      </p:sp>
      <p:sp>
        <p:nvSpPr>
          <p:cNvPr id="2" name="Slide Image Placeholder 1"/>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t-EE"/>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45B8FC4B-13A4-4EFB-A6FD-923677FAB334}" type="slidenum">
              <a:t>4</a:t>
            </a:fld>
            <a:endParaRPr lang="et-EE"/>
          </a:p>
        </p:txBody>
      </p:sp>
      <p:sp>
        <p:nvSpPr>
          <p:cNvPr id="2" name="Slide Image Placeholder 1"/>
          <p:cNvSpPr>
            <a:spLocks noGrp="1" noRot="1" noChangeAspect="1" noResize="1"/>
          </p:cNvSpPr>
          <p:nvPr>
            <p:ph type="sldImg"/>
          </p:nvPr>
        </p:nvSpPr>
        <p:spPr>
          <a:xfrm>
            <a:off x="1106488" y="801688"/>
            <a:ext cx="5346700" cy="4010025"/>
          </a:xfrm>
          <a:solidFill>
            <a:srgbClr val="729FCF"/>
          </a:solidFill>
          <a:ln w="25400">
            <a:solidFill>
              <a:srgbClr val="3465A4"/>
            </a:solidFill>
            <a:prstDash val="solid"/>
          </a:ln>
        </p:spPr>
      </p:sp>
      <p:sp>
        <p:nvSpPr>
          <p:cNvPr id="3" name="Notes Placeholder 2"/>
          <p:cNvSpPr txBox="1">
            <a:spLocks noGrp="1"/>
          </p:cNvSpPr>
          <p:nvPr>
            <p:ph type="body" sz="quarter" idx="1"/>
          </p:nvPr>
        </p:nvSpPr>
        <p:spPr>
          <a:xfrm>
            <a:off x="757080" y="5079600"/>
            <a:ext cx="6045480" cy="4809600"/>
          </a:xfrm>
        </p:spPr>
        <p:txBody>
          <a:bodyPr/>
          <a:lstStyle/>
          <a:p>
            <a:endParaRPr lang="et-EE"/>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066F821E-BF97-4EF9-A856-1A05EFDA5606}" type="slidenum">
              <a:t>40</a:t>
            </a:fld>
            <a:endParaRPr lang="et-EE"/>
          </a:p>
        </p:txBody>
      </p:sp>
      <p:sp>
        <p:nvSpPr>
          <p:cNvPr id="2" name="Slide Image Placeholder 1"/>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t-EE"/>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1AA6C5CF-48CB-487F-92BB-A06A7FE1A9AA}" type="slidenum">
              <a:t>5</a:t>
            </a:fld>
            <a:endParaRPr lang="et-EE"/>
          </a:p>
        </p:txBody>
      </p:sp>
      <p:sp>
        <p:nvSpPr>
          <p:cNvPr id="2" name="Slide Image Placeholder 1"/>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t-EE"/>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12389F19-35DF-4AE8-A8AE-C83A1EEF3681}" type="slidenum">
              <a:t>6</a:t>
            </a:fld>
            <a:endParaRPr lang="et-EE"/>
          </a:p>
        </p:txBody>
      </p:sp>
      <p:sp>
        <p:nvSpPr>
          <p:cNvPr id="2" name="Slide Image Placeholder 1"/>
          <p:cNvSpPr>
            <a:spLocks noGrp="1" noRot="1" noChangeAspect="1" noResize="1"/>
          </p:cNvSpPr>
          <p:nvPr>
            <p:ph type="sldImg"/>
          </p:nvPr>
        </p:nvSpPr>
        <p:spPr>
          <a:xfrm>
            <a:off x="1106488" y="801688"/>
            <a:ext cx="5346700" cy="4010025"/>
          </a:xfrm>
          <a:solidFill>
            <a:srgbClr val="729FCF"/>
          </a:solidFill>
          <a:ln w="25400">
            <a:solidFill>
              <a:srgbClr val="3465A4"/>
            </a:solidFill>
            <a:prstDash val="solid"/>
          </a:ln>
        </p:spPr>
      </p:sp>
      <p:sp>
        <p:nvSpPr>
          <p:cNvPr id="3" name="Notes Placeholder 2"/>
          <p:cNvSpPr txBox="1">
            <a:spLocks noGrp="1"/>
          </p:cNvSpPr>
          <p:nvPr>
            <p:ph type="body" sz="quarter" idx="1"/>
          </p:nvPr>
        </p:nvSpPr>
        <p:spPr>
          <a:xfrm>
            <a:off x="757080" y="5079600"/>
            <a:ext cx="6045480" cy="4809600"/>
          </a:xfrm>
        </p:spPr>
        <p:txBody>
          <a:bodyPr/>
          <a:lstStyle/>
          <a:p>
            <a:endParaRPr lang="et-EE"/>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3D5000E6-13BF-4F30-848C-6E9E32540DA8}" type="slidenum">
              <a:t>7</a:t>
            </a:fld>
            <a:endParaRPr lang="et-EE"/>
          </a:p>
        </p:txBody>
      </p:sp>
      <p:sp>
        <p:nvSpPr>
          <p:cNvPr id="2" name="Slide Image Placeholder 1"/>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t-EE"/>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B20B475B-8FC6-4459-8160-591924873E09}" type="slidenum">
              <a:t>8</a:t>
            </a:fld>
            <a:endParaRPr lang="et-EE"/>
          </a:p>
        </p:txBody>
      </p:sp>
      <p:sp>
        <p:nvSpPr>
          <p:cNvPr id="2" name="Slide Image Placeholder 1"/>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t-EE"/>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A06F2856-89F4-40A8-9EA5-49581F53A2EB}" type="slidenum">
              <a:t>9</a:t>
            </a:fld>
            <a:endParaRPr lang="et-EE"/>
          </a:p>
        </p:txBody>
      </p:sp>
      <p:sp>
        <p:nvSpPr>
          <p:cNvPr id="2" name="Slide Image Placeholder 1"/>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t-E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60475" y="1236663"/>
            <a:ext cx="7559675" cy="2632075"/>
          </a:xfrm>
        </p:spPr>
        <p:txBody>
          <a:bodyPr anchor="b"/>
          <a:lstStyle>
            <a:lvl1pPr algn="ctr">
              <a:defRPr sz="6000"/>
            </a:lvl1pPr>
          </a:lstStyle>
          <a:p>
            <a:r>
              <a:rPr lang="en-US"/>
              <a:t>Click to edit Master title style</a:t>
            </a:r>
            <a:endParaRPr lang="et-EE"/>
          </a:p>
        </p:txBody>
      </p:sp>
      <p:sp>
        <p:nvSpPr>
          <p:cNvPr id="3" name="Subtitle 2"/>
          <p:cNvSpPr>
            <a:spLocks noGrp="1"/>
          </p:cNvSpPr>
          <p:nvPr>
            <p:ph type="subTitle" idx="1"/>
          </p:nvPr>
        </p:nvSpPr>
        <p:spPr>
          <a:xfrm>
            <a:off x="1260475" y="3970338"/>
            <a:ext cx="7559675" cy="18256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t-EE"/>
          </a:p>
        </p:txBody>
      </p:sp>
      <p:sp>
        <p:nvSpPr>
          <p:cNvPr id="4" name="Date Placeholder 3"/>
          <p:cNvSpPr>
            <a:spLocks noGrp="1"/>
          </p:cNvSpPr>
          <p:nvPr>
            <p:ph type="dt" sz="half" idx="10"/>
          </p:nvPr>
        </p:nvSpPr>
        <p:spPr/>
        <p:txBody>
          <a:bodyPr/>
          <a:lstStyle/>
          <a:p>
            <a:pPr lvl="0"/>
            <a:endParaRPr lang="et-EE"/>
          </a:p>
        </p:txBody>
      </p:sp>
      <p:sp>
        <p:nvSpPr>
          <p:cNvPr id="5" name="Footer Placeholder 4"/>
          <p:cNvSpPr>
            <a:spLocks noGrp="1"/>
          </p:cNvSpPr>
          <p:nvPr>
            <p:ph type="ftr" sz="quarter" idx="11"/>
          </p:nvPr>
        </p:nvSpPr>
        <p:spPr/>
        <p:txBody>
          <a:bodyPr/>
          <a:lstStyle/>
          <a:p>
            <a:pPr lvl="0"/>
            <a:endParaRPr lang="et-EE"/>
          </a:p>
        </p:txBody>
      </p:sp>
      <p:sp>
        <p:nvSpPr>
          <p:cNvPr id="6" name="Slide Number Placeholder 5"/>
          <p:cNvSpPr>
            <a:spLocks noGrp="1"/>
          </p:cNvSpPr>
          <p:nvPr>
            <p:ph type="sldNum" sz="quarter" idx="12"/>
          </p:nvPr>
        </p:nvSpPr>
        <p:spPr/>
        <p:txBody>
          <a:bodyPr/>
          <a:lstStyle/>
          <a:p>
            <a:pPr lvl="0"/>
            <a:fld id="{8DFE0855-DC42-4326-8AEA-DCA6AA7CC54F}" type="slidenum">
              <a:t>‹#›</a:t>
            </a:fld>
            <a:endParaRPr lang="et-EE"/>
          </a:p>
        </p:txBody>
      </p:sp>
    </p:spTree>
    <p:extLst>
      <p:ext uri="{BB962C8B-B14F-4D97-AF65-F5344CB8AC3E}">
        <p14:creationId xmlns:p14="http://schemas.microsoft.com/office/powerpoint/2010/main" val="30985252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t-EE"/>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t-EE"/>
          </a:p>
        </p:txBody>
      </p:sp>
      <p:sp>
        <p:nvSpPr>
          <p:cNvPr id="4" name="Date Placeholder 3"/>
          <p:cNvSpPr>
            <a:spLocks noGrp="1"/>
          </p:cNvSpPr>
          <p:nvPr>
            <p:ph type="dt" sz="half" idx="10"/>
          </p:nvPr>
        </p:nvSpPr>
        <p:spPr/>
        <p:txBody>
          <a:bodyPr/>
          <a:lstStyle/>
          <a:p>
            <a:pPr lvl="0"/>
            <a:endParaRPr lang="et-EE"/>
          </a:p>
        </p:txBody>
      </p:sp>
      <p:sp>
        <p:nvSpPr>
          <p:cNvPr id="5" name="Footer Placeholder 4"/>
          <p:cNvSpPr>
            <a:spLocks noGrp="1"/>
          </p:cNvSpPr>
          <p:nvPr>
            <p:ph type="ftr" sz="quarter" idx="11"/>
          </p:nvPr>
        </p:nvSpPr>
        <p:spPr/>
        <p:txBody>
          <a:bodyPr/>
          <a:lstStyle/>
          <a:p>
            <a:pPr lvl="0"/>
            <a:endParaRPr lang="et-EE"/>
          </a:p>
        </p:txBody>
      </p:sp>
      <p:sp>
        <p:nvSpPr>
          <p:cNvPr id="6" name="Slide Number Placeholder 5"/>
          <p:cNvSpPr>
            <a:spLocks noGrp="1"/>
          </p:cNvSpPr>
          <p:nvPr>
            <p:ph type="sldNum" sz="quarter" idx="12"/>
          </p:nvPr>
        </p:nvSpPr>
        <p:spPr/>
        <p:txBody>
          <a:bodyPr/>
          <a:lstStyle/>
          <a:p>
            <a:pPr lvl="0"/>
            <a:fld id="{A51709B7-A2BB-4F5E-BB24-399E78694B01}" type="slidenum">
              <a:t>‹#›</a:t>
            </a:fld>
            <a:endParaRPr lang="et-EE"/>
          </a:p>
        </p:txBody>
      </p:sp>
    </p:spTree>
    <p:extLst>
      <p:ext uri="{BB962C8B-B14F-4D97-AF65-F5344CB8AC3E}">
        <p14:creationId xmlns:p14="http://schemas.microsoft.com/office/powerpoint/2010/main" val="32641197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8850" y="301625"/>
            <a:ext cx="2266950" cy="5851525"/>
          </a:xfrm>
        </p:spPr>
        <p:txBody>
          <a:bodyPr vert="eaVert"/>
          <a:lstStyle/>
          <a:p>
            <a:r>
              <a:rPr lang="en-US"/>
              <a:t>Click to edit Master title style</a:t>
            </a:r>
            <a:endParaRPr lang="et-EE"/>
          </a:p>
        </p:txBody>
      </p:sp>
      <p:sp>
        <p:nvSpPr>
          <p:cNvPr id="3" name="Vertical Text Placeholder 2"/>
          <p:cNvSpPr>
            <a:spLocks noGrp="1"/>
          </p:cNvSpPr>
          <p:nvPr>
            <p:ph type="body" orient="vert" idx="1"/>
          </p:nvPr>
        </p:nvSpPr>
        <p:spPr>
          <a:xfrm>
            <a:off x="503238" y="301625"/>
            <a:ext cx="6653212"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t-EE"/>
          </a:p>
        </p:txBody>
      </p:sp>
      <p:sp>
        <p:nvSpPr>
          <p:cNvPr id="4" name="Date Placeholder 3"/>
          <p:cNvSpPr>
            <a:spLocks noGrp="1"/>
          </p:cNvSpPr>
          <p:nvPr>
            <p:ph type="dt" sz="half" idx="10"/>
          </p:nvPr>
        </p:nvSpPr>
        <p:spPr/>
        <p:txBody>
          <a:bodyPr/>
          <a:lstStyle/>
          <a:p>
            <a:pPr lvl="0"/>
            <a:endParaRPr lang="et-EE"/>
          </a:p>
        </p:txBody>
      </p:sp>
      <p:sp>
        <p:nvSpPr>
          <p:cNvPr id="5" name="Footer Placeholder 4"/>
          <p:cNvSpPr>
            <a:spLocks noGrp="1"/>
          </p:cNvSpPr>
          <p:nvPr>
            <p:ph type="ftr" sz="quarter" idx="11"/>
          </p:nvPr>
        </p:nvSpPr>
        <p:spPr/>
        <p:txBody>
          <a:bodyPr/>
          <a:lstStyle/>
          <a:p>
            <a:pPr lvl="0"/>
            <a:endParaRPr lang="et-EE"/>
          </a:p>
        </p:txBody>
      </p:sp>
      <p:sp>
        <p:nvSpPr>
          <p:cNvPr id="6" name="Slide Number Placeholder 5"/>
          <p:cNvSpPr>
            <a:spLocks noGrp="1"/>
          </p:cNvSpPr>
          <p:nvPr>
            <p:ph type="sldNum" sz="quarter" idx="12"/>
          </p:nvPr>
        </p:nvSpPr>
        <p:spPr/>
        <p:txBody>
          <a:bodyPr/>
          <a:lstStyle/>
          <a:p>
            <a:pPr lvl="0"/>
            <a:fld id="{EC7931C2-BE5F-46A7-96AA-2AF34A5D8BAC}" type="slidenum">
              <a:t>‹#›</a:t>
            </a:fld>
            <a:endParaRPr lang="et-EE"/>
          </a:p>
        </p:txBody>
      </p:sp>
    </p:spTree>
    <p:extLst>
      <p:ext uri="{BB962C8B-B14F-4D97-AF65-F5344CB8AC3E}">
        <p14:creationId xmlns:p14="http://schemas.microsoft.com/office/powerpoint/2010/main" val="18517590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t-EE"/>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t-EE"/>
          </a:p>
        </p:txBody>
      </p:sp>
      <p:sp>
        <p:nvSpPr>
          <p:cNvPr id="4" name="Date Placeholder 3"/>
          <p:cNvSpPr>
            <a:spLocks noGrp="1"/>
          </p:cNvSpPr>
          <p:nvPr>
            <p:ph type="dt" sz="half" idx="10"/>
          </p:nvPr>
        </p:nvSpPr>
        <p:spPr/>
        <p:txBody>
          <a:bodyPr/>
          <a:lstStyle/>
          <a:p>
            <a:pPr lvl="0"/>
            <a:endParaRPr lang="et-EE"/>
          </a:p>
        </p:txBody>
      </p:sp>
      <p:sp>
        <p:nvSpPr>
          <p:cNvPr id="5" name="Footer Placeholder 4"/>
          <p:cNvSpPr>
            <a:spLocks noGrp="1"/>
          </p:cNvSpPr>
          <p:nvPr>
            <p:ph type="ftr" sz="quarter" idx="11"/>
          </p:nvPr>
        </p:nvSpPr>
        <p:spPr/>
        <p:txBody>
          <a:bodyPr/>
          <a:lstStyle/>
          <a:p>
            <a:pPr lvl="0"/>
            <a:endParaRPr lang="et-EE"/>
          </a:p>
        </p:txBody>
      </p:sp>
      <p:sp>
        <p:nvSpPr>
          <p:cNvPr id="6" name="Slide Number Placeholder 5"/>
          <p:cNvSpPr>
            <a:spLocks noGrp="1"/>
          </p:cNvSpPr>
          <p:nvPr>
            <p:ph type="sldNum" sz="quarter" idx="12"/>
          </p:nvPr>
        </p:nvSpPr>
        <p:spPr/>
        <p:txBody>
          <a:bodyPr/>
          <a:lstStyle/>
          <a:p>
            <a:pPr lvl="0"/>
            <a:fld id="{454942F8-FAAD-4121-B33F-550E08BAE9E8}" type="slidenum">
              <a:t>‹#›</a:t>
            </a:fld>
            <a:endParaRPr lang="et-EE"/>
          </a:p>
        </p:txBody>
      </p:sp>
    </p:spTree>
    <p:extLst>
      <p:ext uri="{BB962C8B-B14F-4D97-AF65-F5344CB8AC3E}">
        <p14:creationId xmlns:p14="http://schemas.microsoft.com/office/powerpoint/2010/main" val="1942107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7388" y="1884363"/>
            <a:ext cx="8694737" cy="3144837"/>
          </a:xfrm>
        </p:spPr>
        <p:txBody>
          <a:bodyPr anchor="b"/>
          <a:lstStyle>
            <a:lvl1pPr>
              <a:defRPr sz="6000"/>
            </a:lvl1pPr>
          </a:lstStyle>
          <a:p>
            <a:r>
              <a:rPr lang="en-US"/>
              <a:t>Click to edit Master title style</a:t>
            </a:r>
            <a:endParaRPr lang="et-EE"/>
          </a:p>
        </p:txBody>
      </p:sp>
      <p:sp>
        <p:nvSpPr>
          <p:cNvPr id="3" name="Text Placeholder 2"/>
          <p:cNvSpPr>
            <a:spLocks noGrp="1"/>
          </p:cNvSpPr>
          <p:nvPr>
            <p:ph type="body" idx="1"/>
          </p:nvPr>
        </p:nvSpPr>
        <p:spPr>
          <a:xfrm>
            <a:off x="687388" y="5059363"/>
            <a:ext cx="8694737" cy="16525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lvl="0"/>
            <a:endParaRPr lang="et-EE"/>
          </a:p>
        </p:txBody>
      </p:sp>
      <p:sp>
        <p:nvSpPr>
          <p:cNvPr id="5" name="Footer Placeholder 4"/>
          <p:cNvSpPr>
            <a:spLocks noGrp="1"/>
          </p:cNvSpPr>
          <p:nvPr>
            <p:ph type="ftr" sz="quarter" idx="11"/>
          </p:nvPr>
        </p:nvSpPr>
        <p:spPr/>
        <p:txBody>
          <a:bodyPr/>
          <a:lstStyle/>
          <a:p>
            <a:pPr lvl="0"/>
            <a:endParaRPr lang="et-EE"/>
          </a:p>
        </p:txBody>
      </p:sp>
      <p:sp>
        <p:nvSpPr>
          <p:cNvPr id="6" name="Slide Number Placeholder 5"/>
          <p:cNvSpPr>
            <a:spLocks noGrp="1"/>
          </p:cNvSpPr>
          <p:nvPr>
            <p:ph type="sldNum" sz="quarter" idx="12"/>
          </p:nvPr>
        </p:nvSpPr>
        <p:spPr/>
        <p:txBody>
          <a:bodyPr/>
          <a:lstStyle/>
          <a:p>
            <a:pPr lvl="0"/>
            <a:fld id="{2BFC37DC-CDC5-4661-A44A-47A371D959CD}" type="slidenum">
              <a:t>‹#›</a:t>
            </a:fld>
            <a:endParaRPr lang="et-EE"/>
          </a:p>
        </p:txBody>
      </p:sp>
    </p:spTree>
    <p:extLst>
      <p:ext uri="{BB962C8B-B14F-4D97-AF65-F5344CB8AC3E}">
        <p14:creationId xmlns:p14="http://schemas.microsoft.com/office/powerpoint/2010/main" val="17553287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t-EE"/>
          </a:p>
        </p:txBody>
      </p:sp>
      <p:sp>
        <p:nvSpPr>
          <p:cNvPr id="3" name="Content Placeholder 2"/>
          <p:cNvSpPr>
            <a:spLocks noGrp="1"/>
          </p:cNvSpPr>
          <p:nvPr>
            <p:ph sz="half" idx="1"/>
          </p:nvPr>
        </p:nvSpPr>
        <p:spPr>
          <a:xfrm>
            <a:off x="503238" y="1768475"/>
            <a:ext cx="4459287" cy="43846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t-EE"/>
          </a:p>
        </p:txBody>
      </p:sp>
      <p:sp>
        <p:nvSpPr>
          <p:cNvPr id="4" name="Content Placeholder 3"/>
          <p:cNvSpPr>
            <a:spLocks noGrp="1"/>
          </p:cNvSpPr>
          <p:nvPr>
            <p:ph sz="half" idx="2"/>
          </p:nvPr>
        </p:nvSpPr>
        <p:spPr>
          <a:xfrm>
            <a:off x="5114925" y="1768475"/>
            <a:ext cx="4460875" cy="43846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t-EE"/>
          </a:p>
        </p:txBody>
      </p:sp>
      <p:sp>
        <p:nvSpPr>
          <p:cNvPr id="5" name="Date Placeholder 4"/>
          <p:cNvSpPr>
            <a:spLocks noGrp="1"/>
          </p:cNvSpPr>
          <p:nvPr>
            <p:ph type="dt" sz="half" idx="10"/>
          </p:nvPr>
        </p:nvSpPr>
        <p:spPr/>
        <p:txBody>
          <a:bodyPr/>
          <a:lstStyle/>
          <a:p>
            <a:pPr lvl="0"/>
            <a:endParaRPr lang="et-EE"/>
          </a:p>
        </p:txBody>
      </p:sp>
      <p:sp>
        <p:nvSpPr>
          <p:cNvPr id="6" name="Footer Placeholder 5"/>
          <p:cNvSpPr>
            <a:spLocks noGrp="1"/>
          </p:cNvSpPr>
          <p:nvPr>
            <p:ph type="ftr" sz="quarter" idx="11"/>
          </p:nvPr>
        </p:nvSpPr>
        <p:spPr/>
        <p:txBody>
          <a:bodyPr/>
          <a:lstStyle/>
          <a:p>
            <a:pPr lvl="0"/>
            <a:endParaRPr lang="et-EE"/>
          </a:p>
        </p:txBody>
      </p:sp>
      <p:sp>
        <p:nvSpPr>
          <p:cNvPr id="7" name="Slide Number Placeholder 6"/>
          <p:cNvSpPr>
            <a:spLocks noGrp="1"/>
          </p:cNvSpPr>
          <p:nvPr>
            <p:ph type="sldNum" sz="quarter" idx="12"/>
          </p:nvPr>
        </p:nvSpPr>
        <p:spPr/>
        <p:txBody>
          <a:bodyPr/>
          <a:lstStyle/>
          <a:p>
            <a:pPr lvl="0"/>
            <a:fld id="{333FC28A-5EA8-4151-B83B-5A7E90F68CE6}" type="slidenum">
              <a:t>‹#›</a:t>
            </a:fld>
            <a:endParaRPr lang="et-EE"/>
          </a:p>
        </p:txBody>
      </p:sp>
    </p:spTree>
    <p:extLst>
      <p:ext uri="{BB962C8B-B14F-4D97-AF65-F5344CB8AC3E}">
        <p14:creationId xmlns:p14="http://schemas.microsoft.com/office/powerpoint/2010/main" val="24355800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93738" y="403225"/>
            <a:ext cx="8694737" cy="1460500"/>
          </a:xfrm>
        </p:spPr>
        <p:txBody>
          <a:bodyPr/>
          <a:lstStyle/>
          <a:p>
            <a:r>
              <a:rPr lang="en-US"/>
              <a:t>Click to edit Master title style</a:t>
            </a:r>
            <a:endParaRPr lang="et-EE"/>
          </a:p>
        </p:txBody>
      </p:sp>
      <p:sp>
        <p:nvSpPr>
          <p:cNvPr id="3" name="Text Placeholder 2"/>
          <p:cNvSpPr>
            <a:spLocks noGrp="1"/>
          </p:cNvSpPr>
          <p:nvPr>
            <p:ph type="body" idx="1"/>
          </p:nvPr>
        </p:nvSpPr>
        <p:spPr>
          <a:xfrm>
            <a:off x="693738" y="1852613"/>
            <a:ext cx="426561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93738" y="2760663"/>
            <a:ext cx="4265612" cy="406241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t-EE"/>
          </a:p>
        </p:txBody>
      </p:sp>
      <p:sp>
        <p:nvSpPr>
          <p:cNvPr id="5" name="Text Placeholder 4"/>
          <p:cNvSpPr>
            <a:spLocks noGrp="1"/>
          </p:cNvSpPr>
          <p:nvPr>
            <p:ph type="body" sz="quarter" idx="3"/>
          </p:nvPr>
        </p:nvSpPr>
        <p:spPr>
          <a:xfrm>
            <a:off x="5103813" y="1852613"/>
            <a:ext cx="428466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103813" y="2760663"/>
            <a:ext cx="4284662" cy="406241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t-EE"/>
          </a:p>
        </p:txBody>
      </p:sp>
      <p:sp>
        <p:nvSpPr>
          <p:cNvPr id="7" name="Date Placeholder 6"/>
          <p:cNvSpPr>
            <a:spLocks noGrp="1"/>
          </p:cNvSpPr>
          <p:nvPr>
            <p:ph type="dt" sz="half" idx="10"/>
          </p:nvPr>
        </p:nvSpPr>
        <p:spPr/>
        <p:txBody>
          <a:bodyPr/>
          <a:lstStyle/>
          <a:p>
            <a:pPr lvl="0"/>
            <a:endParaRPr lang="et-EE"/>
          </a:p>
        </p:txBody>
      </p:sp>
      <p:sp>
        <p:nvSpPr>
          <p:cNvPr id="8" name="Footer Placeholder 7"/>
          <p:cNvSpPr>
            <a:spLocks noGrp="1"/>
          </p:cNvSpPr>
          <p:nvPr>
            <p:ph type="ftr" sz="quarter" idx="11"/>
          </p:nvPr>
        </p:nvSpPr>
        <p:spPr/>
        <p:txBody>
          <a:bodyPr/>
          <a:lstStyle/>
          <a:p>
            <a:pPr lvl="0"/>
            <a:endParaRPr lang="et-EE"/>
          </a:p>
        </p:txBody>
      </p:sp>
      <p:sp>
        <p:nvSpPr>
          <p:cNvPr id="9" name="Slide Number Placeholder 8"/>
          <p:cNvSpPr>
            <a:spLocks noGrp="1"/>
          </p:cNvSpPr>
          <p:nvPr>
            <p:ph type="sldNum" sz="quarter" idx="12"/>
          </p:nvPr>
        </p:nvSpPr>
        <p:spPr/>
        <p:txBody>
          <a:bodyPr/>
          <a:lstStyle/>
          <a:p>
            <a:pPr lvl="0"/>
            <a:fld id="{6229A3A3-902F-4239-9CAE-9549C99F2760}" type="slidenum">
              <a:t>‹#›</a:t>
            </a:fld>
            <a:endParaRPr lang="et-EE"/>
          </a:p>
        </p:txBody>
      </p:sp>
    </p:spTree>
    <p:extLst>
      <p:ext uri="{BB962C8B-B14F-4D97-AF65-F5344CB8AC3E}">
        <p14:creationId xmlns:p14="http://schemas.microsoft.com/office/powerpoint/2010/main" val="7076963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t-EE"/>
          </a:p>
        </p:txBody>
      </p:sp>
      <p:sp>
        <p:nvSpPr>
          <p:cNvPr id="3" name="Date Placeholder 2"/>
          <p:cNvSpPr>
            <a:spLocks noGrp="1"/>
          </p:cNvSpPr>
          <p:nvPr>
            <p:ph type="dt" sz="half" idx="10"/>
          </p:nvPr>
        </p:nvSpPr>
        <p:spPr/>
        <p:txBody>
          <a:bodyPr/>
          <a:lstStyle/>
          <a:p>
            <a:pPr lvl="0"/>
            <a:endParaRPr lang="et-EE"/>
          </a:p>
        </p:txBody>
      </p:sp>
      <p:sp>
        <p:nvSpPr>
          <p:cNvPr id="4" name="Footer Placeholder 3"/>
          <p:cNvSpPr>
            <a:spLocks noGrp="1"/>
          </p:cNvSpPr>
          <p:nvPr>
            <p:ph type="ftr" sz="quarter" idx="11"/>
          </p:nvPr>
        </p:nvSpPr>
        <p:spPr/>
        <p:txBody>
          <a:bodyPr/>
          <a:lstStyle/>
          <a:p>
            <a:pPr lvl="0"/>
            <a:endParaRPr lang="et-EE"/>
          </a:p>
        </p:txBody>
      </p:sp>
      <p:sp>
        <p:nvSpPr>
          <p:cNvPr id="5" name="Slide Number Placeholder 4"/>
          <p:cNvSpPr>
            <a:spLocks noGrp="1"/>
          </p:cNvSpPr>
          <p:nvPr>
            <p:ph type="sldNum" sz="quarter" idx="12"/>
          </p:nvPr>
        </p:nvSpPr>
        <p:spPr/>
        <p:txBody>
          <a:bodyPr/>
          <a:lstStyle/>
          <a:p>
            <a:pPr lvl="0"/>
            <a:fld id="{F8ECF981-9DF9-4D2F-A70B-B3439126E45E}" type="slidenum">
              <a:t>‹#›</a:t>
            </a:fld>
            <a:endParaRPr lang="et-EE"/>
          </a:p>
        </p:txBody>
      </p:sp>
    </p:spTree>
    <p:extLst>
      <p:ext uri="{BB962C8B-B14F-4D97-AF65-F5344CB8AC3E}">
        <p14:creationId xmlns:p14="http://schemas.microsoft.com/office/powerpoint/2010/main" val="24120735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a:endParaRPr lang="et-EE"/>
          </a:p>
        </p:txBody>
      </p:sp>
      <p:sp>
        <p:nvSpPr>
          <p:cNvPr id="3" name="Footer Placeholder 2"/>
          <p:cNvSpPr>
            <a:spLocks noGrp="1"/>
          </p:cNvSpPr>
          <p:nvPr>
            <p:ph type="ftr" sz="quarter" idx="11"/>
          </p:nvPr>
        </p:nvSpPr>
        <p:spPr/>
        <p:txBody>
          <a:bodyPr/>
          <a:lstStyle/>
          <a:p>
            <a:pPr lvl="0"/>
            <a:endParaRPr lang="et-EE"/>
          </a:p>
        </p:txBody>
      </p:sp>
      <p:sp>
        <p:nvSpPr>
          <p:cNvPr id="4" name="Slide Number Placeholder 3"/>
          <p:cNvSpPr>
            <a:spLocks noGrp="1"/>
          </p:cNvSpPr>
          <p:nvPr>
            <p:ph type="sldNum" sz="quarter" idx="12"/>
          </p:nvPr>
        </p:nvSpPr>
        <p:spPr/>
        <p:txBody>
          <a:bodyPr/>
          <a:lstStyle/>
          <a:p>
            <a:pPr lvl="0"/>
            <a:fld id="{84DFB2BE-AD8C-4E7A-AE97-BC404D9EB5CD}" type="slidenum">
              <a:t>‹#›</a:t>
            </a:fld>
            <a:endParaRPr lang="et-EE"/>
          </a:p>
        </p:txBody>
      </p:sp>
    </p:spTree>
    <p:extLst>
      <p:ext uri="{BB962C8B-B14F-4D97-AF65-F5344CB8AC3E}">
        <p14:creationId xmlns:p14="http://schemas.microsoft.com/office/powerpoint/2010/main" val="3978448886"/>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738" y="503238"/>
            <a:ext cx="3251200" cy="1765300"/>
          </a:xfrm>
        </p:spPr>
        <p:txBody>
          <a:bodyPr anchor="b"/>
          <a:lstStyle>
            <a:lvl1pPr>
              <a:defRPr sz="3200"/>
            </a:lvl1pPr>
          </a:lstStyle>
          <a:p>
            <a:r>
              <a:rPr lang="en-US"/>
              <a:t>Click to edit Master title style</a:t>
            </a:r>
            <a:endParaRPr lang="et-EE"/>
          </a:p>
        </p:txBody>
      </p:sp>
      <p:sp>
        <p:nvSpPr>
          <p:cNvPr id="3" name="Content Placeholder 2"/>
          <p:cNvSpPr>
            <a:spLocks noGrp="1"/>
          </p:cNvSpPr>
          <p:nvPr>
            <p:ph idx="1"/>
          </p:nvPr>
        </p:nvSpPr>
        <p:spPr>
          <a:xfrm>
            <a:off x="4286250" y="1089025"/>
            <a:ext cx="5102225" cy="53721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t-EE"/>
          </a:p>
        </p:txBody>
      </p:sp>
      <p:sp>
        <p:nvSpPr>
          <p:cNvPr id="4" name="Text Placeholder 3"/>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lvl="0"/>
            <a:endParaRPr lang="et-EE"/>
          </a:p>
        </p:txBody>
      </p:sp>
      <p:sp>
        <p:nvSpPr>
          <p:cNvPr id="6" name="Footer Placeholder 5"/>
          <p:cNvSpPr>
            <a:spLocks noGrp="1"/>
          </p:cNvSpPr>
          <p:nvPr>
            <p:ph type="ftr" sz="quarter" idx="11"/>
          </p:nvPr>
        </p:nvSpPr>
        <p:spPr/>
        <p:txBody>
          <a:bodyPr/>
          <a:lstStyle/>
          <a:p>
            <a:pPr lvl="0"/>
            <a:endParaRPr lang="et-EE"/>
          </a:p>
        </p:txBody>
      </p:sp>
      <p:sp>
        <p:nvSpPr>
          <p:cNvPr id="7" name="Slide Number Placeholder 6"/>
          <p:cNvSpPr>
            <a:spLocks noGrp="1"/>
          </p:cNvSpPr>
          <p:nvPr>
            <p:ph type="sldNum" sz="quarter" idx="12"/>
          </p:nvPr>
        </p:nvSpPr>
        <p:spPr/>
        <p:txBody>
          <a:bodyPr/>
          <a:lstStyle/>
          <a:p>
            <a:pPr lvl="0"/>
            <a:fld id="{F5925FE1-6042-4F6C-BD90-1D08FD594A4C}" type="slidenum">
              <a:t>‹#›</a:t>
            </a:fld>
            <a:endParaRPr lang="et-EE"/>
          </a:p>
        </p:txBody>
      </p:sp>
    </p:spTree>
    <p:extLst>
      <p:ext uri="{BB962C8B-B14F-4D97-AF65-F5344CB8AC3E}">
        <p14:creationId xmlns:p14="http://schemas.microsoft.com/office/powerpoint/2010/main" val="1834672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738" y="503238"/>
            <a:ext cx="3251200" cy="1765300"/>
          </a:xfrm>
        </p:spPr>
        <p:txBody>
          <a:bodyPr anchor="b"/>
          <a:lstStyle>
            <a:lvl1pPr>
              <a:defRPr sz="3200"/>
            </a:lvl1pPr>
          </a:lstStyle>
          <a:p>
            <a:r>
              <a:rPr lang="en-US"/>
              <a:t>Click to edit Master title style</a:t>
            </a:r>
            <a:endParaRPr lang="et-EE"/>
          </a:p>
        </p:txBody>
      </p:sp>
      <p:sp>
        <p:nvSpPr>
          <p:cNvPr id="3" name="Picture Placeholder 2"/>
          <p:cNvSpPr>
            <a:spLocks noGrp="1"/>
          </p:cNvSpPr>
          <p:nvPr>
            <p:ph type="pic" idx="1"/>
          </p:nvPr>
        </p:nvSpPr>
        <p:spPr>
          <a:xfrm>
            <a:off x="4286250" y="1089025"/>
            <a:ext cx="5102225" cy="5372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t-EE"/>
          </a:p>
        </p:txBody>
      </p:sp>
      <p:sp>
        <p:nvSpPr>
          <p:cNvPr id="4" name="Text Placeholder 3"/>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lvl="0"/>
            <a:endParaRPr lang="et-EE"/>
          </a:p>
        </p:txBody>
      </p:sp>
      <p:sp>
        <p:nvSpPr>
          <p:cNvPr id="6" name="Footer Placeholder 5"/>
          <p:cNvSpPr>
            <a:spLocks noGrp="1"/>
          </p:cNvSpPr>
          <p:nvPr>
            <p:ph type="ftr" sz="quarter" idx="11"/>
          </p:nvPr>
        </p:nvSpPr>
        <p:spPr/>
        <p:txBody>
          <a:bodyPr/>
          <a:lstStyle/>
          <a:p>
            <a:pPr lvl="0"/>
            <a:endParaRPr lang="et-EE"/>
          </a:p>
        </p:txBody>
      </p:sp>
      <p:sp>
        <p:nvSpPr>
          <p:cNvPr id="7" name="Slide Number Placeholder 6"/>
          <p:cNvSpPr>
            <a:spLocks noGrp="1"/>
          </p:cNvSpPr>
          <p:nvPr>
            <p:ph type="sldNum" sz="quarter" idx="12"/>
          </p:nvPr>
        </p:nvSpPr>
        <p:spPr/>
        <p:txBody>
          <a:bodyPr/>
          <a:lstStyle/>
          <a:p>
            <a:pPr lvl="0"/>
            <a:fld id="{62471FFF-7143-48F0-A24B-D1F1E02FF39B}" type="slidenum">
              <a:t>‹#›</a:t>
            </a:fld>
            <a:endParaRPr lang="et-EE"/>
          </a:p>
        </p:txBody>
      </p:sp>
    </p:spTree>
    <p:extLst>
      <p:ext uri="{BB962C8B-B14F-4D97-AF65-F5344CB8AC3E}">
        <p14:creationId xmlns:p14="http://schemas.microsoft.com/office/powerpoint/2010/main" val="20200342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Placeholder 1"/>
          <p:cNvSpPr txBox="1">
            <a:spLocks noGrp="1"/>
          </p:cNvSpPr>
          <p:nvPr>
            <p:ph type="title"/>
          </p:nvPr>
        </p:nvSpPr>
        <p:spPr>
          <a:xfrm>
            <a:off x="503999" y="301320"/>
            <a:ext cx="9071640" cy="1262160"/>
          </a:xfrm>
          <a:prstGeom prst="rect">
            <a:avLst/>
          </a:prstGeom>
          <a:noFill/>
          <a:ln>
            <a:noFill/>
          </a:ln>
        </p:spPr>
        <p:txBody>
          <a:bodyPr lIns="0" tIns="0" rIns="0" bIns="0" anchor="ctr"/>
          <a:lstStyle/>
          <a:p>
            <a:endParaRPr lang="et-EE"/>
          </a:p>
        </p:txBody>
      </p:sp>
      <p:sp>
        <p:nvSpPr>
          <p:cNvPr id="3" name="Text Placeholder 2"/>
          <p:cNvSpPr txBox="1">
            <a:spLocks noGrp="1"/>
          </p:cNvSpPr>
          <p:nvPr>
            <p:ph type="body" idx="1"/>
          </p:nvPr>
        </p:nvSpPr>
        <p:spPr>
          <a:xfrm>
            <a:off x="503999" y="1769040"/>
            <a:ext cx="9071640" cy="4384440"/>
          </a:xfrm>
          <a:prstGeom prst="rect">
            <a:avLst/>
          </a:prstGeom>
          <a:noFill/>
          <a:ln>
            <a:noFill/>
          </a:ln>
        </p:spPr>
        <p:txBody>
          <a:bodyPr lIns="0" tIns="0" rIns="0" bIns="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t-EE"/>
          </a:p>
        </p:txBody>
      </p:sp>
      <p:sp>
        <p:nvSpPr>
          <p:cNvPr id="4" name="Date Placeholder 3"/>
          <p:cNvSpPr txBox="1">
            <a:spLocks noGrp="1"/>
          </p:cNvSpPr>
          <p:nvPr>
            <p:ph type="dt" sz="half" idx="2"/>
          </p:nvPr>
        </p:nvSpPr>
        <p:spPr>
          <a:xfrm>
            <a:off x="503999" y="6887160"/>
            <a:ext cx="2348280" cy="521280"/>
          </a:xfrm>
          <a:prstGeom prst="rect">
            <a:avLst/>
          </a:prstGeom>
          <a:noFill/>
          <a:ln>
            <a:noFill/>
          </a:ln>
        </p:spPr>
        <p:txBody>
          <a:bodyPr lIns="0" tIns="0" rIns="0" bIns="0" anchorCtr="0">
            <a:noAutofit/>
          </a:bodyPr>
          <a:lstStyle>
            <a:lvl1pPr lvl="0" rtl="0" hangingPunct="0">
              <a:buNone/>
              <a:tabLst/>
              <a:defRPr lang="et-EE" sz="1400" kern="1200">
                <a:latin typeface="Liberation Serif" pitchFamily="18"/>
                <a:ea typeface="DejaVu Sans" pitchFamily="2"/>
                <a:cs typeface="DejaVu Sans" pitchFamily="2"/>
              </a:defRPr>
            </a:lvl1pPr>
          </a:lstStyle>
          <a:p>
            <a:pPr lvl="0"/>
            <a:endParaRPr lang="et-EE"/>
          </a:p>
        </p:txBody>
      </p:sp>
      <p:sp>
        <p:nvSpPr>
          <p:cNvPr id="5" name="Footer Placeholder 4"/>
          <p:cNvSpPr txBox="1">
            <a:spLocks noGrp="1"/>
          </p:cNvSpPr>
          <p:nvPr>
            <p:ph type="ftr" sz="quarter" idx="3"/>
          </p:nvPr>
        </p:nvSpPr>
        <p:spPr>
          <a:xfrm>
            <a:off x="3447360" y="6887160"/>
            <a:ext cx="3195000" cy="521280"/>
          </a:xfrm>
          <a:prstGeom prst="rect">
            <a:avLst/>
          </a:prstGeom>
          <a:noFill/>
          <a:ln>
            <a:noFill/>
          </a:ln>
        </p:spPr>
        <p:txBody>
          <a:bodyPr lIns="0" tIns="0" rIns="0" bIns="0" anchorCtr="0">
            <a:noAutofit/>
          </a:bodyPr>
          <a:lstStyle>
            <a:lvl1pPr lvl="0" algn="ctr" rtl="0" hangingPunct="0">
              <a:buNone/>
              <a:tabLst/>
              <a:defRPr lang="et-EE" sz="1400" kern="1200">
                <a:latin typeface="Liberation Serif" pitchFamily="18"/>
                <a:ea typeface="DejaVu Sans" pitchFamily="2"/>
                <a:cs typeface="DejaVu Sans" pitchFamily="2"/>
              </a:defRPr>
            </a:lvl1pPr>
          </a:lstStyle>
          <a:p>
            <a:pPr lvl="0"/>
            <a:endParaRPr lang="et-EE"/>
          </a:p>
        </p:txBody>
      </p:sp>
      <p:sp>
        <p:nvSpPr>
          <p:cNvPr id="6" name="Slide Number Placeholder 5"/>
          <p:cNvSpPr txBox="1">
            <a:spLocks noGrp="1"/>
          </p:cNvSpPr>
          <p:nvPr>
            <p:ph type="sldNum" sz="quarter" idx="4"/>
          </p:nvPr>
        </p:nvSpPr>
        <p:spPr>
          <a:xfrm>
            <a:off x="7227360" y="6887160"/>
            <a:ext cx="2348280" cy="521280"/>
          </a:xfrm>
          <a:prstGeom prst="rect">
            <a:avLst/>
          </a:prstGeom>
          <a:noFill/>
          <a:ln>
            <a:noFill/>
          </a:ln>
        </p:spPr>
        <p:txBody>
          <a:bodyPr lIns="0" tIns="0" rIns="0" bIns="0" anchorCtr="0">
            <a:noAutofit/>
          </a:bodyPr>
          <a:lstStyle>
            <a:lvl1pPr lvl="0" algn="r" rtl="0" hangingPunct="0">
              <a:buNone/>
              <a:tabLst/>
              <a:defRPr lang="et-EE" sz="1400" kern="1200">
                <a:latin typeface="Liberation Serif" pitchFamily="18"/>
                <a:ea typeface="DejaVu Sans" pitchFamily="2"/>
                <a:cs typeface="DejaVu Sans" pitchFamily="2"/>
              </a:defRPr>
            </a:lvl1pPr>
          </a:lstStyle>
          <a:p>
            <a:pPr lvl="0"/>
            <a:fld id="{80D1A99D-EC0F-423E-B99B-4F6A29C5B5A4}" type="slidenum">
              <a:t>‹#›</a:t>
            </a:fld>
            <a:endParaRPr lang="et-E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hangingPunct="0">
        <a:tabLst/>
        <a:defRPr lang="et-EE" sz="4400" b="0" i="0" u="none" strike="noStrike" kern="1200" cap="none">
          <a:ln>
            <a:noFill/>
          </a:ln>
          <a:latin typeface="Liberation Sans" pitchFamily="18"/>
        </a:defRPr>
      </a:lvl1pPr>
    </p:titleStyle>
    <p:bodyStyle>
      <a:lvl1pPr rtl="0" hangingPunct="0">
        <a:spcBef>
          <a:spcPts val="0"/>
        </a:spcBef>
        <a:spcAft>
          <a:spcPts val="1417"/>
        </a:spcAft>
        <a:tabLst/>
        <a:defRPr lang="et-EE" sz="3200" b="0" i="0" u="none" strike="noStrike" kern="1200" cap="none">
          <a:ln>
            <a:noFill/>
          </a:ln>
          <a:latin typeface="Liberation Sans" pitchFamily="18"/>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t-E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2.sv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2.sv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2.sv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2.sv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2.sv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2.sv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2.sv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2.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2.sv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2.sv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2.sv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7.xml"/><Relationship Id="rId5" Type="http://schemas.openxmlformats.org/officeDocument/2006/relationships/image" Target="../media/image3.svg"/><Relationship Id="rId4" Type="http://schemas.openxmlformats.org/officeDocument/2006/relationships/image" Target="../media/image2.sv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image" Target="../media/image2.sv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openxmlformats.org/officeDocument/2006/relationships/image" Target="../media/image2.sv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7.xml"/><Relationship Id="rId4" Type="http://schemas.openxmlformats.org/officeDocument/2006/relationships/image" Target="../media/image2.svg"/></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7.xml"/><Relationship Id="rId5" Type="http://schemas.openxmlformats.org/officeDocument/2006/relationships/hyperlink" Target="http://www.filosoft.ee/html_morf_et/" TargetMode="External"/><Relationship Id="rId4" Type="http://schemas.openxmlformats.org/officeDocument/2006/relationships/image" Target="../media/image2.sv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7.xml"/><Relationship Id="rId5" Type="http://schemas.openxmlformats.org/officeDocument/2006/relationships/hyperlink" Target="https://keeleressursid.ee/et/keeleressursid-cl-ut/83-article/clutee-lehed/140-tu-arvutuslingvistika-keeleressursid" TargetMode="External"/><Relationship Id="rId4" Type="http://schemas.openxmlformats.org/officeDocument/2006/relationships/image" Target="../media/image2.svg"/></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7.xml"/><Relationship Id="rId4" Type="http://schemas.openxmlformats.org/officeDocument/2006/relationships/image" Target="../media/image2.svg"/></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7.xml"/><Relationship Id="rId5" Type="http://schemas.openxmlformats.org/officeDocument/2006/relationships/hyperlink" Target="http://www.cl.ut.ee/" TargetMode="External"/><Relationship Id="rId4" Type="http://schemas.openxmlformats.org/officeDocument/2006/relationships/image" Target="../media/image2.svg"/></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7.xml"/><Relationship Id="rId5" Type="http://schemas.openxmlformats.org/officeDocument/2006/relationships/hyperlink" Target="http://www.keeleveeb.ee/" TargetMode="External"/><Relationship Id="rId4" Type="http://schemas.openxmlformats.org/officeDocument/2006/relationships/image" Target="../media/image2.svg"/></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7.xml"/><Relationship Id="rId5" Type="http://schemas.openxmlformats.org/officeDocument/2006/relationships/hyperlink" Target="http://www.keeleveeb.ee/" TargetMode="External"/><Relationship Id="rId4" Type="http://schemas.openxmlformats.org/officeDocument/2006/relationships/image" Target="../media/image2.svg"/></Relationships>
</file>

<file path=ppt/slides/_rels/slide35.xml.rels><?xml version="1.0" encoding="UTF-8" standalone="yes"?>
<Relationships xmlns="http://schemas.openxmlformats.org/package/2006/relationships"><Relationship Id="rId3" Type="http://schemas.openxmlformats.org/officeDocument/2006/relationships/hyperlink" Target="https://keeleressursid.ee/et/keeleressursid-cl-ut/ressursid" TargetMode="External"/><Relationship Id="rId2" Type="http://schemas.openxmlformats.org/officeDocument/2006/relationships/notesSlide" Target="../notesSlides/notesSlide35.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hyperlink" Target="http://www.cl.ut.ee/ressursid/" TargetMode="Externa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7.xml"/><Relationship Id="rId4" Type="http://schemas.openxmlformats.org/officeDocument/2006/relationships/image" Target="../media/image2.svg"/></Relationships>
</file>

<file path=ppt/slides/_rels/slide37.xml.rels><?xml version="1.0" encoding="UTF-8" standalone="yes"?>
<Relationships xmlns="http://schemas.openxmlformats.org/package/2006/relationships"><Relationship Id="rId3" Type="http://schemas.openxmlformats.org/officeDocument/2006/relationships/hyperlink" Target="https://korpused.keeleressursid.ee/clc/" TargetMode="External"/><Relationship Id="rId2" Type="http://schemas.openxmlformats.org/officeDocument/2006/relationships/notesSlide" Target="../notesSlides/notesSlide37.xml"/><Relationship Id="rId1" Type="http://schemas.openxmlformats.org/officeDocument/2006/relationships/slideLayout" Target="../slideLayouts/slideLayout7.xml"/><Relationship Id="rId5" Type="http://schemas.openxmlformats.org/officeDocument/2006/relationships/image" Target="../media/image2.svg"/><Relationship Id="rId4" Type="http://schemas.openxmlformats.org/officeDocument/2006/relationships/image" Target="../media/image1.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9.xml"/><Relationship Id="rId1" Type="http://schemas.openxmlformats.org/officeDocument/2006/relationships/slideLayout" Target="../slideLayouts/slideLayout7.xml"/><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2.svg"/></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0.xml"/><Relationship Id="rId1" Type="http://schemas.openxmlformats.org/officeDocument/2006/relationships/slideLayout" Target="../slideLayouts/slideLayout7.xml"/><Relationship Id="rId6" Type="http://schemas.openxmlformats.org/officeDocument/2006/relationships/hyperlink" Target="http://bark.phon.ioc.ee/tsab/p/index" TargetMode="External"/><Relationship Id="rId5" Type="http://schemas.openxmlformats.org/officeDocument/2006/relationships/hyperlink" Target="http://bark.phon.ioc.ee/webtrans/" TargetMode="External"/><Relationship Id="rId4" Type="http://schemas.openxmlformats.org/officeDocument/2006/relationships/image" Target="../media/image2.sv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2.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2.sv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name="page1">
    <p:spTree>
      <p:nvGrpSpPr>
        <p:cNvPr id="1" name=""/>
        <p:cNvGrpSpPr/>
        <p:nvPr/>
      </p:nvGrpSpPr>
      <p:grpSpPr>
        <a:xfrm>
          <a:off x="0" y="0"/>
          <a:ext cx="0" cy="0"/>
          <a:chOff x="0" y="0"/>
          <a:chExt cx="0" cy="0"/>
        </a:xfrm>
      </p:grpSpPr>
      <p:sp>
        <p:nvSpPr>
          <p:cNvPr id="2" name="Subtitle 1"/>
          <p:cNvSpPr txBox="1">
            <a:spLocks noGrp="1"/>
          </p:cNvSpPr>
          <p:nvPr>
            <p:ph type="subTitle" idx="4294967295"/>
          </p:nvPr>
        </p:nvSpPr>
        <p:spPr>
          <a:xfrm>
            <a:off x="503999" y="301320"/>
            <a:ext cx="9071640" cy="5851800"/>
          </a:xfrm>
        </p:spPr>
        <p:txBody>
          <a:bodyPr anchor="ctr"/>
          <a:lstStyle/>
          <a:p>
            <a:pPr lvl="0" algn="ctr"/>
            <a:r>
              <a:rPr lang="et-EE" sz="4400" b="1">
                <a:solidFill>
                  <a:srgbClr val="FF3333"/>
                </a:solidFill>
              </a:rPr>
              <a:t>Suured tekstikogud (korpused) ja nende töötlemise vahendid</a:t>
            </a:r>
          </a:p>
          <a:p>
            <a:pPr lvl="0" algn="ctr"/>
            <a:endParaRPr lang="et-EE"/>
          </a:p>
          <a:p>
            <a:pPr lvl="0" algn="ctr"/>
            <a:r>
              <a:rPr lang="et-EE" sz="2400"/>
              <a:t>Kristel Uiboaed</a:t>
            </a:r>
          </a:p>
          <a:p>
            <a:pPr lvl="0" algn="ctr"/>
            <a:r>
              <a:rPr lang="et-EE" sz="2400"/>
              <a:t>Kadri Muischnek</a:t>
            </a:r>
          </a:p>
          <a:p>
            <a:pPr lvl="0" algn="ctr"/>
            <a:r>
              <a:rPr lang="et-EE" sz="2400"/>
              <a:t>Liina Lindström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page10">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r>
              <a:rPr lang="et-EE" sz="3600" b="1">
                <a:solidFill>
                  <a:srgbClr val="FF3333"/>
                </a:solidFill>
              </a:rPr>
              <a:t>Koondkorpus (e Segakorpus)</a:t>
            </a:r>
          </a:p>
        </p:txBody>
      </p:sp>
      <p:sp>
        <p:nvSpPr>
          <p:cNvPr id="3" name="Text Placeholder 2"/>
          <p:cNvSpPr txBox="1">
            <a:spLocks noGrp="1"/>
          </p:cNvSpPr>
          <p:nvPr>
            <p:ph type="body" idx="4294967295"/>
          </p:nvPr>
        </p:nvSpPr>
        <p:spPr/>
        <p:txBody>
          <a:bodyPr/>
          <a:lstStyle/>
          <a:p>
            <a:pPr lvl="0" hangingPunct="1">
              <a:spcBef>
                <a:spcPts val="799"/>
              </a:spcBef>
              <a:spcAft>
                <a:spcPts val="0"/>
              </a:spcAft>
              <a:buSzPts val="1834"/>
              <a:buBlip>
                <a:blip r:embed="rId3">
                  <a:extLst>
                    <a:ext uri="{96DAC541-7B7A-43D3-8B79-37D633B846F1}">
                      <asvg:svgBlip xmlns:asvg="http://schemas.microsoft.com/office/drawing/2016/SVG/main" r:embed="rId4"/>
                    </a:ext>
                  </a:extLst>
                </a:blip>
              </a:buBlip>
            </a:pPr>
            <a:r>
              <a:rPr lang="et-EE" sz="2400" dirty="0"/>
              <a:t> nn teise põlvkonna korpus</a:t>
            </a:r>
          </a:p>
          <a:p>
            <a:pPr lvl="0" hangingPunct="1">
              <a:spcBef>
                <a:spcPts val="799"/>
              </a:spcBef>
              <a:spcAft>
                <a:spcPts val="0"/>
              </a:spcAft>
              <a:buSzPts val="1834"/>
              <a:buBlip>
                <a:blip r:embed="rId3">
                  <a:extLst>
                    <a:ext uri="{96DAC541-7B7A-43D3-8B79-37D633B846F1}">
                      <asvg:svgBlip xmlns:asvg="http://schemas.microsoft.com/office/drawing/2016/SVG/main" r:embed="rId4"/>
                    </a:ext>
                  </a:extLst>
                </a:blip>
              </a:buBlip>
            </a:pPr>
            <a:r>
              <a:rPr lang="et-EE" sz="2400" dirty="0"/>
              <a:t> aeg: 1990ndate teine pool – 2000ndate lõpp</a:t>
            </a:r>
          </a:p>
          <a:p>
            <a:pPr lvl="0" hangingPunct="1">
              <a:spcBef>
                <a:spcPts val="799"/>
              </a:spcBef>
              <a:spcAft>
                <a:spcPts val="0"/>
              </a:spcAft>
              <a:buSzPts val="1834"/>
              <a:buBlip>
                <a:blip r:embed="rId3">
                  <a:extLst>
                    <a:ext uri="{96DAC541-7B7A-43D3-8B79-37D633B846F1}">
                      <asvg:svgBlip xmlns:asvg="http://schemas.microsoft.com/office/drawing/2016/SVG/main" r:embed="rId4"/>
                    </a:ext>
                  </a:extLst>
                </a:blip>
              </a:buBlip>
            </a:pPr>
            <a:r>
              <a:rPr lang="et-EE" sz="2400" dirty="0"/>
              <a:t> suurus ca 245 miljonit sõna</a:t>
            </a:r>
          </a:p>
          <a:p>
            <a:pPr lvl="0" hangingPunct="1">
              <a:spcBef>
                <a:spcPts val="799"/>
              </a:spcBef>
              <a:spcAft>
                <a:spcPts val="0"/>
              </a:spcAft>
              <a:buSzPts val="1834"/>
              <a:buBlip>
                <a:blip r:embed="rId3">
                  <a:extLst>
                    <a:ext uri="{96DAC541-7B7A-43D3-8B79-37D633B846F1}">
                      <asvg:svgBlip xmlns:asvg="http://schemas.microsoft.com/office/drawing/2016/SVG/main" r:embed="rId4"/>
                    </a:ext>
                  </a:extLst>
                </a:blip>
              </a:buBlip>
            </a:pPr>
            <a:r>
              <a:rPr lang="et-EE" sz="2400" dirty="0"/>
              <a:t> avatud, pole representatiivne</a:t>
            </a:r>
          </a:p>
          <a:p>
            <a:pPr marL="609480" lvl="0" indent="-609480" hangingPunct="1">
              <a:spcBef>
                <a:spcPts val="799"/>
              </a:spcBef>
              <a:spcAft>
                <a:spcPts val="0"/>
              </a:spcAft>
              <a:buSzPts val="1834"/>
              <a:buBlip>
                <a:blip r:embed="rId3">
                  <a:extLst>
                    <a:ext uri="{96DAC541-7B7A-43D3-8B79-37D633B846F1}">
                      <asvg:svgBlip xmlns:asvg="http://schemas.microsoft.com/office/drawing/2016/SVG/main" r:embed="rId4"/>
                    </a:ext>
                  </a:extLst>
                </a:blip>
              </a:buBlip>
            </a:pPr>
            <a:r>
              <a:rPr lang="et-EE" sz="2400" dirty="0"/>
              <a:t>tekstikorpus, st pole katkendikorpus</a:t>
            </a:r>
          </a:p>
          <a:p>
            <a:pPr marL="609480" lvl="0" indent="-609480" hangingPunct="1">
              <a:spcBef>
                <a:spcPts val="799"/>
              </a:spcBef>
              <a:spcAft>
                <a:spcPts val="0"/>
              </a:spcAft>
              <a:buSzPts val="1834"/>
              <a:buBlip>
                <a:blip r:embed="rId3">
                  <a:extLst>
                    <a:ext uri="{96DAC541-7B7A-43D3-8B79-37D633B846F1}">
                      <asvg:svgBlip xmlns:asvg="http://schemas.microsoft.com/office/drawing/2016/SVG/main" r:embed="rId4"/>
                    </a:ext>
                  </a:extLst>
                </a:blip>
              </a:buBlip>
            </a:pPr>
            <a:r>
              <a:rPr lang="et-EE" sz="2400" dirty="0"/>
              <a:t>koguti ainult digitaalsel kujul olevaid terviktekste</a:t>
            </a:r>
          </a:p>
          <a:p>
            <a:pPr marL="609480" lvl="0" indent="-609480" hangingPunct="1">
              <a:spcBef>
                <a:spcPts val="799"/>
              </a:spcBef>
              <a:spcAft>
                <a:spcPts val="0"/>
              </a:spcAft>
              <a:buSzPts val="1834"/>
              <a:buBlip>
                <a:blip r:embed="rId3">
                  <a:extLst>
                    <a:ext uri="{96DAC541-7B7A-43D3-8B79-37D633B846F1}">
                      <asvg:svgBlip xmlns:asvg="http://schemas.microsoft.com/office/drawing/2016/SVG/main" r:embed="rId4"/>
                    </a:ext>
                  </a:extLst>
                </a:blip>
              </a:buBlip>
            </a:pPr>
            <a:r>
              <a:rPr lang="et-EE" sz="2400" dirty="0"/>
              <a:t>pmst koguti, mida kergesti sai</a:t>
            </a:r>
          </a:p>
          <a:p>
            <a:pPr marL="609480" lvl="0" indent="-609480" hangingPunct="1">
              <a:spcBef>
                <a:spcPts val="799"/>
              </a:spcBef>
              <a:spcAft>
                <a:spcPts val="0"/>
              </a:spcAft>
              <a:buSzPts val="1834"/>
              <a:buBlip>
                <a:blip r:embed="rId3">
                  <a:extLst>
                    <a:ext uri="{96DAC541-7B7A-43D3-8B79-37D633B846F1}">
                      <asvg:svgBlip xmlns:asvg="http://schemas.microsoft.com/office/drawing/2016/SVG/main" r:embed="rId4"/>
                    </a:ext>
                  </a:extLst>
                </a:blip>
              </a:buBlip>
            </a:pPr>
            <a:r>
              <a:rPr lang="et-EE" sz="2400" dirty="0"/>
              <a:t>teisendati ja märgendati automaatselt (ilukirjanduse tekste ka poolautomaatselt)</a:t>
            </a:r>
          </a:p>
          <a:p>
            <a:pPr marL="609480" lvl="0" indent="-609480" hangingPunct="1">
              <a:spcBef>
                <a:spcPts val="799"/>
              </a:spcBef>
              <a:spcAft>
                <a:spcPts val="0"/>
              </a:spcAft>
              <a:buSzPts val="1834"/>
              <a:buBlip>
                <a:blip r:embed="rId3">
                  <a:extLst>
                    <a:ext uri="{96DAC541-7B7A-43D3-8B79-37D633B846F1}">
                      <asvg:svgBlip xmlns:asvg="http://schemas.microsoft.com/office/drawing/2016/SVG/main" r:embed="rId4"/>
                    </a:ext>
                  </a:extLst>
                </a:blip>
              </a:buBlip>
            </a:pPr>
            <a:r>
              <a:rPr lang="et-EE" sz="2400" dirty="0"/>
              <a:t>iga teksti autor ja päritolu on teada</a:t>
            </a:r>
          </a:p>
          <a:p>
            <a:pPr marL="609480" lvl="0" indent="-609480" hangingPunct="1">
              <a:spcBef>
                <a:spcPts val="799"/>
              </a:spcBef>
              <a:spcAft>
                <a:spcPts val="0"/>
              </a:spcAft>
            </a:pPr>
            <a:endParaRPr lang="et-EE"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Eesti keele koondkorpus ">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9" y="302400"/>
            <a:ext cx="9072000" cy="1260000"/>
          </a:xfrm>
        </p:spPr>
        <p:txBody>
          <a:bodyPr wrap="square" lIns="91440" tIns="45720" rIns="91440" bIns="45720" anchorCtr="0">
            <a:noAutofit/>
          </a:bodyPr>
          <a:lstStyle/>
          <a:p>
            <a:pPr lvl="0" hangingPunct="1"/>
            <a:r>
              <a:rPr lang="et-EE" sz="3600" b="1">
                <a:solidFill>
                  <a:srgbClr val="FF3333"/>
                </a:solidFill>
              </a:rPr>
              <a:t>Koondkorpus</a:t>
            </a:r>
          </a:p>
        </p:txBody>
      </p:sp>
      <p:sp>
        <p:nvSpPr>
          <p:cNvPr id="3" name="Text Placeholder 2"/>
          <p:cNvSpPr txBox="1">
            <a:spLocks noGrp="1"/>
          </p:cNvSpPr>
          <p:nvPr>
            <p:ph type="body" idx="4294967295"/>
          </p:nvPr>
        </p:nvSpPr>
        <p:spPr>
          <a:xfrm>
            <a:off x="503999" y="1764000"/>
            <a:ext cx="9072000" cy="4989240"/>
          </a:xfrm>
        </p:spPr>
        <p:txBody>
          <a:bodyPr wrap="square" lIns="91440" tIns="45720" rIns="91440" bIns="45720" anchor="t" anchorCtr="0"/>
          <a:lstStyle/>
          <a:p>
            <a:pPr marL="342720" lvl="0" indent="-342720" hangingPunct="1">
              <a:spcBef>
                <a:spcPts val="598"/>
              </a:spcBef>
              <a:spcAft>
                <a:spcPts val="0"/>
              </a:spcAft>
            </a:pPr>
            <a:r>
              <a:rPr lang="et-EE" sz="2400" dirty="0">
                <a:solidFill>
                  <a:srgbClr val="FF3333"/>
                </a:solidFill>
              </a:rPr>
              <a:t>Sisaldab</a:t>
            </a:r>
          </a:p>
          <a:p>
            <a:pPr lvl="0" hangingPunct="1">
              <a:spcBef>
                <a:spcPts val="799"/>
              </a:spcBef>
              <a:spcAft>
                <a:spcPts val="0"/>
              </a:spcAft>
              <a:buSzPts val="1834"/>
              <a:buBlip>
                <a:blip r:embed="rId3">
                  <a:extLst>
                    <a:ext uri="{96DAC541-7B7A-43D3-8B79-37D633B846F1}">
                      <asvg:svgBlip xmlns:asvg="http://schemas.microsoft.com/office/drawing/2016/SVG/main" r:embed="rId4"/>
                    </a:ext>
                  </a:extLst>
                </a:blip>
              </a:buBlip>
            </a:pPr>
            <a:r>
              <a:rPr lang="et-EE" sz="2400" dirty="0"/>
              <a:t> palju ajalehti ja ajakirju (ca 185 miljonit sõna)</a:t>
            </a:r>
          </a:p>
          <a:p>
            <a:pPr lvl="0" hangingPunct="1">
              <a:spcBef>
                <a:spcPts val="799"/>
              </a:spcBef>
              <a:spcAft>
                <a:spcPts val="0"/>
              </a:spcAft>
              <a:buSzPts val="1834"/>
              <a:buBlip>
                <a:blip r:embed="rId3">
                  <a:extLst>
                    <a:ext uri="{96DAC541-7B7A-43D3-8B79-37D633B846F1}">
                      <asvg:svgBlip xmlns:asvg="http://schemas.microsoft.com/office/drawing/2016/SVG/main" r:embed="rId4"/>
                    </a:ext>
                  </a:extLst>
                </a:blip>
              </a:buBlip>
            </a:pPr>
            <a:r>
              <a:rPr lang="et-EE" sz="2400" dirty="0"/>
              <a:t> ilukirjandustekste 5,6 milj sõna</a:t>
            </a:r>
          </a:p>
          <a:p>
            <a:pPr lvl="0" hangingPunct="1">
              <a:spcBef>
                <a:spcPts val="799"/>
              </a:spcBef>
              <a:spcAft>
                <a:spcPts val="0"/>
              </a:spcAft>
              <a:buSzPts val="1834"/>
              <a:buBlip>
                <a:blip r:embed="rId3">
                  <a:extLst>
                    <a:ext uri="{96DAC541-7B7A-43D3-8B79-37D633B846F1}">
                      <asvg:svgBlip xmlns:asvg="http://schemas.microsoft.com/office/drawing/2016/SVG/main" r:embed="rId4"/>
                    </a:ext>
                  </a:extLst>
                </a:blip>
              </a:buBlip>
            </a:pPr>
            <a:r>
              <a:rPr lang="et-EE" sz="2400" dirty="0"/>
              <a:t> teadustekste ca 7 miljonit sõna</a:t>
            </a:r>
          </a:p>
          <a:p>
            <a:pPr lvl="0" hangingPunct="1">
              <a:spcBef>
                <a:spcPts val="799"/>
              </a:spcBef>
              <a:spcAft>
                <a:spcPts val="0"/>
              </a:spcAft>
              <a:buSzPts val="1834"/>
              <a:buBlip>
                <a:blip r:embed="rId3">
                  <a:extLst>
                    <a:ext uri="{96DAC541-7B7A-43D3-8B79-37D633B846F1}">
                      <asvg:svgBlip xmlns:asvg="http://schemas.microsoft.com/office/drawing/2016/SVG/main" r:embed="rId4"/>
                    </a:ext>
                  </a:extLst>
                </a:blip>
              </a:buBlip>
            </a:pPr>
            <a:r>
              <a:rPr lang="et-EE" sz="2400" dirty="0"/>
              <a:t> seadustekste 12 milj sõna</a:t>
            </a:r>
          </a:p>
          <a:p>
            <a:pPr lvl="0" hangingPunct="1">
              <a:spcBef>
                <a:spcPts val="799"/>
              </a:spcBef>
              <a:spcAft>
                <a:spcPts val="0"/>
              </a:spcAft>
              <a:buSzPts val="1834"/>
              <a:buBlip>
                <a:blip r:embed="rId3">
                  <a:extLst>
                    <a:ext uri="{96DAC541-7B7A-43D3-8B79-37D633B846F1}">
                      <asvg:svgBlip xmlns:asvg="http://schemas.microsoft.com/office/drawing/2016/SVG/main" r:embed="rId4"/>
                    </a:ext>
                  </a:extLst>
                </a:blip>
              </a:buBlip>
            </a:pPr>
            <a:r>
              <a:rPr lang="et-EE" sz="2400" dirty="0"/>
              <a:t> Riigikogu stenogrammid 13 milj sõna</a:t>
            </a:r>
          </a:p>
          <a:p>
            <a:pPr lvl="0" hangingPunct="1">
              <a:spcBef>
                <a:spcPts val="799"/>
              </a:spcBef>
              <a:spcAft>
                <a:spcPts val="0"/>
              </a:spcAft>
              <a:buSzPts val="1834"/>
              <a:buBlip>
                <a:blip r:embed="rId3">
                  <a:extLst>
                    <a:ext uri="{96DAC541-7B7A-43D3-8B79-37D633B846F1}">
                      <asvg:svgBlip xmlns:asvg="http://schemas.microsoft.com/office/drawing/2016/SVG/main" r:embed="rId4"/>
                    </a:ext>
                  </a:extLst>
                </a:blip>
              </a:buBlip>
            </a:pPr>
            <a:r>
              <a:rPr lang="et-EE" sz="2400" dirty="0"/>
              <a:t> nn uue meedia tekstid 22 miljonit sõna</a:t>
            </a:r>
          </a:p>
          <a:p>
            <a:pPr lvl="1">
              <a:spcBef>
                <a:spcPts val="0"/>
              </a:spcBef>
              <a:spcAft>
                <a:spcPts val="1417"/>
              </a:spcAft>
              <a:buSzPts val="1834"/>
              <a:buBlip>
                <a:blip r:embed="rId3">
                  <a:extLst>
                    <a:ext uri="{96DAC541-7B7A-43D3-8B79-37D633B846F1}">
                      <asvg:svgBlip xmlns:asvg="http://schemas.microsoft.com/office/drawing/2016/SVG/main" r:embed="rId4"/>
                    </a:ext>
                  </a:extLst>
                </a:blip>
              </a:buBlip>
            </a:pPr>
            <a:r>
              <a:rPr lang="et-EE" sz="2200" dirty="0">
                <a:latin typeface="Liberation Sans" pitchFamily="18"/>
              </a:rPr>
              <a:t>foorumid, uudisgrupid, kommentaarid, jututoad</a:t>
            </a:r>
          </a:p>
          <a:p>
            <a:pPr lvl="0" indent="342000" hangingPunct="1">
              <a:spcBef>
                <a:spcPts val="598"/>
              </a:spcBef>
              <a:spcAft>
                <a:spcPts val="0"/>
              </a:spcAft>
            </a:pPr>
            <a:endParaRPr lang="et-EE" sz="2200" dirty="0"/>
          </a:p>
          <a:p>
            <a:pPr marL="342720" lvl="0" indent="-342720" hangingPunct="1">
              <a:spcBef>
                <a:spcPts val="799"/>
              </a:spcBef>
              <a:spcAft>
                <a:spcPts val="0"/>
              </a:spcAft>
            </a:pPr>
            <a:endParaRPr lang="et-EE" dirty="0"/>
          </a:p>
          <a:p>
            <a:pPr marL="342720" lvl="0" indent="-342720" hangingPunct="1">
              <a:spcBef>
                <a:spcPts val="799"/>
              </a:spcBef>
              <a:spcAft>
                <a:spcPts val="0"/>
              </a:spcAft>
            </a:pPr>
            <a:endParaRPr lang="et-EE" dirty="0"/>
          </a:p>
          <a:p>
            <a:pPr marL="342720" lvl="0" indent="-342720" hangingPunct="1">
              <a:spcBef>
                <a:spcPts val="799"/>
              </a:spcBef>
              <a:spcAft>
                <a:spcPts val="0"/>
              </a:spcAft>
            </a:pPr>
            <a:endParaRPr lang="et-EE"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Koondkorpus: järg">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9" y="302400"/>
            <a:ext cx="9072000" cy="1260000"/>
          </a:xfrm>
        </p:spPr>
        <p:txBody>
          <a:bodyPr wrap="square" lIns="91440" tIns="45720" rIns="91440" bIns="45720" anchorCtr="0">
            <a:noAutofit/>
          </a:bodyPr>
          <a:lstStyle/>
          <a:p>
            <a:pPr lvl="0" hangingPunct="1"/>
            <a:r>
              <a:rPr lang="et-EE" sz="3600" b="1">
                <a:solidFill>
                  <a:srgbClr val="FF3333"/>
                </a:solidFill>
              </a:rPr>
              <a:t>Tasakaalus korpus</a:t>
            </a:r>
          </a:p>
        </p:txBody>
      </p:sp>
      <p:sp>
        <p:nvSpPr>
          <p:cNvPr id="3" name="Text Placeholder 2"/>
          <p:cNvSpPr txBox="1">
            <a:spLocks noGrp="1"/>
          </p:cNvSpPr>
          <p:nvPr>
            <p:ph type="body" idx="4294967295"/>
          </p:nvPr>
        </p:nvSpPr>
        <p:spPr>
          <a:xfrm>
            <a:off x="503999" y="1764000"/>
            <a:ext cx="9072000" cy="4989240"/>
          </a:xfrm>
        </p:spPr>
        <p:txBody>
          <a:bodyPr wrap="square" lIns="91440" tIns="45720" rIns="91440" bIns="45720" anchor="t" anchorCtr="0"/>
          <a:lstStyle/>
          <a:p>
            <a:pPr marL="342720" lvl="0" indent="-342720" hangingPunct="1">
              <a:lnSpc>
                <a:spcPct val="80000"/>
              </a:lnSpc>
              <a:spcBef>
                <a:spcPts val="799"/>
              </a:spcBef>
              <a:spcAft>
                <a:spcPts val="0"/>
              </a:spcAft>
            </a:pPr>
            <a:r>
              <a:rPr lang="et-EE" sz="2400" dirty="0"/>
              <a:t>Koondkorpuse alamhulk, sisaldab</a:t>
            </a:r>
          </a:p>
          <a:p>
            <a:pPr marL="342720" lvl="0" indent="-342720" hangingPunct="1">
              <a:lnSpc>
                <a:spcPct val="80000"/>
              </a:lnSpc>
              <a:spcBef>
                <a:spcPts val="799"/>
              </a:spcBef>
              <a:spcAft>
                <a:spcPts val="0"/>
              </a:spcAft>
            </a:pPr>
            <a:endParaRPr lang="et-EE" sz="2400" dirty="0"/>
          </a:p>
          <a:p>
            <a:pPr lvl="0" hangingPunct="1">
              <a:spcBef>
                <a:spcPts val="799"/>
              </a:spcBef>
              <a:spcAft>
                <a:spcPts val="0"/>
              </a:spcAft>
              <a:buSzPts val="1834"/>
              <a:buBlip>
                <a:blip r:embed="rId3">
                  <a:extLst>
                    <a:ext uri="{96DAC541-7B7A-43D3-8B79-37D633B846F1}">
                      <asvg:svgBlip xmlns:asvg="http://schemas.microsoft.com/office/drawing/2016/SVG/main" r:embed="rId4"/>
                    </a:ext>
                  </a:extLst>
                </a:blip>
              </a:buBlip>
            </a:pPr>
            <a:r>
              <a:rPr lang="et-EE" sz="2400" dirty="0"/>
              <a:t> 5 milj ilukirjandustekste</a:t>
            </a:r>
          </a:p>
          <a:p>
            <a:pPr lvl="0" hangingPunct="1">
              <a:spcBef>
                <a:spcPts val="799"/>
              </a:spcBef>
              <a:spcAft>
                <a:spcPts val="0"/>
              </a:spcAft>
              <a:buSzPts val="1834"/>
              <a:buBlip>
                <a:blip r:embed="rId3">
                  <a:extLst>
                    <a:ext uri="{96DAC541-7B7A-43D3-8B79-37D633B846F1}">
                      <asvg:svgBlip xmlns:asvg="http://schemas.microsoft.com/office/drawing/2016/SVG/main" r:embed="rId4"/>
                    </a:ext>
                  </a:extLst>
                </a:blip>
              </a:buBlip>
            </a:pPr>
            <a:r>
              <a:rPr lang="et-EE" sz="2400" dirty="0"/>
              <a:t> 5 milj ajakirjandustekste</a:t>
            </a:r>
          </a:p>
          <a:p>
            <a:pPr lvl="0" hangingPunct="1">
              <a:spcBef>
                <a:spcPts val="799"/>
              </a:spcBef>
              <a:spcAft>
                <a:spcPts val="0"/>
              </a:spcAft>
              <a:buSzPts val="1834"/>
              <a:buBlip>
                <a:blip r:embed="rId3">
                  <a:extLst>
                    <a:ext uri="{96DAC541-7B7A-43D3-8B79-37D633B846F1}">
                      <asvg:svgBlip xmlns:asvg="http://schemas.microsoft.com/office/drawing/2016/SVG/main" r:embed="rId4"/>
                    </a:ext>
                  </a:extLst>
                </a:blip>
              </a:buBlip>
            </a:pPr>
            <a:r>
              <a:rPr lang="et-EE" sz="2400" dirty="0"/>
              <a:t> 5 milj teadustekste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page13">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r>
              <a:rPr lang="et-EE" sz="3600" b="1">
                <a:solidFill>
                  <a:srgbClr val="FF3333"/>
                </a:solidFill>
              </a:rPr>
              <a:t>etTenTen</a:t>
            </a:r>
          </a:p>
        </p:txBody>
      </p:sp>
      <p:sp>
        <p:nvSpPr>
          <p:cNvPr id="3" name="Text Placeholder 2"/>
          <p:cNvSpPr txBox="1">
            <a:spLocks noGrp="1"/>
          </p:cNvSpPr>
          <p:nvPr>
            <p:ph type="body" idx="4294967295"/>
          </p:nvPr>
        </p:nvSpPr>
        <p:spPr/>
        <p:txBody>
          <a:bodyPr/>
          <a:lstStyle/>
          <a:p>
            <a:pPr lvl="0">
              <a:buSzPts val="1834"/>
              <a:buBlip>
                <a:blip r:embed="rId3">
                  <a:extLst>
                    <a:ext uri="{96DAC541-7B7A-43D3-8B79-37D633B846F1}">
                      <asvg:svgBlip xmlns:asvg="http://schemas.microsoft.com/office/drawing/2016/SVG/main" r:embed="rId4"/>
                    </a:ext>
                  </a:extLst>
                </a:blip>
              </a:buBlip>
            </a:pPr>
            <a:r>
              <a:rPr lang="et-EE" sz="2400" dirty="0">
                <a:solidFill>
                  <a:srgbClr val="000000"/>
                </a:solidFill>
              </a:rPr>
              <a:t> kuulub korpuste kolmandasse põlvkonda, nn veebikorpus</a:t>
            </a:r>
          </a:p>
          <a:p>
            <a:pPr lvl="0">
              <a:buSzPts val="1834"/>
              <a:buBlip>
                <a:blip r:embed="rId3">
                  <a:extLst>
                    <a:ext uri="{96DAC541-7B7A-43D3-8B79-37D633B846F1}">
                      <asvg:svgBlip xmlns:asvg="http://schemas.microsoft.com/office/drawing/2016/SVG/main" r:embed="rId4"/>
                    </a:ext>
                  </a:extLst>
                </a:blip>
              </a:buBlip>
            </a:pPr>
            <a:r>
              <a:rPr lang="et-EE" sz="2400" dirty="0">
                <a:solidFill>
                  <a:srgbClr val="000000"/>
                </a:solidFill>
              </a:rPr>
              <a:t> internetist alla laetud eestikeelsete veebilehtede korpus</a:t>
            </a:r>
          </a:p>
          <a:p>
            <a:pPr lvl="0">
              <a:buSzPts val="1834"/>
              <a:buBlip>
                <a:blip r:embed="rId3">
                  <a:extLst>
                    <a:ext uri="{96DAC541-7B7A-43D3-8B79-37D633B846F1}">
                      <asvg:svgBlip xmlns:asvg="http://schemas.microsoft.com/office/drawing/2016/SVG/main" r:embed="rId4"/>
                    </a:ext>
                  </a:extLst>
                </a:blip>
              </a:buBlip>
            </a:pPr>
            <a:r>
              <a:rPr lang="et-EE" sz="2400" dirty="0">
                <a:solidFill>
                  <a:srgbClr val="000000"/>
                </a:solidFill>
              </a:rPr>
              <a:t> eestikeelne veeb aastal 2013, v.a. Koondkorpuses sisalduvad tekstid</a:t>
            </a:r>
          </a:p>
          <a:p>
            <a:pPr lvl="0">
              <a:buSzPts val="1834"/>
              <a:buBlip>
                <a:blip r:embed="rId3">
                  <a:extLst>
                    <a:ext uri="{96DAC541-7B7A-43D3-8B79-37D633B846F1}">
                      <asvg:svgBlip xmlns:asvg="http://schemas.microsoft.com/office/drawing/2016/SVG/main" r:embed="rId4"/>
                    </a:ext>
                  </a:extLst>
                </a:blip>
              </a:buBlip>
            </a:pPr>
            <a:r>
              <a:rPr lang="et-EE" sz="2400" dirty="0"/>
              <a:t> koostatud EKI ja SketchEngine Ltd koostöös</a:t>
            </a:r>
          </a:p>
          <a:p>
            <a:pPr lvl="0">
              <a:buSzPts val="1834"/>
              <a:buBlip>
                <a:blip r:embed="rId3">
                  <a:extLst>
                    <a:ext uri="{96DAC541-7B7A-43D3-8B79-37D633B846F1}">
                      <asvg:svgBlip xmlns:asvg="http://schemas.microsoft.com/office/drawing/2016/SVG/main" r:embed="rId4"/>
                    </a:ext>
                  </a:extLst>
                </a:blip>
              </a:buBlip>
            </a:pPr>
            <a:r>
              <a:rPr lang="et-EE" sz="2400" dirty="0"/>
              <a:t> suurus: 270 miljonit sõna 686 000 veebilehelt</a:t>
            </a:r>
          </a:p>
          <a:p>
            <a:pPr lvl="0">
              <a:buSzPts val="1834"/>
              <a:buBlip>
                <a:blip r:embed="rId3">
                  <a:extLst>
                    <a:ext uri="{96DAC541-7B7A-43D3-8B79-37D633B846F1}">
                      <asvg:svgBlip xmlns:asvg="http://schemas.microsoft.com/office/drawing/2016/SVG/main" r:embed="rId4"/>
                    </a:ext>
                  </a:extLst>
                </a:blip>
              </a:buBlip>
            </a:pPr>
            <a:r>
              <a:rPr lang="et-EE" sz="2400" dirty="0"/>
              <a:t> iga teksti autor ja päritolu reeglina ei ole teada</a:t>
            </a:r>
          </a:p>
          <a:p>
            <a:pPr lvl="0"/>
            <a:endParaRPr lang="et-EE" sz="2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page14">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r>
              <a:rPr lang="et-EE" sz="3600" b="1">
                <a:solidFill>
                  <a:srgbClr val="FF3333"/>
                </a:solidFill>
              </a:rPr>
              <a:t>etTenTen vs varasemad korpused</a:t>
            </a:r>
          </a:p>
        </p:txBody>
      </p:sp>
      <p:sp>
        <p:nvSpPr>
          <p:cNvPr id="3" name="Text Placeholder 2"/>
          <p:cNvSpPr txBox="1">
            <a:spLocks noGrp="1"/>
          </p:cNvSpPr>
          <p:nvPr>
            <p:ph type="body" idx="4294967295"/>
          </p:nvPr>
        </p:nvSpPr>
        <p:spPr>
          <a:xfrm>
            <a:off x="503999" y="1769040"/>
            <a:ext cx="9071640" cy="4846364"/>
          </a:xfrm>
        </p:spPr>
        <p:txBody>
          <a:bodyPr/>
          <a:lstStyle/>
          <a:p>
            <a:pPr lvl="0"/>
            <a:r>
              <a:rPr lang="et-EE" sz="2400" dirty="0">
                <a:solidFill>
                  <a:srgbClr val="FF3333"/>
                </a:solidFill>
              </a:rPr>
              <a:t>Oluline erinevus:</a:t>
            </a:r>
          </a:p>
          <a:p>
            <a:pPr lvl="0">
              <a:buSzPts val="1834"/>
              <a:buBlip>
                <a:blip r:embed="rId3">
                  <a:extLst>
                    <a:ext uri="{96DAC541-7B7A-43D3-8B79-37D633B846F1}">
                      <asvg:svgBlip xmlns:asvg="http://schemas.microsoft.com/office/drawing/2016/SVG/main" r:embed="rId4"/>
                    </a:ext>
                  </a:extLst>
                </a:blip>
              </a:buBlip>
            </a:pPr>
            <a:r>
              <a:rPr lang="et-EE" sz="2400" dirty="0"/>
              <a:t> Baas- ja Niitkorpuse tekstide tekstiliigiline kuuluvus on teada ja sellisena planeeritud</a:t>
            </a:r>
          </a:p>
          <a:p>
            <a:pPr lvl="0">
              <a:buSzPts val="1834"/>
              <a:buBlip>
                <a:blip r:embed="rId3">
                  <a:extLst>
                    <a:ext uri="{96DAC541-7B7A-43D3-8B79-37D633B846F1}">
                      <asvg:svgBlip xmlns:asvg="http://schemas.microsoft.com/office/drawing/2016/SVG/main" r:embed="rId4"/>
                    </a:ext>
                  </a:extLst>
                </a:blip>
              </a:buBlip>
            </a:pPr>
            <a:r>
              <a:rPr lang="et-EE" sz="2400" dirty="0"/>
              <a:t> Koondkorpus pole küll representatiivne, aga me teame tema tekstiliigilist koostist, st me teame täpselt tekstide päritolu</a:t>
            </a:r>
          </a:p>
          <a:p>
            <a:pPr marL="0" lvl="1" indent="0" hangingPunct="0">
              <a:spcBef>
                <a:spcPts val="0"/>
              </a:spcBef>
              <a:spcAft>
                <a:spcPts val="1417"/>
              </a:spcAft>
              <a:buSzPct val="45000"/>
              <a:buFont typeface="StarSymbol"/>
              <a:buChar char="➔"/>
            </a:pPr>
            <a:r>
              <a:rPr lang="et-EE" dirty="0">
                <a:latin typeface="Liberation Sans" pitchFamily="18"/>
              </a:rPr>
              <a:t>saab päringuid esitades valida oma uurimisküsimuse jaoks relevantse allika</a:t>
            </a:r>
          </a:p>
          <a:p>
            <a:pPr lvl="0">
              <a:buSzPts val="1834"/>
              <a:buBlip>
                <a:blip r:embed="rId3">
                  <a:extLst>
                    <a:ext uri="{96DAC541-7B7A-43D3-8B79-37D633B846F1}">
                      <asvg:svgBlip xmlns:asvg="http://schemas.microsoft.com/office/drawing/2016/SVG/main" r:embed="rId4"/>
                    </a:ext>
                  </a:extLst>
                </a:blip>
              </a:buBlip>
            </a:pPr>
            <a:r>
              <a:rPr lang="et-EE" sz="2400" dirty="0"/>
              <a:t> EtTenTen puhul me täpselt ei tea, milliseid, mis tekstiliiki kuuluvaid ja kust pärinevaid tekste see sisaldab</a:t>
            </a:r>
          </a:p>
          <a:p>
            <a:pPr lvl="1" hangingPunct="0">
              <a:spcBef>
                <a:spcPts val="0"/>
              </a:spcBef>
              <a:spcAft>
                <a:spcPts val="1417"/>
              </a:spcAft>
              <a:buNone/>
            </a:pPr>
            <a:r>
              <a:rPr lang="et-EE" dirty="0">
                <a:latin typeface="Liberation Sans" pitchFamily="18"/>
              </a:rPr>
              <a:t>täpsemalt vt järgmine slaid</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page15">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r>
              <a:rPr lang="et-EE" sz="3600" b="1">
                <a:solidFill>
                  <a:srgbClr val="FF3333"/>
                </a:solidFill>
              </a:rPr>
              <a:t>etTenTen tekstiliigid</a:t>
            </a:r>
          </a:p>
        </p:txBody>
      </p:sp>
      <p:graphicFrame>
        <p:nvGraphicFramePr>
          <p:cNvPr id="3" name="Table Placeholder 2"/>
          <p:cNvGraphicFramePr>
            <a:graphicFrameLocks noGrp="1"/>
          </p:cNvGraphicFramePr>
          <p:nvPr>
            <p:ph type="tbl" idx="4294967295"/>
          </p:nvPr>
        </p:nvGraphicFramePr>
        <p:xfrm>
          <a:off x="503999" y="1769040"/>
          <a:ext cx="9071280" cy="4986360"/>
        </p:xfrm>
        <a:graphic>
          <a:graphicData uri="http://schemas.openxmlformats.org/drawingml/2006/table">
            <a:tbl>
              <a:tblPr firstRow="1" bandRow="1"/>
              <a:tblGrid>
                <a:gridCol w="1813680">
                  <a:extLst>
                    <a:ext uri="{9D8B030D-6E8A-4147-A177-3AD203B41FA5}">
                      <a16:colId xmlns:a16="http://schemas.microsoft.com/office/drawing/2014/main" val="4253146346"/>
                    </a:ext>
                  </a:extLst>
                </a:gridCol>
                <a:gridCol w="1785960">
                  <a:extLst>
                    <a:ext uri="{9D8B030D-6E8A-4147-A177-3AD203B41FA5}">
                      <a16:colId xmlns:a16="http://schemas.microsoft.com/office/drawing/2014/main" val="2251741287"/>
                    </a:ext>
                  </a:extLst>
                </a:gridCol>
                <a:gridCol w="1590840">
                  <a:extLst>
                    <a:ext uri="{9D8B030D-6E8A-4147-A177-3AD203B41FA5}">
                      <a16:colId xmlns:a16="http://schemas.microsoft.com/office/drawing/2014/main" val="3365843909"/>
                    </a:ext>
                  </a:extLst>
                </a:gridCol>
                <a:gridCol w="3880800">
                  <a:extLst>
                    <a:ext uri="{9D8B030D-6E8A-4147-A177-3AD203B41FA5}">
                      <a16:colId xmlns:a16="http://schemas.microsoft.com/office/drawing/2014/main" val="3711102745"/>
                    </a:ext>
                  </a:extLst>
                </a:gridCol>
              </a:tblGrid>
              <a:tr h="780120">
                <a:tc>
                  <a:txBody>
                    <a:bodyPr/>
                    <a:lstStyle/>
                    <a:p>
                      <a:pPr marL="0" marR="0" lvl="0" indent="0" rtl="0" hangingPunct="0">
                        <a:lnSpc>
                          <a:spcPct val="100000"/>
                        </a:lnSpc>
                        <a:spcBef>
                          <a:spcPts val="0"/>
                        </a:spcBef>
                        <a:spcAft>
                          <a:spcPts val="0"/>
                        </a:spcAft>
                        <a:buNone/>
                        <a:tabLst/>
                      </a:pPr>
                      <a:r>
                        <a:rPr lang="et-EE" sz="2400" b="0" i="0" u="none" strike="noStrike" kern="1200" cap="none">
                          <a:ln>
                            <a:noFill/>
                          </a:ln>
                          <a:latin typeface="Liberation Sans" pitchFamily="18"/>
                          <a:ea typeface="Droid Sans Fallback" pitchFamily="2"/>
                          <a:cs typeface="FreeSans" pitchFamily="2"/>
                        </a:rPr>
                        <a:t>Tekstitüüp</a:t>
                      </a:r>
                    </a:p>
                  </a:txBody>
                  <a:tcPr/>
                </a:tc>
                <a:tc>
                  <a:txBody>
                    <a:bodyPr/>
                    <a:lstStyle/>
                    <a:p>
                      <a:pPr marL="0" marR="0" lvl="0" indent="0" rtl="0" hangingPunct="0">
                        <a:lnSpc>
                          <a:spcPct val="100000"/>
                        </a:lnSpc>
                        <a:spcBef>
                          <a:spcPts val="0"/>
                        </a:spcBef>
                        <a:spcAft>
                          <a:spcPts val="0"/>
                        </a:spcAft>
                        <a:buNone/>
                        <a:tabLst/>
                      </a:pPr>
                      <a:r>
                        <a:rPr lang="et-EE" sz="2400" b="0" i="0" u="none" strike="noStrike" kern="1200" cap="none">
                          <a:ln>
                            <a:noFill/>
                          </a:ln>
                          <a:latin typeface="Liberation Sans" pitchFamily="18"/>
                          <a:ea typeface="Droid Sans Fallback" pitchFamily="2"/>
                          <a:cs typeface="FreeSans" pitchFamily="2"/>
                        </a:rPr>
                        <a:t>Sõnu</a:t>
                      </a:r>
                    </a:p>
                  </a:txBody>
                  <a:tcPr/>
                </a:tc>
                <a:tc>
                  <a:txBody>
                    <a:bodyPr/>
                    <a:lstStyle/>
                    <a:p>
                      <a:pPr marL="0" marR="0" lvl="0" indent="0" rtl="0" hangingPunct="0">
                        <a:lnSpc>
                          <a:spcPct val="100000"/>
                        </a:lnSpc>
                        <a:spcBef>
                          <a:spcPts val="0"/>
                        </a:spcBef>
                        <a:spcAft>
                          <a:spcPts val="0"/>
                        </a:spcAft>
                        <a:buNone/>
                        <a:tabLst/>
                      </a:pPr>
                      <a:r>
                        <a:rPr lang="et-EE" sz="2400" b="0" i="0" u="none" strike="noStrike" kern="1200" cap="none">
                          <a:ln>
                            <a:noFill/>
                          </a:ln>
                          <a:latin typeface="Liberation Sans" pitchFamily="18"/>
                          <a:ea typeface="Droid Sans Fallback" pitchFamily="2"/>
                          <a:cs typeface="FreeSans" pitchFamily="2"/>
                        </a:rPr>
                        <a:t>Veebilehti</a:t>
                      </a:r>
                    </a:p>
                  </a:txBody>
                  <a:tcPr/>
                </a:tc>
                <a:tc>
                  <a:txBody>
                    <a:bodyPr/>
                    <a:lstStyle/>
                    <a:p>
                      <a:pPr marL="0" marR="0" lvl="0" indent="0" rtl="0" hangingPunct="0">
                        <a:lnSpc>
                          <a:spcPct val="100000"/>
                        </a:lnSpc>
                        <a:spcBef>
                          <a:spcPts val="0"/>
                        </a:spcBef>
                        <a:spcAft>
                          <a:spcPts val="0"/>
                        </a:spcAft>
                        <a:buNone/>
                        <a:tabLst/>
                      </a:pPr>
                      <a:r>
                        <a:rPr lang="et-EE" sz="2400" b="0" i="0" u="none" strike="noStrike" kern="1200" cap="none">
                          <a:ln>
                            <a:noFill/>
                          </a:ln>
                          <a:latin typeface="Liberation Sans" pitchFamily="18"/>
                          <a:ea typeface="Droid Sans Fallback" pitchFamily="2"/>
                          <a:cs typeface="FreeSans" pitchFamily="2"/>
                        </a:rPr>
                        <a:t>Seletus</a:t>
                      </a:r>
                    </a:p>
                  </a:txBody>
                  <a:tcPr/>
                </a:tc>
                <a:extLst>
                  <a:ext uri="{0D108BD9-81ED-4DB2-BD59-A6C34878D82A}">
                    <a16:rowId xmlns:a16="http://schemas.microsoft.com/office/drawing/2014/main" val="3625662457"/>
                  </a:ext>
                </a:extLst>
              </a:tr>
              <a:tr h="605880">
                <a:tc>
                  <a:txBody>
                    <a:bodyPr/>
                    <a:lstStyle/>
                    <a:p>
                      <a:pPr marL="0" marR="0" lvl="0" indent="0" rtl="0" hangingPunct="0">
                        <a:lnSpc>
                          <a:spcPct val="100000"/>
                        </a:lnSpc>
                        <a:spcBef>
                          <a:spcPts val="0"/>
                        </a:spcBef>
                        <a:spcAft>
                          <a:spcPts val="0"/>
                        </a:spcAft>
                        <a:buNone/>
                        <a:tabLst/>
                      </a:pPr>
                      <a:r>
                        <a:rPr lang="et-EE" sz="2400" b="0" i="0" u="none" strike="noStrike" kern="1200" cap="none">
                          <a:ln>
                            <a:noFill/>
                          </a:ln>
                          <a:latin typeface="Liberation Sans" pitchFamily="18"/>
                          <a:ea typeface="Droid Sans Fallback" pitchFamily="2"/>
                          <a:cs typeface="FreeSans" pitchFamily="2"/>
                        </a:rPr>
                        <a:t>government</a:t>
                      </a:r>
                    </a:p>
                  </a:txBody>
                  <a:tcPr/>
                </a:tc>
                <a:tc>
                  <a:txBody>
                    <a:bodyPr/>
                    <a:lstStyle/>
                    <a:p>
                      <a:pPr marL="0" marR="0" lvl="0" indent="0" rtl="0" hangingPunct="0">
                        <a:lnSpc>
                          <a:spcPct val="100000"/>
                        </a:lnSpc>
                        <a:spcBef>
                          <a:spcPts val="0"/>
                        </a:spcBef>
                        <a:spcAft>
                          <a:spcPts val="0"/>
                        </a:spcAft>
                        <a:buNone/>
                        <a:tabLst/>
                      </a:pPr>
                      <a:r>
                        <a:rPr lang="et-EE" sz="2400" b="0" i="0" u="none" strike="noStrike" kern="1200" cap="none">
                          <a:ln>
                            <a:noFill/>
                          </a:ln>
                          <a:latin typeface="Liberation Sans" pitchFamily="18"/>
                          <a:ea typeface="Droid Sans Fallback" pitchFamily="2"/>
                          <a:cs typeface="FreeSans" pitchFamily="2"/>
                        </a:rPr>
                        <a:t>6 682 672</a:t>
                      </a:r>
                    </a:p>
                  </a:txBody>
                  <a:tcPr/>
                </a:tc>
                <a:tc>
                  <a:txBody>
                    <a:bodyPr/>
                    <a:lstStyle/>
                    <a:p>
                      <a:pPr marL="0" marR="0" lvl="0" indent="0" rtl="0" hangingPunct="0">
                        <a:lnSpc>
                          <a:spcPct val="100000"/>
                        </a:lnSpc>
                        <a:spcBef>
                          <a:spcPts val="0"/>
                        </a:spcBef>
                        <a:spcAft>
                          <a:spcPts val="0"/>
                        </a:spcAft>
                        <a:buNone/>
                        <a:tabLst/>
                      </a:pPr>
                      <a:r>
                        <a:rPr lang="et-EE" sz="2400" b="0" i="0" u="none" strike="noStrike" kern="1200" cap="none">
                          <a:ln>
                            <a:noFill/>
                          </a:ln>
                          <a:latin typeface="Liberation Sans" pitchFamily="18"/>
                          <a:ea typeface="Droid Sans Fallback" pitchFamily="2"/>
                          <a:cs typeface="FreeSans" pitchFamily="2"/>
                        </a:rPr>
                        <a:t>7113</a:t>
                      </a:r>
                    </a:p>
                  </a:txBody>
                  <a:tcPr/>
                </a:tc>
                <a:tc>
                  <a:txBody>
                    <a:bodyPr/>
                    <a:lstStyle/>
                    <a:p>
                      <a:pPr marL="0" marR="0" lvl="0" indent="0" rtl="0" hangingPunct="0">
                        <a:lnSpc>
                          <a:spcPct val="100000"/>
                        </a:lnSpc>
                        <a:spcBef>
                          <a:spcPts val="0"/>
                        </a:spcBef>
                        <a:spcAft>
                          <a:spcPts val="0"/>
                        </a:spcAft>
                        <a:buNone/>
                        <a:tabLst/>
                      </a:pPr>
                      <a:r>
                        <a:rPr lang="et-EE" sz="1800" b="0" i="0" u="none" strike="noStrike" kern="1200" cap="none">
                          <a:ln>
                            <a:noFill/>
                          </a:ln>
                          <a:latin typeface="Liberation Sans" pitchFamily="18"/>
                          <a:ea typeface="Droid Sans Fallback" pitchFamily="2"/>
                          <a:cs typeface="FreeSans" pitchFamily="2"/>
                        </a:rPr>
                        <a:t>Valitsus, riigikogu, välisministeerium, ...</a:t>
                      </a:r>
                    </a:p>
                  </a:txBody>
                  <a:tcPr/>
                </a:tc>
                <a:extLst>
                  <a:ext uri="{0D108BD9-81ED-4DB2-BD59-A6C34878D82A}">
                    <a16:rowId xmlns:a16="http://schemas.microsoft.com/office/drawing/2014/main" val="132949483"/>
                  </a:ext>
                </a:extLst>
              </a:tr>
              <a:tr h="437040">
                <a:tc>
                  <a:txBody>
                    <a:bodyPr/>
                    <a:lstStyle/>
                    <a:p>
                      <a:pPr marL="0" marR="0" lvl="0" indent="0" rtl="0" hangingPunct="0">
                        <a:lnSpc>
                          <a:spcPct val="100000"/>
                        </a:lnSpc>
                        <a:spcBef>
                          <a:spcPts val="0"/>
                        </a:spcBef>
                        <a:spcAft>
                          <a:spcPts val="0"/>
                        </a:spcAft>
                        <a:buNone/>
                        <a:tabLst/>
                      </a:pPr>
                      <a:r>
                        <a:rPr lang="et-EE" sz="2400" b="0" i="0" u="none" strike="noStrike" kern="1200" cap="none">
                          <a:ln>
                            <a:noFill/>
                          </a:ln>
                          <a:latin typeface="Liberation Sans" pitchFamily="18"/>
                          <a:ea typeface="Droid Sans Fallback" pitchFamily="2"/>
                          <a:cs typeface="FreeSans" pitchFamily="2"/>
                        </a:rPr>
                        <a:t>forum</a:t>
                      </a:r>
                    </a:p>
                  </a:txBody>
                  <a:tcPr/>
                </a:tc>
                <a:tc>
                  <a:txBody>
                    <a:bodyPr/>
                    <a:lstStyle/>
                    <a:p>
                      <a:pPr marL="0" marR="0" lvl="0" indent="0" rtl="0" hangingPunct="0">
                        <a:lnSpc>
                          <a:spcPct val="100000"/>
                        </a:lnSpc>
                        <a:spcBef>
                          <a:spcPts val="0"/>
                        </a:spcBef>
                        <a:spcAft>
                          <a:spcPts val="0"/>
                        </a:spcAft>
                        <a:buNone/>
                        <a:tabLst/>
                      </a:pPr>
                      <a:r>
                        <a:rPr lang="et-EE" sz="2400" b="0" i="0" u="none" strike="noStrike" kern="1200" cap="none">
                          <a:ln>
                            <a:noFill/>
                          </a:ln>
                          <a:latin typeface="Liberation Sans" pitchFamily="18"/>
                          <a:ea typeface="Droid Sans Fallback" pitchFamily="2"/>
                          <a:cs typeface="FreeSans" pitchFamily="2"/>
                        </a:rPr>
                        <a:t>54 570 141</a:t>
                      </a:r>
                    </a:p>
                  </a:txBody>
                  <a:tcPr/>
                </a:tc>
                <a:tc>
                  <a:txBody>
                    <a:bodyPr/>
                    <a:lstStyle/>
                    <a:p>
                      <a:pPr marL="0" marR="0" lvl="0" indent="0" rtl="0" hangingPunct="0">
                        <a:lnSpc>
                          <a:spcPct val="100000"/>
                        </a:lnSpc>
                        <a:spcBef>
                          <a:spcPts val="0"/>
                        </a:spcBef>
                        <a:spcAft>
                          <a:spcPts val="0"/>
                        </a:spcAft>
                        <a:buNone/>
                        <a:tabLst/>
                      </a:pPr>
                      <a:r>
                        <a:rPr lang="et-EE" sz="2400" b="0" i="0" u="none" strike="noStrike" kern="1200" cap="none">
                          <a:ln>
                            <a:noFill/>
                          </a:ln>
                          <a:latin typeface="Liberation Sans" pitchFamily="18"/>
                          <a:ea typeface="Droid Sans Fallback" pitchFamily="2"/>
                          <a:cs typeface="FreeSans" pitchFamily="2"/>
                        </a:rPr>
                        <a:t>103 513</a:t>
                      </a:r>
                    </a:p>
                  </a:txBody>
                  <a:tcPr/>
                </a:tc>
                <a:tc>
                  <a:txBody>
                    <a:bodyPr/>
                    <a:lstStyle/>
                    <a:p>
                      <a:pPr marL="0" marR="0" lvl="0" indent="0" rtl="0" hangingPunct="0">
                        <a:lnSpc>
                          <a:spcPct val="100000"/>
                        </a:lnSpc>
                        <a:spcBef>
                          <a:spcPts val="0"/>
                        </a:spcBef>
                        <a:spcAft>
                          <a:spcPts val="0"/>
                        </a:spcAft>
                        <a:buNone/>
                        <a:tabLst/>
                      </a:pPr>
                      <a:r>
                        <a:rPr lang="et-EE" sz="1800" b="0" i="0" u="none" strike="noStrike" kern="1200" cap="none">
                          <a:ln>
                            <a:noFill/>
                          </a:ln>
                          <a:latin typeface="Liberation Sans" pitchFamily="18"/>
                          <a:ea typeface="Droid Sans Fallback" pitchFamily="2"/>
                          <a:cs typeface="FreeSans" pitchFamily="2"/>
                        </a:rPr>
                        <a:t>Foorumid, kommentaarid</a:t>
                      </a:r>
                    </a:p>
                  </a:txBody>
                  <a:tcPr/>
                </a:tc>
                <a:extLst>
                  <a:ext uri="{0D108BD9-81ED-4DB2-BD59-A6C34878D82A}">
                    <a16:rowId xmlns:a16="http://schemas.microsoft.com/office/drawing/2014/main" val="181644919"/>
                  </a:ext>
                </a:extLst>
              </a:tr>
              <a:tr h="437040">
                <a:tc>
                  <a:txBody>
                    <a:bodyPr/>
                    <a:lstStyle/>
                    <a:p>
                      <a:pPr marL="0" marR="0" lvl="0" indent="0" rtl="0" hangingPunct="0">
                        <a:lnSpc>
                          <a:spcPct val="100000"/>
                        </a:lnSpc>
                        <a:spcBef>
                          <a:spcPts val="0"/>
                        </a:spcBef>
                        <a:spcAft>
                          <a:spcPts val="0"/>
                        </a:spcAft>
                        <a:buNone/>
                        <a:tabLst/>
                      </a:pPr>
                      <a:r>
                        <a:rPr lang="et-EE" sz="2400" b="0" i="0" u="none" strike="noStrike" kern="1200" cap="none">
                          <a:ln>
                            <a:noFill/>
                          </a:ln>
                          <a:latin typeface="Liberation Sans" pitchFamily="18"/>
                          <a:ea typeface="Droid Sans Fallback" pitchFamily="2"/>
                          <a:cs typeface="FreeSans" pitchFamily="2"/>
                        </a:rPr>
                        <a:t>religion</a:t>
                      </a:r>
                    </a:p>
                  </a:txBody>
                  <a:tcPr/>
                </a:tc>
                <a:tc>
                  <a:txBody>
                    <a:bodyPr/>
                    <a:lstStyle/>
                    <a:p>
                      <a:pPr marL="0" marR="0" lvl="0" indent="0" rtl="0" hangingPunct="0">
                        <a:lnSpc>
                          <a:spcPct val="100000"/>
                        </a:lnSpc>
                        <a:spcBef>
                          <a:spcPts val="0"/>
                        </a:spcBef>
                        <a:spcAft>
                          <a:spcPts val="0"/>
                        </a:spcAft>
                        <a:buNone/>
                        <a:tabLst/>
                      </a:pPr>
                      <a:r>
                        <a:rPr lang="et-EE" sz="2400" b="0" i="0" u="none" strike="noStrike" kern="1200" cap="none">
                          <a:ln>
                            <a:noFill/>
                          </a:ln>
                          <a:latin typeface="Liberation Sans" pitchFamily="18"/>
                          <a:ea typeface="Droid Sans Fallback" pitchFamily="2"/>
                          <a:cs typeface="FreeSans" pitchFamily="2"/>
                        </a:rPr>
                        <a:t>8 750 787</a:t>
                      </a:r>
                    </a:p>
                  </a:txBody>
                  <a:tcPr/>
                </a:tc>
                <a:tc>
                  <a:txBody>
                    <a:bodyPr/>
                    <a:lstStyle/>
                    <a:p>
                      <a:pPr marL="0" marR="0" lvl="0" indent="0" rtl="0" hangingPunct="0">
                        <a:lnSpc>
                          <a:spcPct val="100000"/>
                        </a:lnSpc>
                        <a:spcBef>
                          <a:spcPts val="0"/>
                        </a:spcBef>
                        <a:spcAft>
                          <a:spcPts val="0"/>
                        </a:spcAft>
                        <a:buNone/>
                        <a:tabLst/>
                      </a:pPr>
                      <a:r>
                        <a:rPr lang="et-EE" sz="2400" b="0" i="0" u="none" strike="noStrike" kern="1200" cap="none">
                          <a:ln>
                            <a:noFill/>
                          </a:ln>
                          <a:latin typeface="Liberation Sans" pitchFamily="18"/>
                          <a:ea typeface="Droid Sans Fallback" pitchFamily="2"/>
                          <a:cs typeface="FreeSans" pitchFamily="2"/>
                        </a:rPr>
                        <a:t>21 107</a:t>
                      </a:r>
                    </a:p>
                  </a:txBody>
                  <a:tcPr/>
                </a:tc>
                <a:tc>
                  <a:txBody>
                    <a:bodyPr/>
                    <a:lstStyle/>
                    <a:p>
                      <a:pPr marL="0" marR="0" lvl="0" indent="0" rtl="0" hangingPunct="0">
                        <a:lnSpc>
                          <a:spcPct val="100000"/>
                        </a:lnSpc>
                        <a:spcBef>
                          <a:spcPts val="0"/>
                        </a:spcBef>
                        <a:spcAft>
                          <a:spcPts val="0"/>
                        </a:spcAft>
                        <a:buNone/>
                        <a:tabLst/>
                      </a:pPr>
                      <a:r>
                        <a:rPr lang="et-EE" sz="1800" b="0" i="0" u="none" strike="noStrike" kern="1200" cap="none">
                          <a:ln>
                            <a:noFill/>
                          </a:ln>
                          <a:latin typeface="Liberation Sans" pitchFamily="18"/>
                          <a:ea typeface="Droid Sans Fallback" pitchFamily="2"/>
                          <a:cs typeface="FreeSans" pitchFamily="2"/>
                        </a:rPr>
                        <a:t>Usulise sisuga asjad</a:t>
                      </a:r>
                    </a:p>
                  </a:txBody>
                  <a:tcPr/>
                </a:tc>
                <a:extLst>
                  <a:ext uri="{0D108BD9-81ED-4DB2-BD59-A6C34878D82A}">
                    <a16:rowId xmlns:a16="http://schemas.microsoft.com/office/drawing/2014/main" val="3453782880"/>
                  </a:ext>
                </a:extLst>
              </a:tr>
              <a:tr h="437040">
                <a:tc>
                  <a:txBody>
                    <a:bodyPr/>
                    <a:lstStyle/>
                    <a:p>
                      <a:pPr marL="0" marR="0" lvl="0" indent="0" rtl="0" hangingPunct="0">
                        <a:lnSpc>
                          <a:spcPct val="100000"/>
                        </a:lnSpc>
                        <a:spcBef>
                          <a:spcPts val="0"/>
                        </a:spcBef>
                        <a:spcAft>
                          <a:spcPts val="0"/>
                        </a:spcAft>
                        <a:buNone/>
                        <a:tabLst/>
                      </a:pPr>
                      <a:r>
                        <a:rPr lang="et-EE" sz="2400" b="0" i="0" u="none" strike="noStrike" kern="1200" cap="none">
                          <a:ln>
                            <a:noFill/>
                          </a:ln>
                          <a:solidFill>
                            <a:srgbClr val="FF3300"/>
                          </a:solidFill>
                          <a:latin typeface="Liberation Sans" pitchFamily="18"/>
                          <a:ea typeface="Droid Sans Fallback" pitchFamily="2"/>
                          <a:cs typeface="FreeSans" pitchFamily="2"/>
                        </a:rPr>
                        <a:t>unknown</a:t>
                      </a:r>
                    </a:p>
                  </a:txBody>
                  <a:tcPr/>
                </a:tc>
                <a:tc>
                  <a:txBody>
                    <a:bodyPr/>
                    <a:lstStyle/>
                    <a:p>
                      <a:pPr marL="0" marR="0" lvl="0" indent="0" rtl="0" hangingPunct="0">
                        <a:lnSpc>
                          <a:spcPct val="100000"/>
                        </a:lnSpc>
                        <a:spcBef>
                          <a:spcPts val="0"/>
                        </a:spcBef>
                        <a:spcAft>
                          <a:spcPts val="0"/>
                        </a:spcAft>
                        <a:buNone/>
                        <a:tabLst/>
                      </a:pPr>
                      <a:r>
                        <a:rPr lang="et-EE" sz="2400" b="0" i="0" u="none" strike="noStrike" kern="1200" cap="none">
                          <a:ln>
                            <a:noFill/>
                          </a:ln>
                          <a:solidFill>
                            <a:srgbClr val="FF3333"/>
                          </a:solidFill>
                          <a:latin typeface="Liberation Sans" pitchFamily="18"/>
                          <a:ea typeface="Droid Sans Fallback" pitchFamily="2"/>
                          <a:cs typeface="FreeSans" pitchFamily="2"/>
                        </a:rPr>
                        <a:t>86 949 511</a:t>
                      </a:r>
                    </a:p>
                  </a:txBody>
                  <a:tcPr/>
                </a:tc>
                <a:tc>
                  <a:txBody>
                    <a:bodyPr/>
                    <a:lstStyle/>
                    <a:p>
                      <a:pPr marL="0" marR="0" lvl="0" indent="0" rtl="0" hangingPunct="0">
                        <a:lnSpc>
                          <a:spcPct val="100000"/>
                        </a:lnSpc>
                        <a:spcBef>
                          <a:spcPts val="0"/>
                        </a:spcBef>
                        <a:spcAft>
                          <a:spcPts val="0"/>
                        </a:spcAft>
                        <a:buNone/>
                        <a:tabLst/>
                      </a:pPr>
                      <a:r>
                        <a:rPr lang="et-EE" sz="2400" b="0" i="0" u="none" strike="noStrike" kern="1200" cap="none">
                          <a:ln>
                            <a:noFill/>
                          </a:ln>
                          <a:solidFill>
                            <a:srgbClr val="FF3333"/>
                          </a:solidFill>
                          <a:latin typeface="Liberation Sans" pitchFamily="18"/>
                          <a:ea typeface="Droid Sans Fallback" pitchFamily="2"/>
                          <a:cs typeface="FreeSans" pitchFamily="2"/>
                        </a:rPr>
                        <a:t>243 716</a:t>
                      </a:r>
                    </a:p>
                  </a:txBody>
                  <a:tcPr/>
                </a:tc>
                <a:tc>
                  <a:txBody>
                    <a:bodyPr/>
                    <a:lstStyle/>
                    <a:p>
                      <a:pPr marL="0" marR="0" lvl="0" indent="0" rtl="0" hangingPunct="0">
                        <a:lnSpc>
                          <a:spcPct val="100000"/>
                        </a:lnSpc>
                        <a:spcBef>
                          <a:spcPts val="0"/>
                        </a:spcBef>
                        <a:spcAft>
                          <a:spcPts val="0"/>
                        </a:spcAft>
                        <a:buNone/>
                        <a:tabLst/>
                      </a:pPr>
                      <a:r>
                        <a:rPr lang="et-EE" sz="1800" b="0" i="0" u="none" strike="noStrike" kern="1200" cap="none">
                          <a:ln>
                            <a:noFill/>
                          </a:ln>
                          <a:solidFill>
                            <a:srgbClr val="FF3333"/>
                          </a:solidFill>
                          <a:latin typeface="Liberation Sans" pitchFamily="18"/>
                          <a:ea typeface="Droid Sans Fallback" pitchFamily="2"/>
                          <a:cs typeface="FreeSans" pitchFamily="2"/>
                        </a:rPr>
                        <a:t>Klassifitseerimata</a:t>
                      </a:r>
                    </a:p>
                  </a:txBody>
                  <a:tcPr/>
                </a:tc>
                <a:extLst>
                  <a:ext uri="{0D108BD9-81ED-4DB2-BD59-A6C34878D82A}">
                    <a16:rowId xmlns:a16="http://schemas.microsoft.com/office/drawing/2014/main" val="870053992"/>
                  </a:ext>
                </a:extLst>
              </a:tr>
              <a:tr h="605880">
                <a:tc>
                  <a:txBody>
                    <a:bodyPr/>
                    <a:lstStyle/>
                    <a:p>
                      <a:pPr marL="0" marR="0" lvl="0" indent="0" rtl="0" hangingPunct="0">
                        <a:lnSpc>
                          <a:spcPct val="100000"/>
                        </a:lnSpc>
                        <a:spcBef>
                          <a:spcPts val="0"/>
                        </a:spcBef>
                        <a:spcAft>
                          <a:spcPts val="0"/>
                        </a:spcAft>
                        <a:buNone/>
                        <a:tabLst/>
                      </a:pPr>
                      <a:r>
                        <a:rPr lang="et-EE" sz="2400" b="0" i="0" u="none" strike="noStrike" kern="1200" cap="none">
                          <a:ln>
                            <a:noFill/>
                          </a:ln>
                          <a:latin typeface="Liberation Sans" pitchFamily="18"/>
                          <a:ea typeface="Droid Sans Fallback" pitchFamily="2"/>
                          <a:cs typeface="FreeSans" pitchFamily="2"/>
                        </a:rPr>
                        <a:t>blog</a:t>
                      </a:r>
                    </a:p>
                  </a:txBody>
                  <a:tcPr/>
                </a:tc>
                <a:tc>
                  <a:txBody>
                    <a:bodyPr/>
                    <a:lstStyle/>
                    <a:p>
                      <a:pPr marL="0" marR="0" lvl="0" indent="0" rtl="0" hangingPunct="0">
                        <a:lnSpc>
                          <a:spcPct val="100000"/>
                        </a:lnSpc>
                        <a:spcBef>
                          <a:spcPts val="0"/>
                        </a:spcBef>
                        <a:spcAft>
                          <a:spcPts val="0"/>
                        </a:spcAft>
                        <a:buNone/>
                        <a:tabLst/>
                      </a:pPr>
                      <a:r>
                        <a:rPr lang="et-EE" sz="2400" b="0" i="0" u="none" strike="noStrike" kern="1200" cap="none">
                          <a:ln>
                            <a:noFill/>
                          </a:ln>
                          <a:latin typeface="Liberation Sans" pitchFamily="18"/>
                          <a:ea typeface="Droid Sans Fallback" pitchFamily="2"/>
                          <a:cs typeface="FreeSans" pitchFamily="2"/>
                        </a:rPr>
                        <a:t>27 082 508</a:t>
                      </a:r>
                    </a:p>
                  </a:txBody>
                  <a:tcPr/>
                </a:tc>
                <a:tc>
                  <a:txBody>
                    <a:bodyPr/>
                    <a:lstStyle/>
                    <a:p>
                      <a:pPr marL="0" marR="0" lvl="0" indent="0" rtl="0" hangingPunct="0">
                        <a:lnSpc>
                          <a:spcPct val="100000"/>
                        </a:lnSpc>
                        <a:spcBef>
                          <a:spcPts val="0"/>
                        </a:spcBef>
                        <a:spcAft>
                          <a:spcPts val="0"/>
                        </a:spcAft>
                        <a:buNone/>
                        <a:tabLst/>
                      </a:pPr>
                      <a:r>
                        <a:rPr lang="et-EE" sz="2400" b="0" i="0" u="none" strike="noStrike" kern="1200" cap="none">
                          <a:ln>
                            <a:noFill/>
                          </a:ln>
                          <a:latin typeface="Liberation Sans" pitchFamily="18"/>
                          <a:ea typeface="Droid Sans Fallback" pitchFamily="2"/>
                          <a:cs typeface="FreeSans" pitchFamily="2"/>
                        </a:rPr>
                        <a:t>51 882</a:t>
                      </a:r>
                    </a:p>
                  </a:txBody>
                  <a:tcPr/>
                </a:tc>
                <a:tc>
                  <a:txBody>
                    <a:bodyPr/>
                    <a:lstStyle/>
                    <a:p>
                      <a:pPr marL="0" marR="0" lvl="0" indent="0" rtl="0" hangingPunct="0">
                        <a:lnSpc>
                          <a:spcPct val="100000"/>
                        </a:lnSpc>
                        <a:spcBef>
                          <a:spcPts val="0"/>
                        </a:spcBef>
                        <a:spcAft>
                          <a:spcPts val="0"/>
                        </a:spcAft>
                        <a:buNone/>
                        <a:tabLst/>
                      </a:pPr>
                      <a:r>
                        <a:rPr lang="et-EE" sz="1800" b="0" i="0" u="none" strike="noStrike" kern="1200" cap="none">
                          <a:ln>
                            <a:noFill/>
                          </a:ln>
                          <a:latin typeface="Liberation Sans" pitchFamily="18"/>
                          <a:ea typeface="Droid Sans Fallback" pitchFamily="2"/>
                          <a:cs typeface="FreeSans" pitchFamily="2"/>
                        </a:rPr>
                        <a:t>Blogid ja rahva-ajakirjandus (s.h. isemõtlejate väljaanded)</a:t>
                      </a:r>
                    </a:p>
                  </a:txBody>
                  <a:tcPr/>
                </a:tc>
                <a:extLst>
                  <a:ext uri="{0D108BD9-81ED-4DB2-BD59-A6C34878D82A}">
                    <a16:rowId xmlns:a16="http://schemas.microsoft.com/office/drawing/2014/main" val="1226003787"/>
                  </a:ext>
                </a:extLst>
              </a:tr>
              <a:tr h="605880">
                <a:tc>
                  <a:txBody>
                    <a:bodyPr/>
                    <a:lstStyle/>
                    <a:p>
                      <a:pPr marL="0" marR="0" lvl="0" indent="0" rtl="0" hangingPunct="0">
                        <a:lnSpc>
                          <a:spcPct val="100000"/>
                        </a:lnSpc>
                        <a:spcBef>
                          <a:spcPts val="0"/>
                        </a:spcBef>
                        <a:spcAft>
                          <a:spcPts val="0"/>
                        </a:spcAft>
                        <a:buNone/>
                        <a:tabLst/>
                      </a:pPr>
                      <a:r>
                        <a:rPr lang="et-EE" sz="2400" b="0" i="0" u="none" strike="noStrike" kern="1200" cap="none">
                          <a:ln>
                            <a:noFill/>
                          </a:ln>
                          <a:latin typeface="Liberation Sans" pitchFamily="18"/>
                          <a:ea typeface="Droid Sans Fallback" pitchFamily="2"/>
                          <a:cs typeface="FreeSans" pitchFamily="2"/>
                        </a:rPr>
                        <a:t>periodicals</a:t>
                      </a:r>
                    </a:p>
                  </a:txBody>
                  <a:tcPr/>
                </a:tc>
                <a:tc>
                  <a:txBody>
                    <a:bodyPr/>
                    <a:lstStyle/>
                    <a:p>
                      <a:pPr marL="0" marR="0" lvl="0" indent="0" rtl="0" hangingPunct="0">
                        <a:lnSpc>
                          <a:spcPct val="100000"/>
                        </a:lnSpc>
                        <a:spcBef>
                          <a:spcPts val="0"/>
                        </a:spcBef>
                        <a:spcAft>
                          <a:spcPts val="0"/>
                        </a:spcAft>
                        <a:buNone/>
                        <a:tabLst/>
                      </a:pPr>
                      <a:r>
                        <a:rPr lang="et-EE" sz="2400" b="0" i="0" u="none" strike="noStrike" kern="1200" cap="none">
                          <a:ln>
                            <a:noFill/>
                          </a:ln>
                          <a:latin typeface="Liberation Sans" pitchFamily="18"/>
                          <a:ea typeface="Droid Sans Fallback" pitchFamily="2"/>
                          <a:cs typeface="FreeSans" pitchFamily="2"/>
                        </a:rPr>
                        <a:t>66 427 900</a:t>
                      </a:r>
                    </a:p>
                  </a:txBody>
                  <a:tcPr/>
                </a:tc>
                <a:tc>
                  <a:txBody>
                    <a:bodyPr/>
                    <a:lstStyle/>
                    <a:p>
                      <a:pPr marL="0" marR="0" lvl="0" indent="0" rtl="0" hangingPunct="0">
                        <a:lnSpc>
                          <a:spcPct val="100000"/>
                        </a:lnSpc>
                        <a:spcBef>
                          <a:spcPts val="0"/>
                        </a:spcBef>
                        <a:spcAft>
                          <a:spcPts val="0"/>
                        </a:spcAft>
                        <a:buNone/>
                        <a:tabLst/>
                      </a:pPr>
                      <a:r>
                        <a:rPr lang="et-EE" sz="2400" b="0" i="0" u="none" strike="noStrike" kern="1200" cap="none">
                          <a:ln>
                            <a:noFill/>
                          </a:ln>
                          <a:latin typeface="Liberation Sans" pitchFamily="18"/>
                          <a:ea typeface="Droid Sans Fallback" pitchFamily="2"/>
                          <a:cs typeface="FreeSans" pitchFamily="2"/>
                        </a:rPr>
                        <a:t>200 586</a:t>
                      </a:r>
                    </a:p>
                  </a:txBody>
                  <a:tcPr/>
                </a:tc>
                <a:tc>
                  <a:txBody>
                    <a:bodyPr/>
                    <a:lstStyle/>
                    <a:p>
                      <a:pPr marL="0" marR="0" lvl="0" indent="0" rtl="0" hangingPunct="0">
                        <a:lnSpc>
                          <a:spcPct val="100000"/>
                        </a:lnSpc>
                        <a:spcBef>
                          <a:spcPts val="0"/>
                        </a:spcBef>
                        <a:spcAft>
                          <a:spcPts val="0"/>
                        </a:spcAft>
                        <a:buNone/>
                        <a:tabLst/>
                      </a:pPr>
                      <a:r>
                        <a:rPr lang="et-EE" sz="1800" b="0" i="0" u="none" strike="noStrike" kern="1200" cap="none">
                          <a:ln>
                            <a:noFill/>
                          </a:ln>
                          <a:latin typeface="Liberation Sans" pitchFamily="18"/>
                          <a:ea typeface="Droid Sans Fallback" pitchFamily="2"/>
                          <a:cs typeface="FreeSans" pitchFamily="2"/>
                        </a:rPr>
                        <a:t>Ametlikud uudised, soliidsem ajakirjandus</a:t>
                      </a:r>
                    </a:p>
                  </a:txBody>
                  <a:tcPr/>
                </a:tc>
                <a:extLst>
                  <a:ext uri="{0D108BD9-81ED-4DB2-BD59-A6C34878D82A}">
                    <a16:rowId xmlns:a16="http://schemas.microsoft.com/office/drawing/2014/main" val="1578762110"/>
                  </a:ext>
                </a:extLst>
              </a:tr>
              <a:tr h="861839">
                <a:tc>
                  <a:txBody>
                    <a:bodyPr/>
                    <a:lstStyle/>
                    <a:p>
                      <a:pPr marL="0" marR="0" lvl="0" indent="0" rtl="0" hangingPunct="0">
                        <a:lnSpc>
                          <a:spcPct val="100000"/>
                        </a:lnSpc>
                        <a:spcBef>
                          <a:spcPts val="0"/>
                        </a:spcBef>
                        <a:spcAft>
                          <a:spcPts val="0"/>
                        </a:spcAft>
                        <a:buNone/>
                        <a:tabLst/>
                      </a:pPr>
                      <a:r>
                        <a:rPr lang="et-EE" sz="2400" b="0" i="0" u="none" strike="noStrike" kern="1200" cap="none">
                          <a:ln>
                            <a:noFill/>
                          </a:ln>
                          <a:latin typeface="Liberation Sans" pitchFamily="18"/>
                          <a:ea typeface="Droid Sans Fallback" pitchFamily="2"/>
                          <a:cs typeface="FreeSans" pitchFamily="2"/>
                        </a:rPr>
                        <a:t>informative</a:t>
                      </a:r>
                    </a:p>
                  </a:txBody>
                  <a:tcPr/>
                </a:tc>
                <a:tc>
                  <a:txBody>
                    <a:bodyPr/>
                    <a:lstStyle/>
                    <a:p>
                      <a:pPr marL="0" marR="0" lvl="0" indent="0" rtl="0" hangingPunct="0">
                        <a:lnSpc>
                          <a:spcPct val="100000"/>
                        </a:lnSpc>
                        <a:spcBef>
                          <a:spcPts val="0"/>
                        </a:spcBef>
                        <a:spcAft>
                          <a:spcPts val="0"/>
                        </a:spcAft>
                        <a:buNone/>
                        <a:tabLst/>
                      </a:pPr>
                      <a:r>
                        <a:rPr lang="et-EE" sz="2400" b="0" i="0" u="none" strike="noStrike" kern="1200" cap="none">
                          <a:ln>
                            <a:noFill/>
                          </a:ln>
                          <a:latin typeface="Liberation Sans" pitchFamily="18"/>
                          <a:ea typeface="Droid Sans Fallback" pitchFamily="2"/>
                          <a:cs typeface="FreeSans" pitchFamily="2"/>
                        </a:rPr>
                        <a:t>19 404 658</a:t>
                      </a:r>
                    </a:p>
                  </a:txBody>
                  <a:tcPr/>
                </a:tc>
                <a:tc>
                  <a:txBody>
                    <a:bodyPr/>
                    <a:lstStyle/>
                    <a:p>
                      <a:pPr marL="0" marR="0" lvl="0" indent="0" rtl="0" hangingPunct="0">
                        <a:lnSpc>
                          <a:spcPct val="100000"/>
                        </a:lnSpc>
                        <a:spcBef>
                          <a:spcPts val="0"/>
                        </a:spcBef>
                        <a:spcAft>
                          <a:spcPts val="0"/>
                        </a:spcAft>
                        <a:buNone/>
                        <a:tabLst/>
                      </a:pPr>
                      <a:r>
                        <a:rPr lang="et-EE" sz="2400" b="0" i="0" u="none" strike="noStrike" kern="1200" cap="none">
                          <a:ln>
                            <a:noFill/>
                          </a:ln>
                          <a:latin typeface="Liberation Sans" pitchFamily="18"/>
                          <a:ea typeface="Droid Sans Fallback" pitchFamily="2"/>
                          <a:cs typeface="FreeSans" pitchFamily="2"/>
                        </a:rPr>
                        <a:t>58 416</a:t>
                      </a:r>
                    </a:p>
                  </a:txBody>
                  <a:tcPr/>
                </a:tc>
                <a:tc>
                  <a:txBody>
                    <a:bodyPr/>
                    <a:lstStyle/>
                    <a:p>
                      <a:pPr marL="0" marR="0" lvl="0" indent="0" rtl="0" hangingPunct="0">
                        <a:lnSpc>
                          <a:spcPct val="100000"/>
                        </a:lnSpc>
                        <a:spcBef>
                          <a:spcPts val="0"/>
                        </a:spcBef>
                        <a:spcAft>
                          <a:spcPts val="0"/>
                        </a:spcAft>
                        <a:buNone/>
                        <a:tabLst/>
                      </a:pPr>
                      <a:r>
                        <a:rPr lang="et-EE" sz="1800" b="0" i="0" u="none" strike="noStrike" kern="1200" cap="none">
                          <a:ln>
                            <a:noFill/>
                          </a:ln>
                          <a:latin typeface="Liberation Sans" pitchFamily="18"/>
                          <a:ea typeface="Droid Sans Fallback" pitchFamily="2"/>
                          <a:cs typeface="FreeSans" pitchFamily="2"/>
                        </a:rPr>
                        <a:t>Õpetused, nõuanded, teatmekirjandus (s.h. wikipedia 1 miljon, entsüklopeedia 0,5 miljonit)</a:t>
                      </a:r>
                    </a:p>
                  </a:txBody>
                  <a:tcPr/>
                </a:tc>
                <a:extLst>
                  <a:ext uri="{0D108BD9-81ED-4DB2-BD59-A6C34878D82A}">
                    <a16:rowId xmlns:a16="http://schemas.microsoft.com/office/drawing/2014/main" val="1763523862"/>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page16">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r>
              <a:rPr lang="et-EE" sz="3600" b="1">
                <a:solidFill>
                  <a:srgbClr val="FF3333"/>
                </a:solidFill>
              </a:rPr>
              <a:t>etTenTen tekstiliigid</a:t>
            </a:r>
          </a:p>
        </p:txBody>
      </p:sp>
      <p:sp>
        <p:nvSpPr>
          <p:cNvPr id="3" name="Text Placeholder 2"/>
          <p:cNvSpPr txBox="1">
            <a:spLocks noGrp="1"/>
          </p:cNvSpPr>
          <p:nvPr>
            <p:ph type="body" idx="4294967295"/>
          </p:nvPr>
        </p:nvSpPr>
        <p:spPr/>
        <p:txBody>
          <a:bodyPr/>
          <a:lstStyle/>
          <a:p>
            <a:pPr lvl="0"/>
            <a:r>
              <a:rPr lang="et-EE" sz="2400" dirty="0">
                <a:solidFill>
                  <a:srgbClr val="FF3333"/>
                </a:solidFill>
              </a:rPr>
              <a:t>Määramisel kasutati järgmisi allikaid:</a:t>
            </a:r>
          </a:p>
          <a:p>
            <a:pPr lvl="0">
              <a:buSzPts val="1834"/>
              <a:buBlip>
                <a:blip r:embed="rId3">
                  <a:extLst>
                    <a:ext uri="{96DAC541-7B7A-43D3-8B79-37D633B846F1}">
                      <asvg:svgBlip xmlns:asvg="http://schemas.microsoft.com/office/drawing/2016/SVG/main" r:embed="rId4"/>
                    </a:ext>
                  </a:extLst>
                </a:blip>
              </a:buBlip>
            </a:pPr>
            <a:r>
              <a:rPr lang="et-EE" sz="2400" dirty="0"/>
              <a:t> Eesti Keele Instituudis tehtud domeenide klassifikatsioon</a:t>
            </a:r>
          </a:p>
          <a:p>
            <a:pPr lvl="0">
              <a:buSzPts val="1834"/>
              <a:buBlip>
                <a:blip r:embed="rId3">
                  <a:extLst>
                    <a:ext uri="{96DAC541-7B7A-43D3-8B79-37D633B846F1}">
                      <asvg:svgBlip xmlns:asvg="http://schemas.microsoft.com/office/drawing/2016/SVG/main" r:embed="rId4"/>
                    </a:ext>
                  </a:extLst>
                </a:blip>
              </a:buBlip>
            </a:pPr>
            <a:r>
              <a:rPr lang="et-EE" sz="2400" dirty="0"/>
              <a:t> url-is olev info. Näiteks kui urlis oli sõna "kommentaarid", siis lehekülg loeti foorumite hulka kuuluvaks.</a:t>
            </a:r>
          </a:p>
          <a:p>
            <a:pPr lvl="0">
              <a:buSzPts val="1834"/>
              <a:buBlip>
                <a:blip r:embed="rId3">
                  <a:extLst>
                    <a:ext uri="{96DAC541-7B7A-43D3-8B79-37D633B846F1}">
                      <asvg:svgBlip xmlns:asvg="http://schemas.microsoft.com/office/drawing/2016/SVG/main" r:embed="rId4"/>
                    </a:ext>
                  </a:extLst>
                </a:blip>
              </a:buBlip>
            </a:pPr>
            <a:r>
              <a:rPr lang="et-EE" sz="2400" dirty="0"/>
              <a:t> Tekstis endas olev tekstiesitus: kui tekstis esines korduvalt kuupäev ja kellaaeg, või sõna "Vasta", siis oletati, et tegemist on foorumi-tüüpi tekstiga.</a:t>
            </a:r>
          </a:p>
          <a:p>
            <a:pPr lvl="0">
              <a:buSzPts val="1834"/>
              <a:buBlip>
                <a:blip r:embed="rId3">
                  <a:extLst>
                    <a:ext uri="{96DAC541-7B7A-43D3-8B79-37D633B846F1}">
                      <asvg:svgBlip xmlns:asvg="http://schemas.microsoft.com/office/drawing/2016/SVG/main" r:embed="rId4"/>
                    </a:ext>
                  </a:extLst>
                </a:blip>
              </a:buBlip>
            </a:pPr>
            <a:r>
              <a:rPr lang="et-EE" sz="2400" dirty="0"/>
              <a:t> Domeenid, milles oli vähemalt 400 000 sõna (ja mis polnud EKIs klassifitseeritud), klassifitseeriti käsitsi</a:t>
            </a:r>
          </a:p>
          <a:p>
            <a:pPr lvl="0"/>
            <a:endParaRPr lang="et-EE" sz="24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page17">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r>
              <a:rPr lang="et-EE" sz="3600" b="1">
                <a:solidFill>
                  <a:srgbClr val="FF3333"/>
                </a:solidFill>
              </a:rPr>
              <a:t>EtTenTen tekstiliigid</a:t>
            </a:r>
          </a:p>
        </p:txBody>
      </p:sp>
      <p:sp>
        <p:nvSpPr>
          <p:cNvPr id="3" name="Text Placeholder 2"/>
          <p:cNvSpPr txBox="1">
            <a:spLocks noGrp="1"/>
          </p:cNvSpPr>
          <p:nvPr>
            <p:ph type="body" idx="4294967295"/>
          </p:nvPr>
        </p:nvSpPr>
        <p:spPr/>
        <p:txBody>
          <a:bodyPr/>
          <a:lstStyle/>
          <a:p>
            <a:pPr lvl="0"/>
            <a:r>
              <a:rPr lang="et-EE" sz="2400" dirty="0"/>
              <a:t>Impressionistlikke tähelepanekuid olemasoleva liigituse kohta:</a:t>
            </a:r>
          </a:p>
          <a:p>
            <a:pPr lvl="0">
              <a:buSzPts val="1834"/>
              <a:buBlip>
                <a:blip r:embed="rId3">
                  <a:extLst>
                    <a:ext uri="{96DAC541-7B7A-43D3-8B79-37D633B846F1}">
                      <asvg:svgBlip xmlns:asvg="http://schemas.microsoft.com/office/drawing/2016/SVG/main" r:embed="rId4"/>
                    </a:ext>
                  </a:extLst>
                </a:blip>
              </a:buBlip>
            </a:pPr>
            <a:r>
              <a:rPr lang="et-EE" sz="2400" dirty="0"/>
              <a:t> Kas tekstiliikide loend on ammendav? Ehk oleks mõistlik eristada veel tekstiliike, nt reklaamtekstid, sporditekstid, informatiivne arutelu?</a:t>
            </a:r>
          </a:p>
          <a:p>
            <a:pPr lvl="0">
              <a:buSzPts val="1834"/>
              <a:buBlip>
                <a:blip r:embed="rId3">
                  <a:extLst>
                    <a:ext uri="{96DAC541-7B7A-43D3-8B79-37D633B846F1}">
                      <asvg:svgBlip xmlns:asvg="http://schemas.microsoft.com/office/drawing/2016/SVG/main" r:embed="rId4"/>
                    </a:ext>
                  </a:extLst>
                </a:blip>
              </a:buBlip>
            </a:pPr>
            <a:r>
              <a:rPr lang="et-EE" sz="2400" dirty="0"/>
              <a:t> Reklaamtekstid laiali paljudes tekstiliikides</a:t>
            </a:r>
          </a:p>
          <a:p>
            <a:pPr lvl="0">
              <a:buSzPts val="1834"/>
              <a:buBlip>
                <a:blip r:embed="rId3">
                  <a:extLst>
                    <a:ext uri="{96DAC541-7B7A-43D3-8B79-37D633B846F1}">
                      <asvg:svgBlip xmlns:asvg="http://schemas.microsoft.com/office/drawing/2016/SVG/main" r:embed="rId4"/>
                    </a:ext>
                  </a:extLst>
                </a:blip>
              </a:buBlip>
            </a:pPr>
            <a:r>
              <a:rPr lang="et-EE" sz="2400" dirty="0"/>
              <a:t> Probleemseimad tekstiliigid on „informatiivne” ja „perioodika”: heterogeensed, kattuvad, sisaldavad palju tekste, mis peaksid kuuluma foorumite või blogide hulka</a:t>
            </a:r>
          </a:p>
          <a:p>
            <a:pPr lvl="0">
              <a:buSzPts val="1834"/>
              <a:buBlip>
                <a:blip r:embed="rId3">
                  <a:extLst>
                    <a:ext uri="{96DAC541-7B7A-43D3-8B79-37D633B846F1}">
                      <asvg:svgBlip xmlns:asvg="http://schemas.microsoft.com/office/drawing/2016/SVG/main" r:embed="rId4"/>
                    </a:ext>
                  </a:extLst>
                </a:blip>
              </a:buBlip>
            </a:pPr>
            <a:r>
              <a:rPr lang="et-EE" sz="2400" dirty="0"/>
              <a:t> Valitsuse ja religiooni tekstiklassid on koherentsed, aga vähemalt religioonitekste on ka muudes praegustes tekstiliikides laiali.</a:t>
            </a:r>
          </a:p>
          <a:p>
            <a:pPr lvl="0"/>
            <a:endParaRPr lang="et-EE" sz="24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page18">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r>
              <a:rPr lang="et-EE" sz="3600" b="1">
                <a:solidFill>
                  <a:srgbClr val="FF3333"/>
                </a:solidFill>
              </a:rPr>
              <a:t>etTenTen (ümber)liigitamine</a:t>
            </a:r>
          </a:p>
        </p:txBody>
      </p:sp>
      <p:sp>
        <p:nvSpPr>
          <p:cNvPr id="3" name="Text Placeholder 2"/>
          <p:cNvSpPr txBox="1">
            <a:spLocks noGrp="1"/>
          </p:cNvSpPr>
          <p:nvPr>
            <p:ph type="body" idx="4294967295"/>
          </p:nvPr>
        </p:nvSpPr>
        <p:spPr/>
        <p:txBody>
          <a:bodyPr/>
          <a:lstStyle/>
          <a:p>
            <a:pPr lvl="0"/>
            <a:r>
              <a:rPr lang="et-EE" sz="2400">
                <a:solidFill>
                  <a:srgbClr val="FF3333"/>
                </a:solidFill>
              </a:rPr>
              <a:t>... tundub vajalik, aga ... kas piisab ühest klassifikatsioonist?</a:t>
            </a:r>
          </a:p>
          <a:p>
            <a:pPr lvl="1" hangingPunct="0">
              <a:spcBef>
                <a:spcPts val="0"/>
              </a:spcBef>
              <a:spcAft>
                <a:spcPts val="1417"/>
              </a:spcAft>
              <a:buSzPct val="75000"/>
              <a:buFont typeface="StarSymbol"/>
              <a:buChar char="➔"/>
            </a:pPr>
            <a:r>
              <a:rPr lang="et-EE">
                <a:latin typeface="Liberation Sans" pitchFamily="18"/>
              </a:rPr>
              <a:t>Ilmselt mitte, liigituse funktsioonid liialt erinevad</a:t>
            </a:r>
          </a:p>
          <a:p>
            <a:pPr lvl="1" hangingPunct="0">
              <a:spcBef>
                <a:spcPts val="0"/>
              </a:spcBef>
              <a:spcAft>
                <a:spcPts val="1417"/>
              </a:spcAft>
              <a:buSzPct val="75000"/>
              <a:buFont typeface="StarSymbol"/>
              <a:buChar char="➔"/>
            </a:pPr>
            <a:r>
              <a:rPr lang="et-EE">
                <a:latin typeface="Liberation Sans" pitchFamily="18"/>
              </a:rPr>
              <a:t>Vähemalt kaks klassifikatsiooni:</a:t>
            </a:r>
          </a:p>
          <a:p>
            <a:pPr lvl="1" hangingPunct="0">
              <a:spcBef>
                <a:spcPts val="0"/>
              </a:spcBef>
              <a:spcAft>
                <a:spcPts val="1417"/>
              </a:spcAft>
              <a:buNone/>
            </a:pPr>
            <a:r>
              <a:rPr lang="et-EE">
                <a:latin typeface="Liberation Sans" pitchFamily="18"/>
              </a:rPr>
              <a:t>Esiteks kolmikjaotus:</a:t>
            </a:r>
          </a:p>
          <a:p>
            <a:pPr lvl="2" hangingPunct="0">
              <a:spcBef>
                <a:spcPts val="0"/>
              </a:spcBef>
              <a:spcAft>
                <a:spcPts val="1417"/>
              </a:spcAft>
              <a:buSzPct val="45000"/>
              <a:buFont typeface="StarSymbol"/>
              <a:buChar char="➔"/>
            </a:pPr>
            <a:r>
              <a:rPr lang="et-EE" sz="2400">
                <a:latin typeface="Liberation Sans" pitchFamily="18"/>
              </a:rPr>
              <a:t>vastab kirjakeele normile</a:t>
            </a:r>
          </a:p>
          <a:p>
            <a:pPr lvl="2" hangingPunct="0">
              <a:spcBef>
                <a:spcPts val="0"/>
              </a:spcBef>
              <a:spcAft>
                <a:spcPts val="1417"/>
              </a:spcAft>
              <a:buSzPct val="45000"/>
              <a:buFont typeface="StarSymbol"/>
              <a:buChar char="➔"/>
            </a:pPr>
            <a:r>
              <a:rPr lang="et-EE" sz="2400">
                <a:latin typeface="Liberation Sans" pitchFamily="18"/>
              </a:rPr>
              <a:t>ei vasta kirjakeele normile</a:t>
            </a:r>
          </a:p>
          <a:p>
            <a:pPr lvl="2" hangingPunct="0">
              <a:spcBef>
                <a:spcPts val="0"/>
              </a:spcBef>
              <a:spcAft>
                <a:spcPts val="1417"/>
              </a:spcAft>
              <a:buSzPct val="45000"/>
              <a:buFont typeface="StarSymbol"/>
              <a:buChar char="➔"/>
            </a:pPr>
            <a:r>
              <a:rPr lang="et-EE" sz="2400">
                <a:latin typeface="Liberation Sans" pitchFamily="18"/>
              </a:rPr>
              <a:t>mõttetu sodipodi</a:t>
            </a:r>
          </a:p>
          <a:p>
            <a:pPr lvl="1" hangingPunct="0">
              <a:spcBef>
                <a:spcPts val="0"/>
              </a:spcBef>
              <a:spcAft>
                <a:spcPts val="1417"/>
              </a:spcAft>
              <a:buNone/>
            </a:pPr>
            <a:r>
              <a:rPr lang="et-EE">
                <a:latin typeface="Liberation Sans" pitchFamily="18"/>
              </a:rPr>
              <a:t>Selline liigitamine on vajalik enne automaattöötlust – kas keeletehnoloogilised tööriistad (nt lausestamine, morf analüüs) võiksid töötada „oma tuntud headuses”. Liigitatakse masinõppel põhineva klassifitseerijaga, esialgsed tulemused paljulubavad.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page19">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spAutoFit/>
          </a:bodyPr>
          <a:lstStyle/>
          <a:p>
            <a:pPr lvl="0"/>
            <a:r>
              <a:rPr lang="et-EE" sz="3600" b="1">
                <a:solidFill>
                  <a:srgbClr val="FF3333"/>
                </a:solidFill>
              </a:rPr>
              <a:t>EtTenTen (ümber)liigitamine</a:t>
            </a:r>
          </a:p>
        </p:txBody>
      </p:sp>
      <p:sp>
        <p:nvSpPr>
          <p:cNvPr id="3" name="Text Placeholder 2"/>
          <p:cNvSpPr txBox="1">
            <a:spLocks noGrp="1"/>
          </p:cNvSpPr>
          <p:nvPr>
            <p:ph type="body" idx="4294967295"/>
          </p:nvPr>
        </p:nvSpPr>
        <p:spPr>
          <a:xfrm>
            <a:off x="503999" y="1769039"/>
            <a:ext cx="9071640" cy="5790635"/>
          </a:xfrm>
        </p:spPr>
        <p:txBody>
          <a:bodyPr/>
          <a:lstStyle/>
          <a:p>
            <a:pPr lvl="0">
              <a:buSzPts val="1834"/>
              <a:buBlip>
                <a:blip r:embed="rId3">
                  <a:extLst>
                    <a:ext uri="{96DAC541-7B7A-43D3-8B79-37D633B846F1}">
                      <asvg:svgBlip xmlns:asvg="http://schemas.microsoft.com/office/drawing/2016/SVG/main" r:embed="rId4"/>
                    </a:ext>
                  </a:extLst>
                </a:blip>
              </a:buBlip>
            </a:pPr>
            <a:r>
              <a:rPr lang="et-EE" sz="2400" dirty="0"/>
              <a:t> Kasutada masinõppel põhinevat klassifitseerimist</a:t>
            </a:r>
          </a:p>
          <a:p>
            <a:pPr lvl="1" hangingPunct="0">
              <a:spcBef>
                <a:spcPts val="0"/>
              </a:spcBef>
              <a:spcAft>
                <a:spcPts val="1417"/>
              </a:spcAft>
              <a:buSzPct val="75000"/>
              <a:buFont typeface="StarSymbol"/>
              <a:buChar char="✔"/>
            </a:pPr>
            <a:r>
              <a:rPr lang="et-EE" dirty="0">
                <a:latin typeface="Liberation Sans" pitchFamily="18"/>
              </a:rPr>
              <a:t>vajalik õppe- e treeningmaterjal</a:t>
            </a:r>
          </a:p>
          <a:p>
            <a:pPr lvl="1" hangingPunct="0">
              <a:spcBef>
                <a:spcPts val="0"/>
              </a:spcBef>
              <a:spcAft>
                <a:spcPts val="1417"/>
              </a:spcAft>
              <a:buSzPct val="75000"/>
              <a:buFont typeface="StarSymbol"/>
              <a:buChar char="✔"/>
            </a:pPr>
            <a:r>
              <a:rPr lang="et-EE" dirty="0">
                <a:latin typeface="Liberation Sans" pitchFamily="18"/>
              </a:rPr>
              <a:t>selleks osaliselt sobivad Koondkorpuse ja Baaskorpuse tekstiliigid: ilukirjandus vs ajakirjandus vs teadus vs seadused vs uus meedia</a:t>
            </a:r>
          </a:p>
          <a:p>
            <a:pPr lvl="1" hangingPunct="0">
              <a:spcBef>
                <a:spcPts val="0"/>
              </a:spcBef>
              <a:spcAft>
                <a:spcPts val="1417"/>
              </a:spcAft>
              <a:buSzPct val="75000"/>
              <a:buFont typeface="StarSymbol"/>
              <a:buChar char="✔"/>
            </a:pPr>
            <a:r>
              <a:rPr lang="et-EE" dirty="0">
                <a:latin typeface="Liberation Sans" pitchFamily="18"/>
              </a:rPr>
              <a:t>aga kust võtta nt reklaamitekstide õppematerjali?</a:t>
            </a:r>
          </a:p>
          <a:p>
            <a:pPr lvl="0">
              <a:buSzPts val="1834"/>
              <a:buBlip>
                <a:blip r:embed="rId3">
                  <a:extLst>
                    <a:ext uri="{96DAC541-7B7A-43D3-8B79-37D633B846F1}">
                      <asvg:svgBlip xmlns:asvg="http://schemas.microsoft.com/office/drawing/2016/SVG/main" r:embed="rId4"/>
                    </a:ext>
                  </a:extLst>
                </a:blip>
              </a:buBlip>
            </a:pPr>
            <a:r>
              <a:rPr lang="et-EE" sz="2400" dirty="0"/>
              <a:t> Milliste tunnuste alusel liigitada?</a:t>
            </a:r>
          </a:p>
          <a:p>
            <a:pPr lvl="1" hangingPunct="0">
              <a:spcBef>
                <a:spcPts val="0"/>
              </a:spcBef>
              <a:spcAft>
                <a:spcPts val="1417"/>
              </a:spcAft>
              <a:buSzPct val="75000"/>
              <a:buFont typeface="StarSymbol"/>
              <a:buChar char="✔"/>
            </a:pPr>
            <a:r>
              <a:rPr lang="et-EE" dirty="0">
                <a:latin typeface="Liberation Sans" pitchFamily="18"/>
              </a:rPr>
              <a:t>sõnapikkus</a:t>
            </a:r>
          </a:p>
          <a:p>
            <a:pPr lvl="1" hangingPunct="0">
              <a:spcBef>
                <a:spcPts val="0"/>
              </a:spcBef>
              <a:spcAft>
                <a:spcPts val="1417"/>
              </a:spcAft>
              <a:buSzPct val="75000"/>
              <a:buFont typeface="StarSymbol"/>
              <a:buChar char="✔"/>
            </a:pPr>
            <a:r>
              <a:rPr lang="et-EE" dirty="0">
                <a:latin typeface="Liberation Sans" pitchFamily="18"/>
              </a:rPr>
              <a:t>lausepikkus</a:t>
            </a:r>
          </a:p>
          <a:p>
            <a:pPr lvl="1" hangingPunct="0">
              <a:spcBef>
                <a:spcPts val="0"/>
              </a:spcBef>
              <a:spcAft>
                <a:spcPts val="1417"/>
              </a:spcAft>
              <a:buSzPct val="75000"/>
              <a:buFont typeface="StarSymbol"/>
              <a:buChar char="✔"/>
            </a:pPr>
            <a:r>
              <a:rPr lang="et-EE" dirty="0">
                <a:latin typeface="Liberation Sans" pitchFamily="18"/>
              </a:rPr>
              <a:t>sõnaliikide suhtarvud</a:t>
            </a:r>
          </a:p>
          <a:p>
            <a:pPr lvl="1" hangingPunct="0">
              <a:spcBef>
                <a:spcPts val="0"/>
              </a:spcBef>
              <a:spcAft>
                <a:spcPts val="1417"/>
              </a:spcAft>
              <a:buSzPct val="75000"/>
              <a:buFont typeface="StarSymbol"/>
              <a:buChar char="✔"/>
            </a:pPr>
            <a:r>
              <a:rPr lang="et-EE" dirty="0">
                <a:latin typeface="Liberation Sans" pitchFamily="18"/>
              </a:rPr>
              <a:t>sõnad, mis on selles failis sagedasemad kui korpuses keskmiselt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page2">
    <p:spTree>
      <p:nvGrpSpPr>
        <p:cNvPr id="1" name=""/>
        <p:cNvGrpSpPr/>
        <p:nvPr/>
      </p:nvGrpSpPr>
      <p:grpSpPr>
        <a:xfrm>
          <a:off x="0" y="0"/>
          <a:ext cx="0" cy="0"/>
          <a:chOff x="0" y="0"/>
          <a:chExt cx="0" cy="0"/>
        </a:xfrm>
      </p:grpSpPr>
      <p:sp>
        <p:nvSpPr>
          <p:cNvPr id="2" name="Freeform: Shape 1"/>
          <p:cNvSpPr/>
          <p:nvPr/>
        </p:nvSpPr>
        <p:spPr>
          <a:xfrm>
            <a:off x="503999" y="302400"/>
            <a:ext cx="9072000" cy="1260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ctr" anchorCtr="0" compatLnSpc="0">
            <a:noAutofit/>
          </a:bodyPr>
          <a:lstStyle/>
          <a:p>
            <a:pPr marL="0" marR="0" lvl="0" indent="0" algn="ctr" rtl="0" hangingPunct="1">
              <a:lnSpc>
                <a:spcPct val="100000"/>
              </a:lnSpc>
              <a:spcBef>
                <a:spcPts val="0"/>
              </a:spcBef>
              <a:spcAft>
                <a:spcPts val="0"/>
              </a:spcAft>
              <a:buNone/>
              <a:tabLst/>
            </a:pPr>
            <a:r>
              <a:rPr lang="et-EE" sz="3600" b="1" i="0" u="none" strike="noStrike" kern="1200" cap="none">
                <a:ln>
                  <a:noFill/>
                </a:ln>
                <a:solidFill>
                  <a:srgbClr val="FF3333"/>
                </a:solidFill>
                <a:latin typeface="Liberation Sans" pitchFamily="18"/>
                <a:ea typeface="Droid Sans Fallback" pitchFamily="2"/>
                <a:cs typeface="FreeSans" pitchFamily="2"/>
              </a:rPr>
              <a:t>Moto</a:t>
            </a:r>
          </a:p>
        </p:txBody>
      </p:sp>
      <p:sp>
        <p:nvSpPr>
          <p:cNvPr id="3" name="Freeform: Shape 2"/>
          <p:cNvSpPr/>
          <p:nvPr/>
        </p:nvSpPr>
        <p:spPr>
          <a:xfrm>
            <a:off x="503999" y="1705680"/>
            <a:ext cx="9072000" cy="52063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t" anchorCtr="0" compatLnSpc="0">
            <a:noAutofit/>
          </a:bodyPr>
          <a:lstStyle/>
          <a:p>
            <a:pPr marL="342720" marR="0" lvl="0" indent="-331920" rtl="0" hangingPunct="1">
              <a:lnSpc>
                <a:spcPct val="100000"/>
              </a:lnSpc>
              <a:spcBef>
                <a:spcPts val="598"/>
              </a:spcBef>
              <a:spcAft>
                <a:spcPts val="0"/>
              </a:spcAft>
              <a:buNone/>
              <a:tabLst/>
            </a:pPr>
            <a:r>
              <a:rPr lang="et-EE" sz="2400" b="0" i="0" u="none" strike="noStrike" kern="1200" cap="none">
                <a:ln>
                  <a:noFill/>
                </a:ln>
                <a:solidFill>
                  <a:srgbClr val="FF3333"/>
                </a:solidFill>
                <a:latin typeface="Liberation Sans" pitchFamily="18"/>
                <a:ea typeface="Droid Sans Fallback" pitchFamily="2"/>
                <a:cs typeface="FreeSans" pitchFamily="2"/>
              </a:rPr>
              <a:t>Kuidas eristada keelt ja murret?</a:t>
            </a:r>
          </a:p>
          <a:p>
            <a:pPr marL="342720" marR="0" lvl="0" indent="-331920" rtl="0" hangingPunct="1">
              <a:lnSpc>
                <a:spcPct val="100000"/>
              </a:lnSpc>
              <a:spcBef>
                <a:spcPts val="598"/>
              </a:spcBef>
              <a:spcAft>
                <a:spcPts val="0"/>
              </a:spcAft>
              <a:buNone/>
              <a:tabLst/>
            </a:pPr>
            <a:r>
              <a:rPr lang="et-EE" sz="2400" b="0" i="0" u="none" strike="noStrike" kern="1200" cap="none">
                <a:ln>
                  <a:noFill/>
                </a:ln>
                <a:solidFill>
                  <a:srgbClr val="FF3333"/>
                </a:solidFill>
                <a:latin typeface="Liberation Sans" pitchFamily="18"/>
                <a:ea typeface="Droid Sans Fallback" pitchFamily="2"/>
                <a:cs typeface="FreeSans" pitchFamily="2"/>
              </a:rPr>
              <a:t>Ennevanasti:</a:t>
            </a:r>
          </a:p>
          <a:p>
            <a:pPr marL="342720" marR="0" lvl="0" indent="-331920" rtl="0" hangingPunct="1">
              <a:lnSpc>
                <a:spcPct val="100000"/>
              </a:lnSpc>
              <a:spcBef>
                <a:spcPts val="598"/>
              </a:spcBef>
              <a:spcAft>
                <a:spcPts val="0"/>
              </a:spcAft>
              <a:buNone/>
              <a:tabLst/>
            </a:pPr>
            <a:r>
              <a:rPr lang="et-EE" sz="2400" b="0" i="1" u="none" strike="noStrike" kern="1200" cap="none">
                <a:ln>
                  <a:noFill/>
                </a:ln>
                <a:latin typeface="Liberation Sans" pitchFamily="18"/>
                <a:ea typeface="Droid Sans Fallback" pitchFamily="2"/>
                <a:cs typeface="FreeSans" pitchFamily="2"/>
              </a:rPr>
              <a:t>Language is a dialect with an army and a navy</a:t>
            </a:r>
          </a:p>
          <a:p>
            <a:pPr marL="342720" marR="0" lvl="0" indent="-331920" rtl="0" hangingPunct="1">
              <a:lnSpc>
                <a:spcPct val="100000"/>
              </a:lnSpc>
              <a:spcBef>
                <a:spcPts val="598"/>
              </a:spcBef>
              <a:spcAft>
                <a:spcPts val="0"/>
              </a:spcAft>
              <a:buNone/>
              <a:tabLst/>
            </a:pPr>
            <a:r>
              <a:rPr lang="et-EE" sz="2400" b="0" i="1" u="none" strike="noStrike" kern="1200" cap="none">
                <a:ln>
                  <a:noFill/>
                </a:ln>
                <a:latin typeface="Liberation Sans" pitchFamily="18"/>
                <a:ea typeface="Droid Sans Fallback" pitchFamily="2"/>
                <a:cs typeface="FreeSans" pitchFamily="2"/>
              </a:rPr>
              <a:t>Keel on see murre, millel on oma sõjavägi</a:t>
            </a:r>
          </a:p>
          <a:p>
            <a:pPr marL="342720" marR="0" lvl="0" indent="-331920" rtl="0" hangingPunct="1">
              <a:lnSpc>
                <a:spcPct val="100000"/>
              </a:lnSpc>
              <a:spcBef>
                <a:spcPts val="598"/>
              </a:spcBef>
              <a:spcAft>
                <a:spcPts val="0"/>
              </a:spcAft>
              <a:buNone/>
              <a:tabLst/>
            </a:pPr>
            <a:r>
              <a:rPr lang="et-EE" sz="2400" b="0" i="1" u="none" strike="noStrike" kern="1200" cap="none">
                <a:ln>
                  <a:noFill/>
                </a:ln>
                <a:latin typeface="Liberation Sans" pitchFamily="18"/>
                <a:ea typeface="Droid Sans Fallback" pitchFamily="2"/>
                <a:cs typeface="FreeSans" pitchFamily="2"/>
              </a:rPr>
              <a:t>                                      (Uriel Weinreich)</a:t>
            </a:r>
          </a:p>
          <a:p>
            <a:pPr marL="342720" marR="0" lvl="0" indent="-331920" rtl="0" hangingPunct="1">
              <a:lnSpc>
                <a:spcPct val="100000"/>
              </a:lnSpc>
              <a:spcBef>
                <a:spcPts val="598"/>
              </a:spcBef>
              <a:spcAft>
                <a:spcPts val="0"/>
              </a:spcAft>
              <a:buNone/>
              <a:tabLst/>
            </a:pPr>
            <a:r>
              <a:rPr lang="et-EE" sz="2400" b="0" i="0" u="none" strike="noStrike" kern="1200" cap="none">
                <a:ln>
                  <a:noFill/>
                </a:ln>
                <a:solidFill>
                  <a:srgbClr val="FF3333"/>
                </a:solidFill>
                <a:latin typeface="Liberation Sans" pitchFamily="18"/>
                <a:ea typeface="Droid Sans Fallback" pitchFamily="2"/>
                <a:cs typeface="FreeSans" pitchFamily="2"/>
              </a:rPr>
              <a:t>Nüüd:</a:t>
            </a:r>
          </a:p>
          <a:p>
            <a:pPr marL="342720" marR="0" lvl="0" indent="-331920" rtl="0" hangingPunct="1">
              <a:lnSpc>
                <a:spcPct val="100000"/>
              </a:lnSpc>
              <a:spcBef>
                <a:spcPts val="598"/>
              </a:spcBef>
              <a:spcAft>
                <a:spcPts val="0"/>
              </a:spcAft>
              <a:buNone/>
              <a:tabLst/>
            </a:pPr>
            <a:r>
              <a:rPr lang="et-EE" sz="2400" b="0" i="1" u="none" strike="noStrike" kern="1200" cap="none">
                <a:ln>
                  <a:noFill/>
                </a:ln>
                <a:latin typeface="Liberation Sans" pitchFamily="18"/>
                <a:ea typeface="Droid Sans Fallback" pitchFamily="2"/>
                <a:cs typeface="FreeSans" pitchFamily="2"/>
              </a:rPr>
              <a:t>Language is a dialect with a dictionary, grammar, parser and a multi-million corpus</a:t>
            </a:r>
          </a:p>
          <a:p>
            <a:pPr marL="342720" marR="0" lvl="0" indent="-331920" rtl="0" hangingPunct="1">
              <a:lnSpc>
                <a:spcPct val="100000"/>
              </a:lnSpc>
              <a:spcBef>
                <a:spcPts val="598"/>
              </a:spcBef>
              <a:spcAft>
                <a:spcPts val="0"/>
              </a:spcAft>
              <a:buNone/>
              <a:tabLst/>
            </a:pPr>
            <a:r>
              <a:rPr lang="et-EE" sz="2400" b="0" i="1" u="none" strike="noStrike" kern="1200" cap="none">
                <a:ln>
                  <a:noFill/>
                </a:ln>
                <a:latin typeface="Liberation Sans" pitchFamily="18"/>
                <a:ea typeface="Droid Sans Fallback" pitchFamily="2"/>
                <a:cs typeface="FreeSans" pitchFamily="2"/>
              </a:rPr>
              <a:t>Keel on see murre, millel on oma sõnaraamat, grammatika, süntaksianalüsaator ja mitme miljoni sõnaline korpus</a:t>
            </a:r>
          </a:p>
          <a:p>
            <a:pPr marL="342720" marR="0" lvl="0" indent="-331920" rtl="0" hangingPunct="1">
              <a:lnSpc>
                <a:spcPct val="100000"/>
              </a:lnSpc>
              <a:spcBef>
                <a:spcPts val="598"/>
              </a:spcBef>
              <a:spcAft>
                <a:spcPts val="0"/>
              </a:spcAft>
              <a:buNone/>
              <a:tabLst/>
            </a:pPr>
            <a:r>
              <a:rPr lang="et-EE" sz="2400" b="0" i="1" u="none" strike="noStrike" kern="1200" cap="none">
                <a:ln>
                  <a:noFill/>
                </a:ln>
                <a:latin typeface="Liberation Sans" pitchFamily="18"/>
                <a:ea typeface="Droid Sans Fallback" pitchFamily="2"/>
                <a:cs typeface="FreeSans" pitchFamily="2"/>
              </a:rPr>
              <a:t>                                                            (Lars Borin)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page20">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r>
              <a:rPr lang="et-EE" sz="3600" b="1">
                <a:solidFill>
                  <a:srgbClr val="FF3333"/>
                </a:solidFill>
              </a:rPr>
              <a:t>Enne korpuse kasutamist </a:t>
            </a:r>
            <a:br>
              <a:rPr lang="et-EE" sz="3600" b="1">
                <a:solidFill>
                  <a:srgbClr val="FF3333"/>
                </a:solidFill>
              </a:rPr>
            </a:br>
            <a:r>
              <a:rPr lang="et-EE" sz="3600" b="1">
                <a:solidFill>
                  <a:srgbClr val="FF3333"/>
                </a:solidFill>
              </a:rPr>
              <a:t>**ALATI, ALATI, ALATI**</a:t>
            </a:r>
          </a:p>
        </p:txBody>
      </p:sp>
      <p:sp>
        <p:nvSpPr>
          <p:cNvPr id="3" name="Text Placeholder 2"/>
          <p:cNvSpPr txBox="1">
            <a:spLocks noGrp="1"/>
          </p:cNvSpPr>
          <p:nvPr>
            <p:ph type="body" idx="4294967295"/>
          </p:nvPr>
        </p:nvSpPr>
        <p:spPr/>
        <p:txBody>
          <a:bodyPr/>
          <a:lstStyle/>
          <a:p>
            <a:pPr lvl="0"/>
            <a:endParaRPr lang="et-EE" dirty="0"/>
          </a:p>
          <a:p>
            <a:pPr lvl="0"/>
            <a:r>
              <a:rPr lang="et-EE" sz="2400" dirty="0"/>
              <a:t>Teooria vahele mõned praktilised näpunäited</a:t>
            </a:r>
          </a:p>
          <a:p>
            <a:pPr lvl="0"/>
            <a:r>
              <a:rPr lang="et-EE" sz="2400" dirty="0"/>
              <a:t>Enne korpuse kasutamist oma uurimistöös:</a:t>
            </a:r>
          </a:p>
          <a:p>
            <a:pPr lvl="0">
              <a:buSzPts val="1834"/>
              <a:buBlip>
                <a:blip r:embed="rId3">
                  <a:extLst>
                    <a:ext uri="{96DAC541-7B7A-43D3-8B79-37D633B846F1}">
                      <asvg:svgBlip xmlns:asvg="http://schemas.microsoft.com/office/drawing/2016/SVG/main" r:embed="rId4"/>
                    </a:ext>
                  </a:extLst>
                </a:blip>
              </a:buBlip>
            </a:pPr>
            <a:r>
              <a:rPr lang="et-EE" sz="2400" dirty="0"/>
              <a:t> Tutvu korpuse tutvustusega (mida see korpus sisaldab, milliseid tekste, mis ajastust, millist lisainformatsiooni on esitatud jne).</a:t>
            </a:r>
          </a:p>
          <a:p>
            <a:pPr lvl="0">
              <a:buSzPts val="1834"/>
              <a:buBlip>
                <a:blip r:embed="rId3">
                  <a:extLst>
                    <a:ext uri="{96DAC541-7B7A-43D3-8B79-37D633B846F1}">
                      <asvg:svgBlip xmlns:asvg="http://schemas.microsoft.com/office/drawing/2016/SVG/main" r:embed="rId4"/>
                    </a:ext>
                  </a:extLst>
                </a:blip>
              </a:buBlip>
            </a:pPr>
            <a:r>
              <a:rPr lang="et-EE" sz="2400" dirty="0"/>
              <a:t> Tutvu korpuse kasutajaliidesega, selle juhendiga, otsinguvõimalustega.</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page21">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r>
              <a:rPr lang="et-EE" sz="3600" b="1">
                <a:solidFill>
                  <a:srgbClr val="FF3333"/>
                </a:solidFill>
              </a:rPr>
              <a:t>Valimi koostamine korpuse materjali põhjal</a:t>
            </a:r>
          </a:p>
        </p:txBody>
      </p:sp>
      <p:sp>
        <p:nvSpPr>
          <p:cNvPr id="3" name="Text Placeholder 2"/>
          <p:cNvSpPr txBox="1">
            <a:spLocks noGrp="1"/>
          </p:cNvSpPr>
          <p:nvPr>
            <p:ph type="body" idx="4294967295"/>
          </p:nvPr>
        </p:nvSpPr>
        <p:spPr/>
        <p:txBody>
          <a:bodyPr/>
          <a:lstStyle/>
          <a:p>
            <a:pPr lvl="0"/>
            <a:r>
              <a:rPr lang="et-EE" sz="2400" dirty="0"/>
              <a:t>Väga oluline on läbi mõelda oma </a:t>
            </a:r>
            <a:r>
              <a:rPr lang="et-EE" sz="2400" dirty="0">
                <a:solidFill>
                  <a:srgbClr val="FF3333"/>
                </a:solidFill>
              </a:rPr>
              <a:t>valimi koostamise kriteeriumid</a:t>
            </a:r>
            <a:r>
              <a:rPr lang="et-EE" sz="2400" dirty="0">
                <a:solidFill>
                  <a:srgbClr val="000000"/>
                </a:solidFill>
              </a:rPr>
              <a:t> ja need enne materjali kogumist kindlalt määratleda (ja oma</a:t>
            </a:r>
            <a:r>
              <a:rPr lang="et-EE" sz="2400" dirty="0"/>
              <a:t> töös selgelt lahti kirjutada).</a:t>
            </a:r>
          </a:p>
          <a:p>
            <a:pPr marL="0" lvl="1" indent="0" hangingPunct="0">
              <a:spcBef>
                <a:spcPts val="0"/>
              </a:spcBef>
              <a:spcAft>
                <a:spcPts val="1417"/>
              </a:spcAft>
              <a:buSzPts val="1834"/>
              <a:buBlip>
                <a:blip r:embed="rId3">
                  <a:extLst>
                    <a:ext uri="{96DAC541-7B7A-43D3-8B79-37D633B846F1}">
                      <asvg:svgBlip xmlns:asvg="http://schemas.microsoft.com/office/drawing/2016/SVG/main" r:embed="rId4"/>
                    </a:ext>
                  </a:extLst>
                </a:blip>
              </a:buBlip>
            </a:pPr>
            <a:r>
              <a:rPr lang="et-EE" dirty="0">
                <a:latin typeface="Liberation Sans" pitchFamily="18"/>
              </a:rPr>
              <a:t> Kriteeriumid tuleb määrata eelkõige uurimisküsimust silmas pidades, kuid paratamatult tuleb arvestada ka olemasolevate võimalustega (korpused, otsinguvõimalused jmt).</a:t>
            </a:r>
          </a:p>
          <a:p>
            <a:pPr marL="0" lvl="1" indent="0" hangingPunct="0">
              <a:spcBef>
                <a:spcPts val="0"/>
              </a:spcBef>
              <a:spcAft>
                <a:spcPts val="1417"/>
              </a:spcAft>
              <a:buSzPts val="1834"/>
              <a:buBlip>
                <a:blip r:embed="rId3">
                  <a:extLst>
                    <a:ext uri="{96DAC541-7B7A-43D3-8B79-37D633B846F1}">
                      <asvg:svgBlip xmlns:asvg="http://schemas.microsoft.com/office/drawing/2016/SVG/main" r:embed="rId4"/>
                    </a:ext>
                  </a:extLst>
                </a:blip>
              </a:buBlip>
            </a:pPr>
            <a:r>
              <a:rPr lang="et-EE" dirty="0">
                <a:latin typeface="Liberation Sans" pitchFamily="18"/>
              </a:rPr>
              <a:t> Sageli valitakse x arv esimest lauset, mis pole parim lahendus, kui korpuse otsingu tulemused väljastatakse allikate kaupa esinemisjärjekorras.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page22">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r>
              <a:rPr lang="et-EE"/>
              <a:t> </a:t>
            </a:r>
            <a:r>
              <a:rPr lang="et-EE" sz="3600" b="1">
                <a:solidFill>
                  <a:srgbClr val="FF3333"/>
                </a:solidFill>
              </a:rPr>
              <a:t>Sageduste normaliseerimine</a:t>
            </a:r>
          </a:p>
        </p:txBody>
      </p:sp>
      <p:sp>
        <p:nvSpPr>
          <p:cNvPr id="3" name="Text Placeholder 2"/>
          <p:cNvSpPr txBox="1">
            <a:spLocks noGrp="1"/>
          </p:cNvSpPr>
          <p:nvPr>
            <p:ph type="body" idx="4294967295"/>
          </p:nvPr>
        </p:nvSpPr>
        <p:spPr>
          <a:xfrm>
            <a:off x="503999" y="1769040"/>
            <a:ext cx="9071640" cy="5546160"/>
          </a:xfrm>
        </p:spPr>
        <p:txBody>
          <a:bodyPr/>
          <a:lstStyle/>
          <a:p>
            <a:pPr lvl="0">
              <a:buSzPts val="1834"/>
              <a:buBlip>
                <a:blip r:embed="rId3">
                  <a:extLst>
                    <a:ext uri="{96DAC541-7B7A-43D3-8B79-37D633B846F1}">
                      <asvg:svgBlip xmlns:asvg="http://schemas.microsoft.com/office/drawing/2016/SVG/main" r:embed="rId4"/>
                    </a:ext>
                  </a:extLst>
                </a:blip>
              </a:buBlip>
            </a:pPr>
            <a:r>
              <a:rPr lang="et-EE" sz="2400" dirty="0"/>
              <a:t> Sageli on uurijal kasutada piiratud materjalihulk, rääkimata representatiivsusest ja tasakaalust.</a:t>
            </a:r>
          </a:p>
          <a:p>
            <a:pPr lvl="0">
              <a:buSzPts val="1834"/>
              <a:buBlip>
                <a:blip r:embed="rId3">
                  <a:extLst>
                    <a:ext uri="{96DAC541-7B7A-43D3-8B79-37D633B846F1}">
                      <asvg:svgBlip xmlns:asvg="http://schemas.microsoft.com/office/drawing/2016/SVG/main" r:embed="rId4"/>
                    </a:ext>
                  </a:extLst>
                </a:blip>
              </a:buBlip>
            </a:pPr>
            <a:r>
              <a:rPr lang="et-EE" sz="2400" dirty="0"/>
              <a:t> Korpuslingvistilises uurimuses pole harv juhtum, kus  tuleb võrrelda seda,mis pole objektiivselt võrreldav – aga kui suuremat korpust ei ole (nt 50ndate allkorpus Niitkorpuses), siis ei ole ...</a:t>
            </a:r>
          </a:p>
          <a:p>
            <a:pPr lvl="0">
              <a:buSzPts val="1834"/>
              <a:buBlip>
                <a:blip r:embed="rId3">
                  <a:extLst>
                    <a:ext uri="{96DAC541-7B7A-43D3-8B79-37D633B846F1}">
                      <asvg:svgBlip xmlns:asvg="http://schemas.microsoft.com/office/drawing/2016/SVG/main" r:embed="rId4"/>
                    </a:ext>
                  </a:extLst>
                </a:blip>
              </a:buBlip>
            </a:pPr>
            <a:r>
              <a:rPr lang="et-EE" sz="2400" dirty="0"/>
              <a:t> Näiteks pole otseselt võrreldavad valimid, mis on saadud 1000 ja        10 000 sõna suurustest korpustest. Ootuspäraselt esinebki 10 000 sõna hulgas uuritavat keelendit rohkem kui 1000 sõna hulgas.</a:t>
            </a:r>
          </a:p>
          <a:p>
            <a:pPr lvl="0">
              <a:buSzPts val="1834"/>
              <a:buBlip>
                <a:blip r:embed="rId3">
                  <a:extLst>
                    <a:ext uri="{96DAC541-7B7A-43D3-8B79-37D633B846F1}">
                      <asvg:svgBlip xmlns:asvg="http://schemas.microsoft.com/office/drawing/2016/SVG/main" r:embed="rId4"/>
                    </a:ext>
                  </a:extLst>
                </a:blip>
              </a:buBlip>
            </a:pPr>
            <a:r>
              <a:rPr lang="et-EE" sz="2400" dirty="0"/>
              <a:t> Üks levinud võte korpuslingvistilistes töödes selle probleemi lahendamiseks on sageduste n-ö normaliseerimine, nt sagedus 100, 1000 jne sõna kohta. Normaliseerimisbaas võib olla ka miski muu (nt korpuse keskmine suurus, korpusfaili suurus vmt).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page23">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r>
              <a:rPr lang="et-EE" sz="3600" b="1">
                <a:solidFill>
                  <a:srgbClr val="FF3333"/>
                </a:solidFill>
              </a:rPr>
              <a:t>Sageduste normaliseerimine. Kuidas?</a:t>
            </a:r>
          </a:p>
        </p:txBody>
      </p:sp>
      <p:sp>
        <p:nvSpPr>
          <p:cNvPr id="3" name="Text Placeholder 2"/>
          <p:cNvSpPr txBox="1">
            <a:spLocks noGrp="1"/>
          </p:cNvSpPr>
          <p:nvPr>
            <p:ph type="body" idx="4294967295"/>
          </p:nvPr>
        </p:nvSpPr>
        <p:spPr/>
        <p:txBody>
          <a:bodyPr/>
          <a:lstStyle/>
          <a:p>
            <a:pPr lvl="0">
              <a:buSzPts val="1834"/>
              <a:buBlip>
                <a:blip r:embed="rId3">
                  <a:extLst>
                    <a:ext uri="{96DAC541-7B7A-43D3-8B79-37D633B846F1}">
                      <asvg:svgBlip xmlns:asvg="http://schemas.microsoft.com/office/drawing/2016/SVG/main" r:embed="rId4"/>
                    </a:ext>
                  </a:extLst>
                </a:blip>
              </a:buBlip>
            </a:pPr>
            <a:r>
              <a:rPr lang="et-EE" sz="2400" dirty="0"/>
              <a:t> NormSagedus = (absoluutsagedus/korpuseSuurus) * normaliseerimisbaas.</a:t>
            </a:r>
          </a:p>
          <a:p>
            <a:pPr lvl="0">
              <a:buSzPts val="1834"/>
              <a:buBlip>
                <a:blip r:embed="rId3">
                  <a:extLst>
                    <a:ext uri="{96DAC541-7B7A-43D3-8B79-37D633B846F1}">
                      <asvg:svgBlip xmlns:asvg="http://schemas.microsoft.com/office/drawing/2016/SVG/main" r:embed="rId4"/>
                    </a:ext>
                  </a:extLst>
                </a:blip>
              </a:buBlip>
            </a:pPr>
            <a:r>
              <a:rPr lang="et-EE" sz="2400" dirty="0"/>
              <a:t> Oletagem et meil on kaks korpust suurusega 250 000 ja 400 000 sõna, mille põhjal soovime uuritavat nähtust võrrelda.</a:t>
            </a:r>
          </a:p>
          <a:p>
            <a:pPr lvl="0">
              <a:buSzPts val="1834"/>
              <a:buBlip>
                <a:blip r:embed="rId3">
                  <a:extLst>
                    <a:ext uri="{96DAC541-7B7A-43D3-8B79-37D633B846F1}">
                      <asvg:svgBlip xmlns:asvg="http://schemas.microsoft.com/office/drawing/2016/SVG/main" r:embed="rId4"/>
                    </a:ext>
                  </a:extLst>
                </a:blip>
              </a:buBlip>
            </a:pPr>
            <a:r>
              <a:rPr lang="et-EE" sz="2400" dirty="0"/>
              <a:t> Uuritavat konstruktsiooni esines esimeses korpuses 324 korda ja teises 565 korda.</a:t>
            </a:r>
          </a:p>
          <a:p>
            <a:pPr lvl="0">
              <a:buSzPts val="1834"/>
              <a:buBlip>
                <a:blip r:embed="rId3">
                  <a:extLst>
                    <a:ext uri="{96DAC541-7B7A-43D3-8B79-37D633B846F1}">
                      <asvg:svgBlip xmlns:asvg="http://schemas.microsoft.com/office/drawing/2016/SVG/main" r:embed="rId5"/>
                    </a:ext>
                  </a:extLst>
                </a:blip>
              </a:buBlip>
            </a:pPr>
            <a:r>
              <a:rPr lang="et-EE" sz="2400" dirty="0"/>
              <a:t> Kuidas need sagedused võrreldavaks saada?</a:t>
            </a:r>
          </a:p>
          <a:p>
            <a:pPr lvl="1" hangingPunct="0">
              <a:spcBef>
                <a:spcPts val="0"/>
              </a:spcBef>
              <a:spcAft>
                <a:spcPts val="1417"/>
              </a:spcAft>
              <a:buNone/>
            </a:pPr>
            <a:r>
              <a:rPr lang="et-EE" dirty="0">
                <a:latin typeface="Liberation Sans" pitchFamily="18"/>
              </a:rPr>
              <a:t>(324/250 000)*100 000 = 130</a:t>
            </a:r>
          </a:p>
          <a:p>
            <a:pPr lvl="1" hangingPunct="0">
              <a:spcBef>
                <a:spcPts val="0"/>
              </a:spcBef>
              <a:spcAft>
                <a:spcPts val="1417"/>
              </a:spcAft>
              <a:buNone/>
            </a:pPr>
            <a:r>
              <a:rPr lang="et-EE" dirty="0">
                <a:latin typeface="Liberation Sans" pitchFamily="18"/>
              </a:rPr>
              <a:t>(565/400 000)*100 000 = 141</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page24">
    <p:spTree>
      <p:nvGrpSpPr>
        <p:cNvPr id="1" name=""/>
        <p:cNvGrpSpPr/>
        <p:nvPr/>
      </p:nvGrpSpPr>
      <p:grpSpPr>
        <a:xfrm>
          <a:off x="0" y="0"/>
          <a:ext cx="0" cy="0"/>
          <a:chOff x="0" y="0"/>
          <a:chExt cx="0" cy="0"/>
        </a:xfrm>
      </p:grpSpPr>
      <p:sp>
        <p:nvSpPr>
          <p:cNvPr id="2" name="Freeform: Shape 1"/>
          <p:cNvSpPr/>
          <p:nvPr/>
        </p:nvSpPr>
        <p:spPr>
          <a:xfrm>
            <a:off x="503999" y="302760"/>
            <a:ext cx="9072000" cy="1260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ctr" anchorCtr="0" compatLnSpc="0">
            <a:noAutofit/>
          </a:bodyPr>
          <a:lstStyle/>
          <a:p>
            <a:pPr marL="0" marR="0" lvl="0" indent="0" algn="ctr" rtl="0" hangingPunct="1">
              <a:lnSpc>
                <a:spcPct val="100000"/>
              </a:lnSpc>
              <a:spcBef>
                <a:spcPts val="0"/>
              </a:spcBef>
              <a:spcAft>
                <a:spcPts val="0"/>
              </a:spcAft>
              <a:buNone/>
              <a:tabLst/>
            </a:pPr>
            <a:r>
              <a:rPr lang="et-EE" sz="3600" b="1" i="0" u="none" strike="noStrike" kern="1200" cap="none">
                <a:ln>
                  <a:noFill/>
                </a:ln>
                <a:solidFill>
                  <a:srgbClr val="FF3333"/>
                </a:solidFill>
                <a:latin typeface="Liberation Sans" pitchFamily="18"/>
                <a:ea typeface="Droid Sans Fallback" pitchFamily="2"/>
                <a:cs typeface="FreeSans" pitchFamily="2"/>
              </a:rPr>
              <a:t>Korpuste märgendamine</a:t>
            </a:r>
          </a:p>
        </p:txBody>
      </p:sp>
      <p:sp>
        <p:nvSpPr>
          <p:cNvPr id="3" name="Freeform: Shape 2"/>
          <p:cNvSpPr/>
          <p:nvPr/>
        </p:nvSpPr>
        <p:spPr>
          <a:xfrm>
            <a:off x="503640" y="1763640"/>
            <a:ext cx="9072000" cy="49892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t" anchorCtr="0" compatLnSpc="0">
            <a:noAutofit/>
          </a:bodyPr>
          <a:lstStyle/>
          <a:p>
            <a:pPr marL="342720" marR="0" lvl="0" indent="-331920" rtl="0" hangingPunct="1">
              <a:lnSpc>
                <a:spcPct val="90000"/>
              </a:lnSpc>
              <a:spcBef>
                <a:spcPts val="598"/>
              </a:spcBef>
              <a:spcAft>
                <a:spcPts val="0"/>
              </a:spcAft>
              <a:buNone/>
              <a:tabLst/>
            </a:pPr>
            <a:r>
              <a:rPr lang="et-EE" sz="2400" b="0" i="0" u="none" strike="noStrike" kern="1200" cap="none">
                <a:ln>
                  <a:noFill/>
                </a:ln>
                <a:solidFill>
                  <a:srgbClr val="FF3333"/>
                </a:solidFill>
                <a:latin typeface="Liberation Sans" pitchFamily="18"/>
                <a:ea typeface="Droid Sans Fallback" pitchFamily="2"/>
                <a:cs typeface="FreeSans" pitchFamily="2"/>
              </a:rPr>
              <a:t>Märgendamine on info lisamine korpusesse</a:t>
            </a:r>
          </a:p>
          <a:p>
            <a:pPr marL="342720" marR="0" lvl="0" indent="-331920" rtl="0" hangingPunct="1">
              <a:lnSpc>
                <a:spcPct val="90000"/>
              </a:lnSpc>
              <a:spcBef>
                <a:spcPts val="598"/>
              </a:spcBef>
              <a:spcAft>
                <a:spcPts val="0"/>
              </a:spcAft>
              <a:buNone/>
              <a:tabLst/>
            </a:pPr>
            <a:r>
              <a:rPr lang="et-EE" sz="2400" b="0" i="0" u="none" strike="noStrike" kern="1200" cap="none">
                <a:ln>
                  <a:noFill/>
                </a:ln>
                <a:latin typeface="Liberation Sans" pitchFamily="18"/>
                <a:ea typeface="Droid Sans Fallback" pitchFamily="2"/>
                <a:cs typeface="FreeSans" pitchFamily="2"/>
              </a:rPr>
              <a:t>Näiteks:</a:t>
            </a:r>
          </a:p>
          <a:p>
            <a:pPr marL="342720" marR="0" lvl="0" indent="-331920" rtl="0" hangingPunct="1">
              <a:lnSpc>
                <a:spcPct val="100000"/>
              </a:lnSpc>
              <a:spcBef>
                <a:spcPts val="598"/>
              </a:spcBef>
              <a:spcAft>
                <a:spcPts val="0"/>
              </a:spcAft>
              <a:buSzPts val="1834"/>
              <a:buBlip>
                <a:blip r:embed="rId3">
                  <a:extLst>
                    <a:ext uri="{96DAC541-7B7A-43D3-8B79-37D633B846F1}">
                      <asvg:svgBlip xmlns:asvg="http://schemas.microsoft.com/office/drawing/2016/SVG/main" r:embed="rId4"/>
                    </a:ext>
                  </a:extLst>
                </a:blip>
              </a:buBlip>
              <a:tabLst/>
            </a:pPr>
            <a:r>
              <a:rPr lang="et-EE" sz="2400" b="0" i="0" u="none" strike="noStrike" kern="1200" cap="none">
                <a:ln>
                  <a:noFill/>
                </a:ln>
                <a:latin typeface="Liberation Sans" pitchFamily="18"/>
                <a:ea typeface="Droid Sans Fallback" pitchFamily="2"/>
                <a:cs typeface="FreeSans" pitchFamily="2"/>
              </a:rPr>
              <a:t> metaandmed: teksti allikas, autor, suurus, kodeering jms</a:t>
            </a:r>
          </a:p>
          <a:p>
            <a:pPr marL="342720" marR="0" lvl="0" indent="-331920" rtl="0" hangingPunct="1">
              <a:lnSpc>
                <a:spcPct val="100000"/>
              </a:lnSpc>
              <a:spcBef>
                <a:spcPts val="598"/>
              </a:spcBef>
              <a:spcAft>
                <a:spcPts val="0"/>
              </a:spcAft>
              <a:buSzPts val="1834"/>
              <a:buBlip>
                <a:blip r:embed="rId3">
                  <a:extLst>
                    <a:ext uri="{96DAC541-7B7A-43D3-8B79-37D633B846F1}">
                      <asvg:svgBlip xmlns:asvg="http://schemas.microsoft.com/office/drawing/2016/SVG/main" r:embed="rId4"/>
                    </a:ext>
                  </a:extLst>
                </a:blip>
              </a:buBlip>
              <a:tabLst/>
            </a:pPr>
            <a:r>
              <a:rPr lang="et-EE" sz="2400" b="0" i="0" u="none" strike="noStrike" kern="1200" cap="none">
                <a:ln>
                  <a:noFill/>
                </a:ln>
                <a:latin typeface="Liberation Sans" pitchFamily="18"/>
                <a:ea typeface="Droid Sans Fallback" pitchFamily="2"/>
                <a:cs typeface="FreeSans" pitchFamily="2"/>
              </a:rPr>
              <a:t> teksti struktuur: (lõigud, laused, pealkirjad)</a:t>
            </a:r>
          </a:p>
          <a:p>
            <a:pPr marL="342720" marR="0" lvl="0" indent="-331920" rtl="0" hangingPunct="1">
              <a:lnSpc>
                <a:spcPct val="100000"/>
              </a:lnSpc>
              <a:spcBef>
                <a:spcPts val="598"/>
              </a:spcBef>
              <a:spcAft>
                <a:spcPts val="0"/>
              </a:spcAft>
              <a:buSzPts val="1834"/>
              <a:buBlip>
                <a:blip r:embed="rId3">
                  <a:extLst>
                    <a:ext uri="{96DAC541-7B7A-43D3-8B79-37D633B846F1}">
                      <asvg:svgBlip xmlns:asvg="http://schemas.microsoft.com/office/drawing/2016/SVG/main" r:embed="rId4"/>
                    </a:ext>
                  </a:extLst>
                </a:blip>
              </a:buBlip>
              <a:tabLst/>
            </a:pPr>
            <a:r>
              <a:rPr lang="et-EE" sz="2400" b="0" i="0" u="none" strike="noStrike" kern="1200" cap="none">
                <a:ln>
                  <a:noFill/>
                </a:ln>
                <a:latin typeface="Liberation Sans" pitchFamily="18"/>
                <a:ea typeface="Droid Sans Fallback" pitchFamily="2"/>
                <a:cs typeface="FreeSans" pitchFamily="2"/>
              </a:rPr>
              <a:t> morfoloogiline info: lemmad e algvormid, sõnaliigid, grammatilised kategooriad</a:t>
            </a:r>
          </a:p>
          <a:p>
            <a:pPr marL="342720" marR="0" lvl="0" indent="-331920" rtl="0" hangingPunct="1">
              <a:lnSpc>
                <a:spcPct val="100000"/>
              </a:lnSpc>
              <a:spcBef>
                <a:spcPts val="598"/>
              </a:spcBef>
              <a:spcAft>
                <a:spcPts val="0"/>
              </a:spcAft>
              <a:buSzPts val="1834"/>
              <a:buBlip>
                <a:blip r:embed="rId3">
                  <a:extLst>
                    <a:ext uri="{96DAC541-7B7A-43D3-8B79-37D633B846F1}">
                      <asvg:svgBlip xmlns:asvg="http://schemas.microsoft.com/office/drawing/2016/SVG/main" r:embed="rId4"/>
                    </a:ext>
                  </a:extLst>
                </a:blip>
              </a:buBlip>
              <a:tabLst/>
            </a:pPr>
            <a:r>
              <a:rPr lang="et-EE" sz="2400" b="0" i="0" u="none" strike="noStrike" kern="1200" cap="none">
                <a:ln>
                  <a:noFill/>
                </a:ln>
                <a:latin typeface="Liberation Sans" pitchFamily="18"/>
                <a:ea typeface="Droid Sans Fallback" pitchFamily="2"/>
                <a:cs typeface="FreeSans" pitchFamily="2"/>
              </a:rPr>
              <a:t> süntaktiline info: lauseliikmed, fraasid, nende suhted</a:t>
            </a:r>
          </a:p>
          <a:p>
            <a:pPr marL="342720" marR="0" lvl="0" indent="-331920" rtl="0" hangingPunct="1">
              <a:lnSpc>
                <a:spcPct val="100000"/>
              </a:lnSpc>
              <a:spcBef>
                <a:spcPts val="598"/>
              </a:spcBef>
              <a:spcAft>
                <a:spcPts val="0"/>
              </a:spcAft>
              <a:buSzPts val="1834"/>
              <a:buBlip>
                <a:blip r:embed="rId3">
                  <a:extLst>
                    <a:ext uri="{96DAC541-7B7A-43D3-8B79-37D633B846F1}">
                      <asvg:svgBlip xmlns:asvg="http://schemas.microsoft.com/office/drawing/2016/SVG/main" r:embed="rId4"/>
                    </a:ext>
                  </a:extLst>
                </a:blip>
              </a:buBlip>
              <a:tabLst/>
            </a:pPr>
            <a:r>
              <a:rPr lang="et-EE" sz="2400" b="0" i="0" u="none" strike="noStrike" kern="1200" cap="none">
                <a:ln>
                  <a:noFill/>
                </a:ln>
                <a:latin typeface="Liberation Sans" pitchFamily="18"/>
                <a:ea typeface="Droid Sans Fallback" pitchFamily="2"/>
                <a:cs typeface="FreeSans" pitchFamily="2"/>
              </a:rPr>
              <a:t> semantiline: nt sõnatähendus, semantilised rollid</a:t>
            </a:r>
          </a:p>
          <a:p>
            <a:pPr marL="342720" marR="0" lvl="0" indent="-331920" rtl="0" hangingPunct="1">
              <a:lnSpc>
                <a:spcPct val="100000"/>
              </a:lnSpc>
              <a:spcBef>
                <a:spcPts val="598"/>
              </a:spcBef>
              <a:spcAft>
                <a:spcPts val="0"/>
              </a:spcAft>
              <a:buSzPts val="1834"/>
              <a:buBlip>
                <a:blip r:embed="rId3">
                  <a:extLst>
                    <a:ext uri="{96DAC541-7B7A-43D3-8B79-37D633B846F1}">
                      <asvg:svgBlip xmlns:asvg="http://schemas.microsoft.com/office/drawing/2016/SVG/main" r:embed="rId4"/>
                    </a:ext>
                  </a:extLst>
                </a:blip>
              </a:buBlip>
              <a:tabLst/>
            </a:pPr>
            <a:r>
              <a:rPr lang="et-EE" sz="2400" b="0" i="0" u="none" strike="noStrike" kern="1200" cap="none">
                <a:ln>
                  <a:noFill/>
                </a:ln>
                <a:latin typeface="Liberation Sans" pitchFamily="18"/>
                <a:ea typeface="Droid Sans Fallback" pitchFamily="2"/>
                <a:cs typeface="FreeSans" pitchFamily="2"/>
              </a:rPr>
              <a:t> jpt tasandid</a:t>
            </a:r>
          </a:p>
          <a:p>
            <a:pPr marL="342720" marR="0" lvl="0" indent="-331920" rtl="0" hangingPunct="1">
              <a:lnSpc>
                <a:spcPct val="100000"/>
              </a:lnSpc>
              <a:spcBef>
                <a:spcPts val="598"/>
              </a:spcBef>
              <a:spcAft>
                <a:spcPts val="0"/>
              </a:spcAft>
              <a:buNone/>
              <a:tabLst/>
            </a:pPr>
            <a:endParaRPr lang="et-EE" sz="2400" b="0" i="0" u="none" strike="noStrike" kern="1200" cap="none">
              <a:ln>
                <a:noFill/>
              </a:ln>
              <a:latin typeface="Liberation Sans" pitchFamily="18"/>
              <a:ea typeface="Droid Sans Fallback" pitchFamily="2"/>
              <a:cs typeface="FreeSans" pitchFamily="2"/>
            </a:endParaRPr>
          </a:p>
          <a:p>
            <a:pPr marL="342720" marR="0" lvl="0" indent="-331920" rtl="0" hangingPunct="1">
              <a:lnSpc>
                <a:spcPct val="100000"/>
              </a:lnSpc>
              <a:spcBef>
                <a:spcPts val="598"/>
              </a:spcBef>
              <a:spcAft>
                <a:spcPts val="0"/>
              </a:spcAft>
              <a:buNone/>
              <a:tabLst/>
            </a:pPr>
            <a:r>
              <a:rPr lang="et-EE" sz="2400" b="0" i="0" u="none" strike="noStrike" kern="1200" cap="none">
                <a:ln>
                  <a:noFill/>
                </a:ln>
                <a:latin typeface="Liberation Sans" pitchFamily="18"/>
                <a:ea typeface="Droid Sans Fallback" pitchFamily="2"/>
                <a:cs typeface="FreeSans" pitchFamily="2"/>
              </a:rPr>
              <a:t>Märgendatakse tasandist olenevalt kas automaatselt, poolautomaatselt või käsitsi</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page25">
    <p:spTree>
      <p:nvGrpSpPr>
        <p:cNvPr id="1" name=""/>
        <p:cNvGrpSpPr/>
        <p:nvPr/>
      </p:nvGrpSpPr>
      <p:grpSpPr>
        <a:xfrm>
          <a:off x="0" y="0"/>
          <a:ext cx="0" cy="0"/>
          <a:chOff x="0" y="0"/>
          <a:chExt cx="0" cy="0"/>
        </a:xfrm>
      </p:grpSpPr>
      <p:sp>
        <p:nvSpPr>
          <p:cNvPr id="2" name="TextBox 1"/>
          <p:cNvSpPr txBox="1"/>
          <p:nvPr/>
        </p:nvSpPr>
        <p:spPr>
          <a:xfrm>
            <a:off x="-85320" y="360000"/>
            <a:ext cx="10228320" cy="6696000"/>
          </a:xfrm>
          <a:prstGeom prst="rect">
            <a:avLst/>
          </a:prstGeom>
          <a:noFill/>
          <a:ln>
            <a:noFill/>
          </a:ln>
        </p:spPr>
        <p:txBody>
          <a:bodyPr vert="horz" wrap="none" lIns="90000" tIns="45000" rIns="90000" bIns="45000" anchorCtr="0" compatLnSpc="0"/>
          <a:lstStyle/>
          <a:p>
            <a:pPr marL="0" marR="0" lvl="0" indent="0" rtl="0" hangingPunct="0">
              <a:lnSpc>
                <a:spcPct val="100000"/>
              </a:lnSpc>
              <a:spcBef>
                <a:spcPts val="0"/>
              </a:spcBef>
              <a:spcAft>
                <a:spcPts val="0"/>
              </a:spcAft>
              <a:buNone/>
              <a:tabLst/>
            </a:pPr>
            <a:r>
              <a:rPr lang="et-EE" sz="2000" b="0" i="0" u="none" strike="noStrike" kern="1200" cap="none">
                <a:ln>
                  <a:noFill/>
                </a:ln>
                <a:solidFill>
                  <a:srgbClr val="579D1C"/>
                </a:solidFill>
                <a:latin typeface="Liberation Sans" pitchFamily="18"/>
                <a:ea typeface="Droid Sans Fallback" pitchFamily="2"/>
                <a:cs typeface="FreeSans" pitchFamily="2"/>
              </a:rPr>
              <a:t>&lt;text&gt;</a:t>
            </a:r>
          </a:p>
          <a:p>
            <a:pPr marL="0" marR="0" lvl="0" indent="0" rtl="0" hangingPunct="0">
              <a:lnSpc>
                <a:spcPct val="100000"/>
              </a:lnSpc>
              <a:spcBef>
                <a:spcPts val="0"/>
              </a:spcBef>
              <a:spcAft>
                <a:spcPts val="0"/>
              </a:spcAft>
              <a:buNone/>
              <a:tabLst/>
            </a:pPr>
            <a:r>
              <a:rPr lang="et-EE" sz="2000" b="0" i="0" u="none" strike="noStrike" kern="1200" cap="none">
                <a:ln>
                  <a:noFill/>
                </a:ln>
                <a:latin typeface="Liberation Sans" pitchFamily="18"/>
                <a:ea typeface="Droid Sans Fallback" pitchFamily="2"/>
                <a:cs typeface="FreeSans" pitchFamily="2"/>
              </a:rPr>
              <a:t>    </a:t>
            </a:r>
            <a:r>
              <a:rPr lang="et-EE" sz="2000" b="0" i="0" u="none" strike="noStrike" kern="1200" cap="none">
                <a:ln>
                  <a:noFill/>
                </a:ln>
                <a:solidFill>
                  <a:srgbClr val="579D1C"/>
                </a:solidFill>
                <a:latin typeface="Liberation Sans" pitchFamily="18"/>
                <a:ea typeface="Droid Sans Fallback" pitchFamily="2"/>
                <a:cs typeface="FreeSans" pitchFamily="2"/>
              </a:rPr>
              <a:t>&lt;body&gt;</a:t>
            </a:r>
          </a:p>
          <a:p>
            <a:pPr marL="0" marR="0" lvl="0" indent="0" rtl="0" hangingPunct="0">
              <a:lnSpc>
                <a:spcPct val="100000"/>
              </a:lnSpc>
              <a:spcBef>
                <a:spcPts val="0"/>
              </a:spcBef>
              <a:spcAft>
                <a:spcPts val="0"/>
              </a:spcAft>
              <a:buNone/>
              <a:tabLst/>
            </a:pPr>
            <a:r>
              <a:rPr lang="et-EE" sz="2000" b="0" i="0" u="none" strike="noStrike" kern="1200" cap="none">
                <a:ln>
                  <a:noFill/>
                </a:ln>
                <a:latin typeface="Liberation Sans" pitchFamily="18"/>
                <a:ea typeface="Droid Sans Fallback" pitchFamily="2"/>
                <a:cs typeface="FreeSans" pitchFamily="2"/>
              </a:rPr>
              <a:t>      </a:t>
            </a:r>
            <a:r>
              <a:rPr lang="et-EE" sz="2000" b="0" i="0" u="none" strike="noStrike" kern="1200" cap="none">
                <a:ln>
                  <a:noFill/>
                </a:ln>
                <a:solidFill>
                  <a:srgbClr val="579D1C"/>
                </a:solidFill>
                <a:latin typeface="Liberation Sans" pitchFamily="18"/>
                <a:ea typeface="Droid Sans Fallback" pitchFamily="2"/>
                <a:cs typeface="FreeSans" pitchFamily="2"/>
              </a:rPr>
              <a:t>&lt;div1 type="ajalehenumber"&gt;</a:t>
            </a:r>
          </a:p>
          <a:p>
            <a:pPr marL="0" marR="0" lvl="0" indent="0" rtl="0" hangingPunct="0">
              <a:lnSpc>
                <a:spcPct val="100000"/>
              </a:lnSpc>
              <a:spcBef>
                <a:spcPts val="0"/>
              </a:spcBef>
              <a:spcAft>
                <a:spcPts val="0"/>
              </a:spcAft>
              <a:buNone/>
              <a:tabLst/>
            </a:pPr>
            <a:r>
              <a:rPr lang="et-EE" sz="2000" b="0" i="0" u="none" strike="noStrike" kern="1200" cap="none">
                <a:ln>
                  <a:noFill/>
                </a:ln>
                <a:latin typeface="Liberation Sans" pitchFamily="18"/>
                <a:ea typeface="Droid Sans Fallback" pitchFamily="2"/>
                <a:cs typeface="FreeSans" pitchFamily="2"/>
              </a:rPr>
              <a:t>        </a:t>
            </a:r>
            <a:r>
              <a:rPr lang="et-EE" sz="2000" b="0" i="0" u="none" strike="noStrike" kern="1200" cap="none">
                <a:ln>
                  <a:noFill/>
                </a:ln>
                <a:solidFill>
                  <a:srgbClr val="579D1C"/>
                </a:solidFill>
                <a:latin typeface="Liberation Sans" pitchFamily="18"/>
                <a:ea typeface="Droid Sans Fallback" pitchFamily="2"/>
                <a:cs typeface="FreeSans" pitchFamily="2"/>
              </a:rPr>
              <a:t>&lt;head&gt;</a:t>
            </a:r>
            <a:r>
              <a:rPr lang="et-EE" sz="2000" b="0" i="0" u="none" strike="noStrike" kern="1200" cap="none">
                <a:ln>
                  <a:noFill/>
                </a:ln>
                <a:latin typeface="Liberation Sans" pitchFamily="18"/>
                <a:ea typeface="Droid Sans Fallback" pitchFamily="2"/>
                <a:cs typeface="FreeSans" pitchFamily="2"/>
              </a:rPr>
              <a:t> Eesti Ekspress </a:t>
            </a:r>
            <a:r>
              <a:rPr lang="et-EE" sz="2000" b="0" i="0" u="none" strike="noStrike" kern="1200" cap="none">
                <a:ln>
                  <a:noFill/>
                </a:ln>
                <a:solidFill>
                  <a:srgbClr val="579D1C"/>
                </a:solidFill>
                <a:latin typeface="Liberation Sans" pitchFamily="18"/>
                <a:ea typeface="Droid Sans Fallback" pitchFamily="2"/>
                <a:cs typeface="FreeSans" pitchFamily="2"/>
              </a:rPr>
              <a:t>&lt;/head&gt;</a:t>
            </a:r>
          </a:p>
          <a:p>
            <a:pPr marL="0" marR="0" lvl="0" indent="0" rtl="0" hangingPunct="0">
              <a:lnSpc>
                <a:spcPct val="100000"/>
              </a:lnSpc>
              <a:spcBef>
                <a:spcPts val="0"/>
              </a:spcBef>
              <a:spcAft>
                <a:spcPts val="0"/>
              </a:spcAft>
              <a:buNone/>
              <a:tabLst/>
            </a:pPr>
            <a:r>
              <a:rPr lang="et-EE" sz="2000" b="0" i="0" u="none" strike="noStrike" kern="1200" cap="none">
                <a:ln>
                  <a:noFill/>
                </a:ln>
                <a:latin typeface="Liberation Sans" pitchFamily="18"/>
                <a:ea typeface="Droid Sans Fallback" pitchFamily="2"/>
                <a:cs typeface="FreeSans" pitchFamily="2"/>
              </a:rPr>
              <a:t>        </a:t>
            </a:r>
            <a:r>
              <a:rPr lang="et-EE" sz="2000" b="0" i="0" u="none" strike="noStrike" kern="1200" cap="none">
                <a:ln>
                  <a:noFill/>
                </a:ln>
                <a:solidFill>
                  <a:srgbClr val="579D1C"/>
                </a:solidFill>
                <a:latin typeface="Liberation Sans" pitchFamily="18"/>
                <a:ea typeface="Droid Sans Fallback" pitchFamily="2"/>
                <a:cs typeface="FreeSans" pitchFamily="2"/>
              </a:rPr>
              <a:t>&lt;div2 type="alaosa"&gt;</a:t>
            </a:r>
          </a:p>
          <a:p>
            <a:pPr marL="0" marR="0" lvl="0" indent="0" rtl="0" hangingPunct="0">
              <a:lnSpc>
                <a:spcPct val="100000"/>
              </a:lnSpc>
              <a:spcBef>
                <a:spcPts val="0"/>
              </a:spcBef>
              <a:spcAft>
                <a:spcPts val="0"/>
              </a:spcAft>
              <a:buNone/>
              <a:tabLst/>
            </a:pPr>
            <a:r>
              <a:rPr lang="et-EE" sz="2000" b="0" i="0" u="none" strike="noStrike" kern="1200" cap="none">
                <a:ln>
                  <a:noFill/>
                </a:ln>
                <a:latin typeface="Liberation Sans" pitchFamily="18"/>
                <a:ea typeface="Droid Sans Fallback" pitchFamily="2"/>
                <a:cs typeface="FreeSans" pitchFamily="2"/>
              </a:rPr>
              <a:t>          </a:t>
            </a:r>
            <a:r>
              <a:rPr lang="et-EE" sz="2000" b="0" i="0" u="none" strike="noStrike" kern="1200" cap="none">
                <a:ln>
                  <a:noFill/>
                </a:ln>
                <a:solidFill>
                  <a:srgbClr val="579D1C"/>
                </a:solidFill>
                <a:latin typeface="Liberation Sans" pitchFamily="18"/>
                <a:ea typeface="Droid Sans Fallback" pitchFamily="2"/>
                <a:cs typeface="FreeSans" pitchFamily="2"/>
              </a:rPr>
              <a:t>&lt;head&gt;</a:t>
            </a:r>
            <a:r>
              <a:rPr lang="et-EE" sz="2000" b="0" i="0" u="none" strike="noStrike" kern="1200" cap="none">
                <a:ln>
                  <a:noFill/>
                </a:ln>
                <a:latin typeface="Liberation Sans" pitchFamily="18"/>
                <a:ea typeface="Droid Sans Fallback" pitchFamily="2"/>
                <a:cs typeface="FreeSans" pitchFamily="2"/>
              </a:rPr>
              <a:t> A-OSA </a:t>
            </a:r>
            <a:r>
              <a:rPr lang="et-EE" sz="2000" b="0" i="0" u="none" strike="noStrike" kern="1200" cap="none">
                <a:ln>
                  <a:noFill/>
                </a:ln>
                <a:solidFill>
                  <a:srgbClr val="579D1C"/>
                </a:solidFill>
                <a:latin typeface="Liberation Sans" pitchFamily="18"/>
                <a:ea typeface="Droid Sans Fallback" pitchFamily="2"/>
                <a:cs typeface="FreeSans" pitchFamily="2"/>
              </a:rPr>
              <a:t>&lt;/head&gt;</a:t>
            </a:r>
          </a:p>
          <a:p>
            <a:pPr marL="0" marR="0" lvl="0" indent="0" rtl="0" hangingPunct="0">
              <a:lnSpc>
                <a:spcPct val="100000"/>
              </a:lnSpc>
              <a:spcBef>
                <a:spcPts val="0"/>
              </a:spcBef>
              <a:spcAft>
                <a:spcPts val="0"/>
              </a:spcAft>
              <a:buNone/>
              <a:tabLst/>
            </a:pPr>
            <a:r>
              <a:rPr lang="et-EE" sz="2000" b="0" i="0" u="none" strike="noStrike" kern="1200" cap="none">
                <a:ln>
                  <a:noFill/>
                </a:ln>
                <a:latin typeface="Liberation Sans" pitchFamily="18"/>
                <a:ea typeface="Droid Sans Fallback" pitchFamily="2"/>
                <a:cs typeface="FreeSans" pitchFamily="2"/>
              </a:rPr>
              <a:t>          </a:t>
            </a:r>
            <a:r>
              <a:rPr lang="et-EE" sz="2000" b="0" i="0" u="none" strike="noStrike" kern="1200" cap="none">
                <a:ln>
                  <a:noFill/>
                </a:ln>
                <a:solidFill>
                  <a:srgbClr val="579D1C"/>
                </a:solidFill>
                <a:latin typeface="Liberation Sans" pitchFamily="18"/>
                <a:ea typeface="Droid Sans Fallback" pitchFamily="2"/>
                <a:cs typeface="FreeSans" pitchFamily="2"/>
              </a:rPr>
              <a:t>&lt;div3 type="rubriik"&gt;</a:t>
            </a:r>
          </a:p>
          <a:p>
            <a:pPr marL="0" marR="0" lvl="0" indent="0" rtl="0" hangingPunct="0">
              <a:lnSpc>
                <a:spcPct val="100000"/>
              </a:lnSpc>
              <a:spcBef>
                <a:spcPts val="0"/>
              </a:spcBef>
              <a:spcAft>
                <a:spcPts val="0"/>
              </a:spcAft>
              <a:buNone/>
              <a:tabLst/>
            </a:pPr>
            <a:r>
              <a:rPr lang="et-EE" sz="2000" b="0" i="0" u="none" strike="noStrike" kern="1200" cap="none">
                <a:ln>
                  <a:noFill/>
                </a:ln>
                <a:latin typeface="Liberation Sans" pitchFamily="18"/>
                <a:ea typeface="Droid Sans Fallback" pitchFamily="2"/>
                <a:cs typeface="FreeSans" pitchFamily="2"/>
              </a:rPr>
              <a:t>            </a:t>
            </a:r>
            <a:r>
              <a:rPr lang="et-EE" sz="2000" b="0" i="0" u="none" strike="noStrike" kern="1200" cap="none">
                <a:ln>
                  <a:noFill/>
                </a:ln>
                <a:solidFill>
                  <a:srgbClr val="579D1C"/>
                </a:solidFill>
                <a:latin typeface="Liberation Sans" pitchFamily="18"/>
                <a:ea typeface="Droid Sans Fallback" pitchFamily="2"/>
                <a:cs typeface="FreeSans" pitchFamily="2"/>
              </a:rPr>
              <a:t>&lt;head&gt; </a:t>
            </a:r>
            <a:r>
              <a:rPr lang="et-EE" sz="2000" b="0" i="0" u="none" strike="noStrike" kern="1200" cap="none">
                <a:ln>
                  <a:noFill/>
                </a:ln>
                <a:latin typeface="Liberation Sans" pitchFamily="18"/>
                <a:ea typeface="Droid Sans Fallback" pitchFamily="2"/>
                <a:cs typeface="FreeSans" pitchFamily="2"/>
              </a:rPr>
              <a:t>Persoon : </a:t>
            </a:r>
            <a:r>
              <a:rPr lang="et-EE" sz="2000" b="0" i="0" u="none" strike="noStrike" kern="1200" cap="none">
                <a:ln>
                  <a:noFill/>
                </a:ln>
                <a:solidFill>
                  <a:srgbClr val="579D1C"/>
                </a:solidFill>
                <a:latin typeface="Liberation Sans" pitchFamily="18"/>
                <a:ea typeface="Droid Sans Fallback" pitchFamily="2"/>
                <a:cs typeface="FreeSans" pitchFamily="2"/>
              </a:rPr>
              <a:t>&lt;/head&gt;</a:t>
            </a:r>
          </a:p>
          <a:p>
            <a:pPr marL="0" marR="0" lvl="0" indent="0" rtl="0" hangingPunct="0">
              <a:lnSpc>
                <a:spcPct val="100000"/>
              </a:lnSpc>
              <a:spcBef>
                <a:spcPts val="0"/>
              </a:spcBef>
              <a:spcAft>
                <a:spcPts val="0"/>
              </a:spcAft>
              <a:buNone/>
              <a:tabLst/>
            </a:pPr>
            <a:r>
              <a:rPr lang="et-EE" sz="2000" b="0" i="0" u="none" strike="noStrike" kern="1200" cap="none">
                <a:ln>
                  <a:noFill/>
                </a:ln>
                <a:latin typeface="Liberation Sans" pitchFamily="18"/>
                <a:ea typeface="Droid Sans Fallback" pitchFamily="2"/>
                <a:cs typeface="FreeSans" pitchFamily="2"/>
              </a:rPr>
              <a:t>            </a:t>
            </a:r>
            <a:r>
              <a:rPr lang="et-EE" sz="2000" b="0" i="0" u="none" strike="noStrike" kern="1200" cap="none">
                <a:ln>
                  <a:noFill/>
                </a:ln>
                <a:solidFill>
                  <a:srgbClr val="579D1C"/>
                </a:solidFill>
                <a:latin typeface="Liberation Sans" pitchFamily="18"/>
                <a:ea typeface="Droid Sans Fallback" pitchFamily="2"/>
                <a:cs typeface="FreeSans" pitchFamily="2"/>
              </a:rPr>
              <a:t>&lt;div4 type="alamrubriik"&gt;</a:t>
            </a:r>
          </a:p>
          <a:p>
            <a:pPr marL="0" marR="0" lvl="0" indent="0" rtl="0" hangingPunct="0">
              <a:lnSpc>
                <a:spcPct val="100000"/>
              </a:lnSpc>
              <a:spcBef>
                <a:spcPts val="0"/>
              </a:spcBef>
              <a:spcAft>
                <a:spcPts val="0"/>
              </a:spcAft>
              <a:buNone/>
              <a:tabLst/>
            </a:pPr>
            <a:r>
              <a:rPr lang="et-EE" sz="2000" b="0" i="0" u="none" strike="noStrike" kern="1200" cap="none">
                <a:ln>
                  <a:noFill/>
                </a:ln>
                <a:latin typeface="Liberation Sans" pitchFamily="18"/>
                <a:ea typeface="Droid Sans Fallback" pitchFamily="2"/>
                <a:cs typeface="FreeSans" pitchFamily="2"/>
              </a:rPr>
              <a:t>              </a:t>
            </a:r>
            <a:r>
              <a:rPr lang="et-EE" sz="2000" b="0" i="0" u="none" strike="noStrike" kern="1200" cap="none">
                <a:ln>
                  <a:noFill/>
                </a:ln>
                <a:solidFill>
                  <a:srgbClr val="579D1C"/>
                </a:solidFill>
                <a:latin typeface="Liberation Sans" pitchFamily="18"/>
                <a:ea typeface="Droid Sans Fallback" pitchFamily="2"/>
                <a:cs typeface="FreeSans" pitchFamily="2"/>
              </a:rPr>
              <a:t>&lt;div5 type="artikkel"&gt;&lt;head&gt; </a:t>
            </a:r>
            <a:r>
              <a:rPr lang="et-EE" sz="2000" b="0" i="0" u="none" strike="noStrike" kern="1200" cap="none">
                <a:ln>
                  <a:noFill/>
                </a:ln>
                <a:latin typeface="Liberation Sans" pitchFamily="18"/>
                <a:ea typeface="Droid Sans Fallback" pitchFamily="2"/>
                <a:cs typeface="FreeSans" pitchFamily="2"/>
              </a:rPr>
              <a:t>Ajakirjanik on ühiskonna vahikoer . </a:t>
            </a:r>
            <a:r>
              <a:rPr lang="et-EE" sz="2000" b="0" i="0" u="none" strike="noStrike" kern="1200" cap="none">
                <a:ln>
                  <a:noFill/>
                </a:ln>
                <a:solidFill>
                  <a:srgbClr val="579D1C"/>
                </a:solidFill>
                <a:latin typeface="Liberation Sans" pitchFamily="18"/>
                <a:ea typeface="Droid Sans Fallback" pitchFamily="2"/>
                <a:cs typeface="FreeSans" pitchFamily="2"/>
              </a:rPr>
              <a:t>&lt;/head&gt;</a:t>
            </a:r>
          </a:p>
          <a:p>
            <a:pPr marL="0" marR="0" lvl="0" indent="0" rtl="0" hangingPunct="0">
              <a:lnSpc>
                <a:spcPct val="100000"/>
              </a:lnSpc>
              <a:spcBef>
                <a:spcPts val="0"/>
              </a:spcBef>
              <a:spcAft>
                <a:spcPts val="0"/>
              </a:spcAft>
              <a:buNone/>
              <a:tabLst/>
            </a:pPr>
            <a:r>
              <a:rPr lang="et-EE" sz="2000" b="0" i="0" u="none" strike="noStrike" kern="1200" cap="none">
                <a:ln>
                  <a:noFill/>
                </a:ln>
                <a:solidFill>
                  <a:srgbClr val="579D1C"/>
                </a:solidFill>
                <a:latin typeface="Liberation Sans" pitchFamily="18"/>
                <a:ea typeface="Droid Sans Fallback" pitchFamily="2"/>
                <a:cs typeface="FreeSans" pitchFamily="2"/>
              </a:rPr>
              <a:t>&lt;p&gt; &lt;bibl&gt; &lt;author&gt; &lt;s&gt; </a:t>
            </a:r>
            <a:r>
              <a:rPr lang="et-EE" sz="2000" b="0" i="0" u="none" strike="noStrike" kern="1200" cap="none">
                <a:ln>
                  <a:noFill/>
                </a:ln>
                <a:latin typeface="Liberation Sans" pitchFamily="18"/>
                <a:ea typeface="Droid Sans Fallback" pitchFamily="2"/>
                <a:cs typeface="FreeSans" pitchFamily="2"/>
              </a:rPr>
              <a:t>TIINA JÕGEDA </a:t>
            </a:r>
            <a:r>
              <a:rPr lang="et-EE" sz="2000" b="0" i="0" u="none" strike="noStrike" kern="1200" cap="none">
                <a:ln>
                  <a:noFill/>
                </a:ln>
                <a:solidFill>
                  <a:srgbClr val="579D1C"/>
                </a:solidFill>
                <a:latin typeface="Liberation Sans" pitchFamily="18"/>
                <a:ea typeface="Droid Sans Fallback" pitchFamily="2"/>
                <a:cs typeface="FreeSans" pitchFamily="2"/>
              </a:rPr>
              <a:t>&lt;/s&gt; &lt;/author&gt; &lt;/bibl&gt; &lt;/p&gt;</a:t>
            </a:r>
          </a:p>
          <a:p>
            <a:pPr marL="0" marR="0" lvl="0" indent="0" rtl="0" hangingPunct="0">
              <a:lnSpc>
                <a:spcPct val="100000"/>
              </a:lnSpc>
              <a:spcBef>
                <a:spcPts val="0"/>
              </a:spcBef>
              <a:spcAft>
                <a:spcPts val="0"/>
              </a:spcAft>
              <a:buNone/>
              <a:tabLst/>
            </a:pPr>
            <a:r>
              <a:rPr lang="et-EE" sz="2000" b="0" i="0" u="none" strike="noStrike" kern="1200" cap="none">
                <a:ln>
                  <a:noFill/>
                </a:ln>
                <a:solidFill>
                  <a:srgbClr val="579D1C"/>
                </a:solidFill>
                <a:latin typeface="Liberation Sans" pitchFamily="18"/>
                <a:ea typeface="Droid Sans Fallback" pitchFamily="2"/>
                <a:cs typeface="FreeSans" pitchFamily="2"/>
              </a:rPr>
              <a:t>&lt;p&gt; &lt;s&gt;</a:t>
            </a:r>
            <a:r>
              <a:rPr lang="et-EE" sz="2000" b="0" i="0" u="none" strike="noStrike" kern="1200" cap="none">
                <a:ln>
                  <a:noFill/>
                </a:ln>
                <a:latin typeface="Liberation Sans" pitchFamily="18"/>
                <a:ea typeface="Droid Sans Fallback" pitchFamily="2"/>
                <a:cs typeface="FreeSans" pitchFamily="2"/>
              </a:rPr>
              <a:t> KUKU raadio reporter Harri Tiido ( 42 ) ütleb , et mida aeg edasi , seda vähem reageerivad avaliku elu tegelased raadios kõlanud kriitika peale . </a:t>
            </a:r>
            <a:r>
              <a:rPr lang="et-EE" sz="2000" b="0" i="0" u="none" strike="noStrike" kern="1200" cap="none">
                <a:ln>
                  <a:noFill/>
                </a:ln>
                <a:solidFill>
                  <a:srgbClr val="579D1C"/>
                </a:solidFill>
                <a:latin typeface="Liberation Sans" pitchFamily="18"/>
                <a:ea typeface="Droid Sans Fallback" pitchFamily="2"/>
                <a:cs typeface="FreeSans" pitchFamily="2"/>
              </a:rPr>
              <a:t>&lt;/s&gt; &lt;s&gt;</a:t>
            </a:r>
            <a:r>
              <a:rPr lang="et-EE" sz="2000" b="0" i="0" u="none" strike="noStrike" kern="1200" cap="none">
                <a:ln>
                  <a:noFill/>
                </a:ln>
                <a:latin typeface="Liberation Sans" pitchFamily="18"/>
                <a:ea typeface="Droid Sans Fallback" pitchFamily="2"/>
                <a:cs typeface="FreeSans" pitchFamily="2"/>
              </a:rPr>
              <a:t> " Nii poliitikud kui ka majandusmehed on muutunud vilunumaks . </a:t>
            </a:r>
            <a:r>
              <a:rPr lang="et-EE" sz="2000" b="0" i="0" u="none" strike="noStrike" kern="1200" cap="none">
                <a:ln>
                  <a:noFill/>
                </a:ln>
                <a:solidFill>
                  <a:srgbClr val="579D1C"/>
                </a:solidFill>
                <a:latin typeface="Liberation Sans" pitchFamily="18"/>
                <a:ea typeface="Droid Sans Fallback" pitchFamily="2"/>
                <a:cs typeface="FreeSans" pitchFamily="2"/>
              </a:rPr>
              <a:t>&lt;/s&gt; &lt;s&gt;</a:t>
            </a:r>
            <a:r>
              <a:rPr lang="et-EE" sz="2000" b="0" i="0" u="none" strike="noStrike" kern="1200" cap="none">
                <a:ln>
                  <a:noFill/>
                </a:ln>
                <a:latin typeface="Liberation Sans" pitchFamily="18"/>
                <a:ea typeface="Droid Sans Fallback" pitchFamily="2"/>
                <a:cs typeface="FreeSans" pitchFamily="2"/>
              </a:rPr>
              <a:t> Nad on aru saanud , et parim reaktsioon on vaikimine . " </a:t>
            </a:r>
            <a:r>
              <a:rPr lang="et-EE" sz="2000" b="0" i="0" u="none" strike="noStrike" kern="1200" cap="none">
                <a:ln>
                  <a:noFill/>
                </a:ln>
                <a:solidFill>
                  <a:srgbClr val="579D1C"/>
                </a:solidFill>
                <a:latin typeface="Liberation Sans" pitchFamily="18"/>
                <a:ea typeface="Droid Sans Fallback" pitchFamily="2"/>
                <a:cs typeface="FreeSans" pitchFamily="2"/>
              </a:rPr>
              <a:t>&lt;/s&gt; &lt;s&gt;</a:t>
            </a:r>
            <a:r>
              <a:rPr lang="et-EE" sz="2000" b="0" i="0" u="none" strike="noStrike" kern="1200" cap="none">
                <a:ln>
                  <a:noFill/>
                </a:ln>
                <a:latin typeface="Liberation Sans" pitchFamily="18"/>
                <a:ea typeface="Droid Sans Fallback" pitchFamily="2"/>
                <a:cs typeface="FreeSans" pitchFamily="2"/>
              </a:rPr>
              <a:t> Koerad hauguvad , aga karavan läheb edasi . </a:t>
            </a:r>
            <a:r>
              <a:rPr lang="et-EE" sz="2000" b="0" i="0" u="none" strike="noStrike" kern="1200" cap="none">
                <a:ln>
                  <a:noFill/>
                </a:ln>
                <a:solidFill>
                  <a:srgbClr val="579D1C"/>
                </a:solidFill>
                <a:latin typeface="Liberation Sans" pitchFamily="18"/>
                <a:ea typeface="Droid Sans Fallback" pitchFamily="2"/>
                <a:cs typeface="FreeSans" pitchFamily="2"/>
              </a:rPr>
              <a:t>&lt;/s&gt; &lt;/p&gt;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page26">
    <p:spTree>
      <p:nvGrpSpPr>
        <p:cNvPr id="1" name=""/>
        <p:cNvGrpSpPr/>
        <p:nvPr/>
      </p:nvGrpSpPr>
      <p:grpSpPr>
        <a:xfrm>
          <a:off x="0" y="0"/>
          <a:ext cx="0" cy="0"/>
          <a:chOff x="0" y="0"/>
          <a:chExt cx="0" cy="0"/>
        </a:xfrm>
      </p:grpSpPr>
      <p:sp>
        <p:nvSpPr>
          <p:cNvPr id="2" name="Freeform: Shape 1"/>
          <p:cNvSpPr/>
          <p:nvPr/>
        </p:nvSpPr>
        <p:spPr>
          <a:xfrm>
            <a:off x="503999" y="302760"/>
            <a:ext cx="9072000" cy="1260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ctr" anchorCtr="0" compatLnSpc="0">
            <a:noAutofit/>
          </a:bodyPr>
          <a:lstStyle/>
          <a:p>
            <a:pPr marL="0" marR="0" lvl="0" indent="0" algn="ctr" rtl="0" hangingPunct="1">
              <a:lnSpc>
                <a:spcPct val="100000"/>
              </a:lnSpc>
              <a:spcBef>
                <a:spcPts val="0"/>
              </a:spcBef>
              <a:spcAft>
                <a:spcPts val="0"/>
              </a:spcAft>
              <a:buNone/>
              <a:tabLst/>
            </a:pPr>
            <a:r>
              <a:rPr lang="et-EE" sz="3600" b="1" i="0" u="none" strike="noStrike" kern="1200" cap="none">
                <a:ln>
                  <a:noFill/>
                </a:ln>
                <a:solidFill>
                  <a:srgbClr val="FF3333"/>
                </a:solidFill>
                <a:latin typeface="Liberation Sans" pitchFamily="18"/>
                <a:ea typeface="Droid Sans Fallback" pitchFamily="2"/>
                <a:cs typeface="FreeSans" pitchFamily="2"/>
              </a:rPr>
              <a:t>Korpuste märgendamine 2</a:t>
            </a:r>
          </a:p>
        </p:txBody>
      </p:sp>
      <p:sp>
        <p:nvSpPr>
          <p:cNvPr id="3" name="Freeform: Shape 2"/>
          <p:cNvSpPr/>
          <p:nvPr/>
        </p:nvSpPr>
        <p:spPr>
          <a:xfrm>
            <a:off x="503640" y="1763640"/>
            <a:ext cx="9072000" cy="49892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t" anchorCtr="0" compatLnSpc="0">
            <a:noAutofit/>
          </a:bodyPr>
          <a:lstStyle/>
          <a:p>
            <a:pPr marL="342720" marR="0" lvl="0" indent="-331920" rtl="0" hangingPunct="1">
              <a:lnSpc>
                <a:spcPct val="90000"/>
              </a:lnSpc>
              <a:spcBef>
                <a:spcPts val="598"/>
              </a:spcBef>
              <a:spcAft>
                <a:spcPts val="0"/>
              </a:spcAft>
              <a:buNone/>
              <a:tabLst/>
            </a:pPr>
            <a:r>
              <a:rPr lang="et-EE" sz="2400" b="0" i="0" u="none" strike="noStrike" kern="1200" cap="none" dirty="0">
                <a:ln>
                  <a:noFill/>
                </a:ln>
                <a:solidFill>
                  <a:srgbClr val="FF3333"/>
                </a:solidFill>
                <a:latin typeface="Liberation Sans" pitchFamily="18"/>
                <a:ea typeface="Droid Sans Fallback" pitchFamily="2"/>
                <a:cs typeface="FreeSans" pitchFamily="2"/>
              </a:rPr>
              <a:t>Milline on korralik märgendus:</a:t>
            </a:r>
          </a:p>
          <a:p>
            <a:pPr marL="342720" marR="0" lvl="0" indent="-331920" rtl="0" hangingPunct="1">
              <a:lnSpc>
                <a:spcPct val="90000"/>
              </a:lnSpc>
              <a:spcBef>
                <a:spcPts val="598"/>
              </a:spcBef>
              <a:spcAft>
                <a:spcPts val="0"/>
              </a:spcAft>
              <a:buNone/>
              <a:tabLst/>
            </a:pPr>
            <a:endParaRPr lang="et-EE" sz="2400" b="0" i="0" u="none" strike="noStrike" kern="1200" cap="none" dirty="0">
              <a:ln>
                <a:noFill/>
              </a:ln>
              <a:latin typeface="Liberation Sans" pitchFamily="18"/>
              <a:ea typeface="Droid Sans Fallback" pitchFamily="2"/>
              <a:cs typeface="FreeSans" pitchFamily="2"/>
            </a:endParaRPr>
          </a:p>
          <a:p>
            <a:pPr marL="339480" marR="0" lvl="0" indent="-331560" rtl="0" hangingPunct="1">
              <a:lnSpc>
                <a:spcPct val="90000"/>
              </a:lnSpc>
              <a:spcBef>
                <a:spcPts val="598"/>
              </a:spcBef>
              <a:spcAft>
                <a:spcPts val="0"/>
              </a:spcAft>
              <a:buSzPts val="1834"/>
              <a:buBlip>
                <a:blip r:embed="rId3">
                  <a:extLst>
                    <a:ext uri="{96DAC541-7B7A-43D3-8B79-37D633B846F1}">
                      <asvg:svgBlip xmlns:asvg="http://schemas.microsoft.com/office/drawing/2016/SVG/main" r:embed="rId4"/>
                    </a:ext>
                  </a:extLst>
                </a:blip>
              </a:buBlip>
              <a:tabLst/>
            </a:pPr>
            <a:r>
              <a:rPr lang="et-EE" sz="2400" b="0" i="0" u="none" strike="noStrike" kern="1200" cap="none" dirty="0">
                <a:ln>
                  <a:noFill/>
                </a:ln>
                <a:latin typeface="Liberation Sans" pitchFamily="18"/>
                <a:ea typeface="Droid Sans Fallback" pitchFamily="2"/>
                <a:cs typeface="FreeSans" pitchFamily="2"/>
              </a:rPr>
              <a:t> teoreetiliselt võimalikult neutraalne (morfoloogias õnneks keeleteadlased enamasti ühel meelel, aga süntaksis juba vähem, semantikas veel vähem jne)</a:t>
            </a:r>
          </a:p>
          <a:p>
            <a:pPr marL="0" marR="0" lvl="0" indent="0" rtl="0" hangingPunct="1">
              <a:lnSpc>
                <a:spcPct val="90000"/>
              </a:lnSpc>
              <a:spcBef>
                <a:spcPts val="598"/>
              </a:spcBef>
              <a:spcAft>
                <a:spcPts val="0"/>
              </a:spcAft>
              <a:buSzPts val="1834"/>
              <a:buBlip>
                <a:blip r:embed="rId3">
                  <a:extLst>
                    <a:ext uri="{96DAC541-7B7A-43D3-8B79-37D633B846F1}">
                      <asvg:svgBlip xmlns:asvg="http://schemas.microsoft.com/office/drawing/2016/SVG/main" r:embed="rId4"/>
                    </a:ext>
                  </a:extLst>
                </a:blip>
              </a:buBlip>
              <a:tabLst/>
            </a:pPr>
            <a:r>
              <a:rPr lang="et-EE" sz="2400" b="0" i="0" u="none" strike="noStrike" kern="1200" cap="none" dirty="0">
                <a:ln>
                  <a:noFill/>
                </a:ln>
                <a:latin typeface="Liberation Sans" pitchFamily="18"/>
                <a:ea typeface="Droid Sans Fallback" pitchFamily="2"/>
                <a:cs typeface="FreeSans" pitchFamily="2"/>
              </a:rPr>
              <a:t> korduvkasutatav</a:t>
            </a:r>
          </a:p>
          <a:p>
            <a:pPr marL="0" marR="0" lvl="0" indent="0" rtl="0" hangingPunct="1">
              <a:lnSpc>
                <a:spcPct val="90000"/>
              </a:lnSpc>
              <a:spcBef>
                <a:spcPts val="598"/>
              </a:spcBef>
              <a:spcAft>
                <a:spcPts val="0"/>
              </a:spcAft>
              <a:buSzPts val="1834"/>
              <a:buBlip>
                <a:blip r:embed="rId3">
                  <a:extLst>
                    <a:ext uri="{96DAC541-7B7A-43D3-8B79-37D633B846F1}">
                      <asvg:svgBlip xmlns:asvg="http://schemas.microsoft.com/office/drawing/2016/SVG/main" r:embed="rId4"/>
                    </a:ext>
                  </a:extLst>
                </a:blip>
              </a:buBlip>
              <a:tabLst/>
            </a:pPr>
            <a:r>
              <a:rPr lang="et-EE" sz="2400" b="0" i="0" u="none" strike="noStrike" kern="1200" cap="none" dirty="0">
                <a:ln>
                  <a:noFill/>
                </a:ln>
                <a:latin typeface="Liberation Sans" pitchFamily="18"/>
                <a:ea typeface="Droid Sans Fallback" pitchFamily="2"/>
                <a:cs typeface="FreeSans" pitchFamily="2"/>
              </a:rPr>
              <a:t> !!! Dokumenteeritud !!!</a:t>
            </a:r>
          </a:p>
          <a:p>
            <a:pPr marL="0" marR="0" lvl="0" indent="0" rtl="0" hangingPunct="1">
              <a:lnSpc>
                <a:spcPct val="90000"/>
              </a:lnSpc>
              <a:spcBef>
                <a:spcPts val="598"/>
              </a:spcBef>
              <a:spcAft>
                <a:spcPts val="0"/>
              </a:spcAft>
              <a:buSzPts val="1834"/>
              <a:buBlip>
                <a:blip r:embed="rId3">
                  <a:extLst>
                    <a:ext uri="{96DAC541-7B7A-43D3-8B79-37D633B846F1}">
                      <asvg:svgBlip xmlns:asvg="http://schemas.microsoft.com/office/drawing/2016/SVG/main" r:embed="rId4"/>
                    </a:ext>
                  </a:extLst>
                </a:blip>
              </a:buBlip>
              <a:tabLst/>
            </a:pPr>
            <a:r>
              <a:rPr lang="et-EE" sz="2400" b="0" i="0" u="none" strike="noStrike" kern="1200" cap="none" dirty="0">
                <a:ln>
                  <a:noFill/>
                </a:ln>
                <a:latin typeface="Liberation Sans" pitchFamily="18"/>
                <a:ea typeface="Droid Sans Fallback" pitchFamily="2"/>
                <a:cs typeface="FreeSans" pitchFamily="2"/>
              </a:rPr>
              <a:t> lisatud info ja algne tekst on selgelt eristatavad</a:t>
            </a:r>
          </a:p>
          <a:p>
            <a:pPr marL="0" marR="0" lvl="0" indent="0" rtl="0" hangingPunct="1">
              <a:lnSpc>
                <a:spcPct val="90000"/>
              </a:lnSpc>
              <a:spcBef>
                <a:spcPts val="598"/>
              </a:spcBef>
              <a:spcAft>
                <a:spcPts val="0"/>
              </a:spcAft>
              <a:buSzPts val="1834"/>
              <a:buBlip>
                <a:blip r:embed="rId3">
                  <a:extLst>
                    <a:ext uri="{96DAC541-7B7A-43D3-8B79-37D633B846F1}">
                      <asvg:svgBlip xmlns:asvg="http://schemas.microsoft.com/office/drawing/2016/SVG/main" r:embed="rId4"/>
                    </a:ext>
                  </a:extLst>
                </a:blip>
              </a:buBlip>
              <a:tabLst/>
            </a:pPr>
            <a:r>
              <a:rPr lang="et-EE" sz="2400" b="0" i="0" u="none" strike="noStrike" kern="1200" cap="none" dirty="0">
                <a:ln>
                  <a:noFill/>
                </a:ln>
                <a:latin typeface="Liberation Sans" pitchFamily="18"/>
                <a:ea typeface="Droid Sans Fallback" pitchFamily="2"/>
                <a:cs typeface="FreeSans" pitchFamily="2"/>
              </a:rPr>
              <a:t> ühtlane st samade põhimõtete järgi algusest lõpuni</a:t>
            </a:r>
          </a:p>
          <a:p>
            <a:pPr marL="342720" marR="0" lvl="0" indent="-331920" rtl="0" hangingPunct="0">
              <a:lnSpc>
                <a:spcPct val="100000"/>
              </a:lnSpc>
              <a:spcBef>
                <a:spcPts val="598"/>
              </a:spcBef>
              <a:spcAft>
                <a:spcPts val="0"/>
              </a:spcAft>
              <a:buNone/>
              <a:tabLst/>
            </a:pPr>
            <a:endParaRPr lang="et-EE" sz="2400" b="0" i="0" u="none" strike="noStrike" kern="1200" cap="none" dirty="0">
              <a:ln>
                <a:noFill/>
              </a:ln>
              <a:latin typeface="Liberation Sans" pitchFamily="18"/>
              <a:ea typeface="Droid Sans Fallback" pitchFamily="2"/>
              <a:cs typeface="FreeSans" pitchFamily="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page27">
    <p:spTree>
      <p:nvGrpSpPr>
        <p:cNvPr id="1" name=""/>
        <p:cNvGrpSpPr/>
        <p:nvPr/>
      </p:nvGrpSpPr>
      <p:grpSpPr>
        <a:xfrm>
          <a:off x="0" y="0"/>
          <a:ext cx="0" cy="0"/>
          <a:chOff x="0" y="0"/>
          <a:chExt cx="0" cy="0"/>
        </a:xfrm>
      </p:grpSpPr>
      <p:sp>
        <p:nvSpPr>
          <p:cNvPr id="2" name="Freeform: Shape 1"/>
          <p:cNvSpPr/>
          <p:nvPr/>
        </p:nvSpPr>
        <p:spPr>
          <a:xfrm>
            <a:off x="503999" y="302760"/>
            <a:ext cx="9072000" cy="1260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ctr" anchorCtr="0" compatLnSpc="0">
            <a:noAutofit/>
          </a:bodyPr>
          <a:lstStyle/>
          <a:p>
            <a:pPr marL="0" marR="0" lvl="0" indent="0" algn="ctr" rtl="0" hangingPunct="1">
              <a:lnSpc>
                <a:spcPct val="100000"/>
              </a:lnSpc>
              <a:spcBef>
                <a:spcPts val="0"/>
              </a:spcBef>
              <a:spcAft>
                <a:spcPts val="0"/>
              </a:spcAft>
              <a:buNone/>
              <a:tabLst/>
            </a:pPr>
            <a:r>
              <a:rPr lang="et-EE" sz="3600" b="1" i="0" u="none" strike="noStrike" kern="1200" cap="none">
                <a:ln>
                  <a:noFill/>
                </a:ln>
                <a:solidFill>
                  <a:srgbClr val="FF3333"/>
                </a:solidFill>
                <a:latin typeface="Liberation Sans" pitchFamily="18"/>
                <a:ea typeface="Droid Sans Fallback" pitchFamily="2"/>
                <a:cs typeface="FreeSans" pitchFamily="2"/>
              </a:rPr>
              <a:t>Morfoloogiline märgendamine</a:t>
            </a:r>
          </a:p>
        </p:txBody>
      </p:sp>
      <p:sp>
        <p:nvSpPr>
          <p:cNvPr id="3" name="Freeform: Shape 2"/>
          <p:cNvSpPr/>
          <p:nvPr/>
        </p:nvSpPr>
        <p:spPr>
          <a:xfrm>
            <a:off x="435600" y="1794960"/>
            <a:ext cx="9072000" cy="49892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t" anchorCtr="0" compatLnSpc="0">
            <a:noAutofit/>
          </a:bodyPr>
          <a:lstStyle/>
          <a:p>
            <a:pPr marL="342720" marR="0" lvl="0" indent="-331920" rtl="0" hangingPunct="1">
              <a:lnSpc>
                <a:spcPct val="100000"/>
              </a:lnSpc>
              <a:spcBef>
                <a:spcPts val="598"/>
              </a:spcBef>
              <a:spcAft>
                <a:spcPts val="0"/>
              </a:spcAft>
              <a:buNone/>
              <a:tabLst/>
            </a:pPr>
            <a:r>
              <a:rPr lang="et-EE" sz="2400" b="0" i="0" u="none" strike="noStrike" kern="1200" cap="none">
                <a:ln>
                  <a:noFill/>
                </a:ln>
                <a:latin typeface="Liberation Sans" pitchFamily="18"/>
                <a:ea typeface="Droid Sans Fallback" pitchFamily="2"/>
                <a:cs typeface="FreeSans" pitchFamily="2"/>
              </a:rPr>
              <a:t>morf märgendus annab infot</a:t>
            </a:r>
          </a:p>
          <a:p>
            <a:pPr marL="0" marR="0" lvl="0" indent="0" rtl="0" hangingPunct="1">
              <a:lnSpc>
                <a:spcPct val="100000"/>
              </a:lnSpc>
              <a:spcBef>
                <a:spcPts val="598"/>
              </a:spcBef>
              <a:spcAft>
                <a:spcPts val="0"/>
              </a:spcAft>
              <a:buClr>
                <a:srgbClr val="000000"/>
              </a:buClr>
              <a:buSzPct val="100000"/>
              <a:buFont typeface="Arial" pitchFamily="34"/>
              <a:buChar char="-"/>
              <a:tabLst/>
            </a:pPr>
            <a:r>
              <a:rPr lang="et-EE" sz="2400" b="0" i="0" u="none" strike="noStrike" kern="1200" cap="none">
                <a:ln>
                  <a:noFill/>
                </a:ln>
                <a:latin typeface="Liberation Sans" pitchFamily="18"/>
                <a:ea typeface="Droid Sans Fallback" pitchFamily="2"/>
                <a:cs typeface="FreeSans" pitchFamily="2"/>
              </a:rPr>
              <a:t>lemma e algvorm (</a:t>
            </a:r>
            <a:r>
              <a:rPr lang="et-EE" sz="2400" b="0" i="1" u="none" strike="noStrike" kern="1200" cap="none">
                <a:ln>
                  <a:noFill/>
                </a:ln>
                <a:latin typeface="Liberation Sans" pitchFamily="18"/>
                <a:ea typeface="Droid Sans Fallback" pitchFamily="2"/>
                <a:cs typeface="FreeSans" pitchFamily="2"/>
              </a:rPr>
              <a:t>tehti, tegin, teha, teeb -&gt; tegema</a:t>
            </a:r>
            <a:r>
              <a:rPr lang="et-EE" sz="2400" b="0" i="0" u="none" strike="noStrike" kern="1200" cap="none">
                <a:ln>
                  <a:noFill/>
                </a:ln>
                <a:latin typeface="Liberation Sans" pitchFamily="18"/>
                <a:ea typeface="Droid Sans Fallback" pitchFamily="2"/>
                <a:cs typeface="FreeSans" pitchFamily="2"/>
              </a:rPr>
              <a:t>)</a:t>
            </a:r>
          </a:p>
          <a:p>
            <a:pPr marL="0" marR="0" lvl="0" indent="0" rtl="0" hangingPunct="1">
              <a:lnSpc>
                <a:spcPct val="100000"/>
              </a:lnSpc>
              <a:spcBef>
                <a:spcPts val="598"/>
              </a:spcBef>
              <a:spcAft>
                <a:spcPts val="0"/>
              </a:spcAft>
              <a:buClr>
                <a:srgbClr val="000000"/>
              </a:buClr>
              <a:buSzPct val="100000"/>
              <a:buFont typeface="Arial" pitchFamily="34"/>
              <a:buChar char="-"/>
              <a:tabLst/>
            </a:pPr>
            <a:r>
              <a:rPr lang="et-EE" sz="2400" b="0" i="0" u="none" strike="noStrike" kern="1200" cap="none">
                <a:ln>
                  <a:noFill/>
                </a:ln>
                <a:latin typeface="Liberation Sans" pitchFamily="18"/>
                <a:ea typeface="Droid Sans Fallback" pitchFamily="2"/>
                <a:cs typeface="FreeSans" pitchFamily="2"/>
              </a:rPr>
              <a:t>sõnaliik (</a:t>
            </a:r>
            <a:r>
              <a:rPr lang="et-EE" sz="2400" b="0" i="1" u="none" strike="noStrike" kern="1200" cap="none">
                <a:ln>
                  <a:noFill/>
                </a:ln>
                <a:latin typeface="Liberation Sans" pitchFamily="18"/>
                <a:ea typeface="Droid Sans Fallback" pitchFamily="2"/>
                <a:cs typeface="FreeSans" pitchFamily="2"/>
              </a:rPr>
              <a:t>tegema</a:t>
            </a:r>
            <a:r>
              <a:rPr lang="et-EE" sz="2400" b="0" i="0" u="none" strike="noStrike" kern="1200" cap="none">
                <a:ln>
                  <a:noFill/>
                </a:ln>
                <a:latin typeface="Liberation Sans" pitchFamily="18"/>
                <a:ea typeface="Droid Sans Fallback" pitchFamily="2"/>
                <a:cs typeface="FreeSans" pitchFamily="2"/>
              </a:rPr>
              <a:t> on tegusõna e verb)</a:t>
            </a:r>
          </a:p>
          <a:p>
            <a:pPr marL="342720" marR="0" lvl="0" indent="-331920" rtl="0" hangingPunct="1">
              <a:lnSpc>
                <a:spcPct val="100000"/>
              </a:lnSpc>
              <a:spcBef>
                <a:spcPts val="598"/>
              </a:spcBef>
              <a:spcAft>
                <a:spcPts val="0"/>
              </a:spcAft>
              <a:buNone/>
              <a:tabLst/>
            </a:pPr>
            <a:r>
              <a:rPr lang="et-EE" sz="2400" b="0" i="0" u="none" strike="noStrike" kern="1200" cap="none">
                <a:ln>
                  <a:noFill/>
                </a:ln>
                <a:latin typeface="Liberation Sans" pitchFamily="18"/>
                <a:ea typeface="Droid Sans Fallback" pitchFamily="2"/>
                <a:cs typeface="FreeSans" pitchFamily="2"/>
              </a:rPr>
              <a:t>morfoloogilised kategooriad: käändsõnal arv, kääne; võrdlussõnal võrdlusastmed; tegusõnal pööre, tegumood, aeg, kõneviis ja kõneliik (nt </a:t>
            </a:r>
            <a:r>
              <a:rPr lang="et-EE" sz="2400" b="0" i="1" u="none" strike="noStrike" kern="1200" cap="none">
                <a:ln>
                  <a:noFill/>
                </a:ln>
                <a:latin typeface="Liberation Sans" pitchFamily="18"/>
                <a:ea typeface="Droid Sans Fallback" pitchFamily="2"/>
                <a:cs typeface="FreeSans" pitchFamily="2"/>
              </a:rPr>
              <a:t>tehti </a:t>
            </a:r>
            <a:r>
              <a:rPr lang="et-EE" sz="2400" b="0" i="0" u="none" strike="noStrike" kern="1200" cap="none">
                <a:ln>
                  <a:noFill/>
                </a:ln>
                <a:latin typeface="Liberation Sans" pitchFamily="18"/>
                <a:ea typeface="Droid Sans Fallback" pitchFamily="2"/>
                <a:cs typeface="FreeSans" pitchFamily="2"/>
              </a:rPr>
              <a:t>on umbisikulise tegumoe lihtmineviku vorm)</a:t>
            </a:r>
          </a:p>
          <a:p>
            <a:pPr marL="342720" marR="0" lvl="0" indent="-331920" rtl="0" hangingPunct="1">
              <a:lnSpc>
                <a:spcPct val="100000"/>
              </a:lnSpc>
              <a:spcBef>
                <a:spcPts val="598"/>
              </a:spcBef>
              <a:spcAft>
                <a:spcPts val="0"/>
              </a:spcAft>
              <a:buNone/>
              <a:tabLst/>
            </a:pPr>
            <a:endParaRPr lang="et-EE" sz="2400" b="0" i="0" u="none" strike="noStrike" kern="1200" cap="none">
              <a:ln>
                <a:noFill/>
              </a:ln>
              <a:latin typeface="Liberation Sans" pitchFamily="18"/>
              <a:ea typeface="Droid Sans Fallback" pitchFamily="2"/>
              <a:cs typeface="FreeSans" pitchFamily="2"/>
            </a:endParaRPr>
          </a:p>
          <a:p>
            <a:pPr marL="342720" marR="0" lvl="0" indent="-331920" rtl="0" hangingPunct="1">
              <a:lnSpc>
                <a:spcPct val="100000"/>
              </a:lnSpc>
              <a:spcBef>
                <a:spcPts val="598"/>
              </a:spcBef>
              <a:spcAft>
                <a:spcPts val="0"/>
              </a:spcAft>
              <a:buNone/>
              <a:tabLst/>
            </a:pPr>
            <a:endParaRPr lang="et-EE" sz="2400" b="0" i="0" u="none" strike="noStrike" kern="1200" cap="none">
              <a:ln>
                <a:noFill/>
              </a:ln>
              <a:latin typeface="Liberation Sans" pitchFamily="18"/>
              <a:ea typeface="Droid Sans Fallback" pitchFamily="2"/>
              <a:cs typeface="FreeSans" pitchFamily="2"/>
            </a:endParaRPr>
          </a:p>
          <a:p>
            <a:pPr marL="342720" marR="0" lvl="0" indent="-331920" rtl="0" hangingPunct="1">
              <a:lnSpc>
                <a:spcPct val="100000"/>
              </a:lnSpc>
              <a:spcBef>
                <a:spcPts val="598"/>
              </a:spcBef>
              <a:spcAft>
                <a:spcPts val="0"/>
              </a:spcAft>
              <a:buNone/>
              <a:tabLst/>
            </a:pPr>
            <a:endParaRPr lang="et-EE" sz="2400" b="0" i="0" u="none" strike="noStrike" kern="1200" cap="none">
              <a:ln>
                <a:noFill/>
              </a:ln>
              <a:solidFill>
                <a:srgbClr val="000000"/>
              </a:solidFill>
              <a:latin typeface="Liberation Sans" pitchFamily="18"/>
              <a:ea typeface="Droid Sans Fallback" pitchFamily="2"/>
              <a:cs typeface="FreeSans" pitchFamily="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page28">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r>
              <a:rPr lang="et-EE" sz="3600" b="1">
                <a:solidFill>
                  <a:srgbClr val="FF3333"/>
                </a:solidFill>
              </a:rPr>
              <a:t>Morfoloogiline märgendamine: milleks?</a:t>
            </a:r>
          </a:p>
        </p:txBody>
      </p:sp>
      <p:sp>
        <p:nvSpPr>
          <p:cNvPr id="3" name="Text Placeholder 2"/>
          <p:cNvSpPr txBox="1">
            <a:spLocks noGrp="1"/>
          </p:cNvSpPr>
          <p:nvPr>
            <p:ph type="body" idx="4294967295"/>
          </p:nvPr>
        </p:nvSpPr>
        <p:spPr/>
        <p:txBody>
          <a:bodyPr/>
          <a:lstStyle/>
          <a:p>
            <a:pPr marL="342720" lvl="0" indent="-331920" hangingPunct="1">
              <a:buSzPts val="1834"/>
              <a:buBlip>
                <a:blip r:embed="rId3">
                  <a:extLst>
                    <a:ext uri="{96DAC541-7B7A-43D3-8B79-37D633B846F1}">
                      <asvg:svgBlip xmlns:asvg="http://schemas.microsoft.com/office/drawing/2016/SVG/main" r:embed="rId4"/>
                    </a:ext>
                  </a:extLst>
                </a:blip>
              </a:buBlip>
            </a:pPr>
            <a:r>
              <a:rPr lang="et-EE" sz="2400"/>
              <a:t>Otsing algvormi järgi; sõnasagedused ei haju vormide vahel</a:t>
            </a:r>
          </a:p>
          <a:p>
            <a:pPr marL="342720" lvl="0" indent="-331920" hangingPunct="1">
              <a:buSzPts val="1834"/>
              <a:buBlip>
                <a:blip r:embed="rId3">
                  <a:extLst>
                    <a:ext uri="{96DAC541-7B7A-43D3-8B79-37D633B846F1}">
                      <asvg:svgBlip xmlns:asvg="http://schemas.microsoft.com/office/drawing/2016/SVG/main" r:embed="rId4"/>
                    </a:ext>
                  </a:extLst>
                </a:blip>
              </a:buBlip>
            </a:pPr>
            <a:r>
              <a:rPr lang="et-EE" sz="2400"/>
              <a:t>Saab korpusest otsida mitte ainult konkreetseid sõnu, vaid ka grammatilisi konstruktsioone</a:t>
            </a:r>
          </a:p>
          <a:p>
            <a:pPr marL="342720" lvl="0" indent="-331920" hangingPunct="1">
              <a:buSzPts val="1834"/>
              <a:buBlip>
                <a:blip r:embed="rId3">
                  <a:extLst>
                    <a:ext uri="{96DAC541-7B7A-43D3-8B79-37D633B846F1}">
                      <asvg:svgBlip xmlns:asvg="http://schemas.microsoft.com/office/drawing/2016/SVG/main" r:embed="rId4"/>
                    </a:ext>
                  </a:extLst>
                </a:blip>
              </a:buBlip>
            </a:pPr>
            <a:r>
              <a:rPr lang="et-EE" sz="2400"/>
              <a:t>Nt tekstide automaatsel klassifitseerimisel on gram kategooriad olulised</a:t>
            </a:r>
          </a:p>
          <a:p>
            <a:pPr marL="342720" lvl="0" indent="-331920" hangingPunct="1">
              <a:buSzPts val="1834"/>
              <a:buBlip>
                <a:blip r:embed="rId3">
                  <a:extLst>
                    <a:ext uri="{96DAC541-7B7A-43D3-8B79-37D633B846F1}">
                      <asvg:svgBlip xmlns:asvg="http://schemas.microsoft.com/office/drawing/2016/SVG/main" r:embed="rId4"/>
                    </a:ext>
                  </a:extLst>
                </a:blip>
              </a:buBlip>
            </a:pPr>
            <a:r>
              <a:rPr lang="et-EE" sz="2400"/>
              <a:t>Arvutilingvistika/keeletehnoloogia seisukohast: morf analüüs on kõige muu alus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page29">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r>
              <a:rPr lang="et-EE" sz="3600" b="1">
                <a:solidFill>
                  <a:srgbClr val="FF3333"/>
                </a:solidFill>
              </a:rPr>
              <a:t>Morfoloogiline märgendamine: kuidas?</a:t>
            </a:r>
          </a:p>
        </p:txBody>
      </p:sp>
      <p:sp>
        <p:nvSpPr>
          <p:cNvPr id="3" name="Text Placeholder 2"/>
          <p:cNvSpPr txBox="1">
            <a:spLocks noGrp="1"/>
          </p:cNvSpPr>
          <p:nvPr>
            <p:ph type="body" idx="4294967295"/>
          </p:nvPr>
        </p:nvSpPr>
        <p:spPr/>
        <p:txBody>
          <a:bodyPr/>
          <a:lstStyle/>
          <a:p>
            <a:pPr marL="342720" lvl="0" indent="-331920" hangingPunct="1"/>
            <a:r>
              <a:rPr lang="et-EE" sz="2400">
                <a:solidFill>
                  <a:srgbClr val="FF3333"/>
                </a:solidFill>
              </a:rPr>
              <a:t>Eestikeelset teksti on võimalik morfoloogiliselt märgendada täisautomaatselt</a:t>
            </a:r>
          </a:p>
          <a:p>
            <a:pPr marL="342720" lvl="0" indent="-331920" hangingPunct="1">
              <a:buSzPts val="1834"/>
              <a:buBlip>
                <a:blip r:embed="rId3">
                  <a:extLst>
                    <a:ext uri="{96DAC541-7B7A-43D3-8B79-37D633B846F1}">
                      <asvg:svgBlip xmlns:asvg="http://schemas.microsoft.com/office/drawing/2016/SVG/main" r:embed="rId4"/>
                    </a:ext>
                  </a:extLst>
                </a:blip>
              </a:buBlip>
            </a:pPr>
            <a:r>
              <a:rPr lang="et-EE" sz="2400">
                <a:solidFill>
                  <a:srgbClr val="000000"/>
                </a:solidFill>
              </a:rPr>
              <a:t>Aga muidugi pole tulemus 100% korrektne:)</a:t>
            </a:r>
          </a:p>
          <a:p>
            <a:pPr marL="342720" lvl="0" indent="-331920" hangingPunct="1">
              <a:buSzPts val="1834"/>
              <a:buBlip>
                <a:blip r:embed="rId3">
                  <a:extLst>
                    <a:ext uri="{96DAC541-7B7A-43D3-8B79-37D633B846F1}">
                      <asvg:svgBlip xmlns:asvg="http://schemas.microsoft.com/office/drawing/2016/SVG/main" r:embed="rId4"/>
                    </a:ext>
                  </a:extLst>
                </a:blip>
              </a:buBlip>
            </a:pPr>
            <a:r>
              <a:rPr lang="et-EE" sz="2400">
                <a:solidFill>
                  <a:srgbClr val="000000"/>
                </a:solidFill>
              </a:rPr>
              <a:t>Analüsaatori demo: </a:t>
            </a:r>
            <a:r>
              <a:rPr lang="et-EE" sz="2400">
                <a:solidFill>
                  <a:srgbClr val="000000"/>
                </a:solidFill>
                <a:hlinkClick r:id="rId5"/>
              </a:rPr>
              <a:t>http://www.filosoft.ee/html_morf_et/</a:t>
            </a:r>
          </a:p>
          <a:p>
            <a:pPr marL="342720" lvl="0" indent="-331920" hangingPunct="1">
              <a:buSzPts val="1834"/>
              <a:buBlip>
                <a:blip r:embed="rId3">
                  <a:extLst>
                    <a:ext uri="{96DAC541-7B7A-43D3-8B79-37D633B846F1}">
                      <asvg:svgBlip xmlns:asvg="http://schemas.microsoft.com/office/drawing/2016/SVG/main" r:embed="rId4"/>
                    </a:ext>
                  </a:extLst>
                </a:blip>
              </a:buBlip>
            </a:pPr>
            <a:r>
              <a:rPr lang="et-EE" sz="2400">
                <a:solidFill>
                  <a:srgbClr val="000000"/>
                </a:solidFill>
              </a:rPr>
              <a:t>Täpsemalt praktilises osas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Mis on korpus?">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9" y="302400"/>
            <a:ext cx="9072000" cy="1260000"/>
          </a:xfrm>
        </p:spPr>
        <p:txBody>
          <a:bodyPr wrap="square" lIns="91440" tIns="45720" rIns="91440" bIns="45720" anchorCtr="0">
            <a:noAutofit/>
          </a:bodyPr>
          <a:lstStyle/>
          <a:p>
            <a:pPr lvl="0" hangingPunct="1"/>
            <a:r>
              <a:rPr lang="et-EE" sz="3600" b="1">
                <a:solidFill>
                  <a:srgbClr val="FF3333"/>
                </a:solidFill>
              </a:rPr>
              <a:t>Mis on korpus, veelkord?</a:t>
            </a:r>
          </a:p>
        </p:txBody>
      </p:sp>
      <p:sp>
        <p:nvSpPr>
          <p:cNvPr id="3" name="Text Placeholder 2"/>
          <p:cNvSpPr txBox="1">
            <a:spLocks noGrp="1"/>
          </p:cNvSpPr>
          <p:nvPr>
            <p:ph type="body" idx="4294967295"/>
          </p:nvPr>
        </p:nvSpPr>
        <p:spPr>
          <a:xfrm>
            <a:off x="503999" y="1764000"/>
            <a:ext cx="9072000" cy="4989240"/>
          </a:xfrm>
        </p:spPr>
        <p:txBody>
          <a:bodyPr wrap="square" lIns="91440" tIns="45720" rIns="91440" bIns="45720" anchor="t" anchorCtr="0"/>
          <a:lstStyle/>
          <a:p>
            <a:pPr marL="342720" lvl="0" indent="-342720" hangingPunct="1">
              <a:spcBef>
                <a:spcPts val="598"/>
              </a:spcBef>
              <a:spcAft>
                <a:spcPts val="0"/>
              </a:spcAft>
            </a:pPr>
            <a:r>
              <a:rPr lang="et-EE" sz="2400"/>
              <a:t>Keeleteaduses on sõna </a:t>
            </a:r>
            <a:r>
              <a:rPr lang="et-EE" sz="2400" b="1"/>
              <a:t>korpus </a:t>
            </a:r>
            <a:r>
              <a:rPr lang="et-EE" sz="2400"/>
              <a:t>all enne arvutite kasutuselevõttu tavaliselt mõeldud keeleainese kogumikku, mida kasutatakse uurimistöös materjalina (esineb see siis kartoteegi, lindikogu vms kujul) vastandina autori enda intuitsioonil põhinevatele üldistustele.</a:t>
            </a:r>
          </a:p>
          <a:p>
            <a:pPr marL="342720" lvl="0" indent="-342720" hangingPunct="1">
              <a:spcBef>
                <a:spcPts val="598"/>
              </a:spcBef>
              <a:spcAft>
                <a:spcPts val="0"/>
              </a:spcAft>
            </a:pPr>
            <a:r>
              <a:rPr lang="et-EE" sz="2400"/>
              <a:t>Arvutiajastul: </a:t>
            </a:r>
            <a:r>
              <a:rPr lang="et-EE" sz="2400" b="1"/>
              <a:t>polüfunktsionaalne elektroonilisel kujul olev tekstikogu</a:t>
            </a:r>
            <a:r>
              <a:rPr lang="et-EE" sz="2400"/>
              <a:t>, millesse kuuluvad tekstid on valitud eesmärgipäraselt, nii et nendest koosnev tervik annaks tõepärase pildi kogu keelest (selle hetkeseisust või muutumisest). </a:t>
            </a:r>
            <a:r>
              <a:rPr lang="et-EE" sz="2400" b="1">
                <a:solidFill>
                  <a:srgbClr val="FF3333"/>
                </a:solidFill>
                <a:latin typeface="Liberation Sans" pitchFamily="34"/>
              </a:rPr>
              <a:t>←</a:t>
            </a:r>
            <a:r>
              <a:rPr lang="et-EE" sz="2400">
                <a:solidFill>
                  <a:srgbClr val="FF3333"/>
                </a:solidFill>
              </a:rPr>
              <a:t>defineerib ideaali</a:t>
            </a:r>
          </a:p>
          <a:p>
            <a:pPr marL="342720" lvl="0" indent="-342720" hangingPunct="1">
              <a:spcBef>
                <a:spcPts val="598"/>
              </a:spcBef>
              <a:spcAft>
                <a:spcPts val="0"/>
              </a:spcAft>
            </a:pPr>
            <a:endParaRPr lang="et-EE" sz="24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page30">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r>
              <a:rPr lang="et-EE" sz="3600" b="1">
                <a:solidFill>
                  <a:srgbClr val="FF3333"/>
                </a:solidFill>
              </a:rPr>
              <a:t>Korpuste kasutamine</a:t>
            </a:r>
          </a:p>
        </p:txBody>
      </p:sp>
      <p:sp>
        <p:nvSpPr>
          <p:cNvPr id="3" name="Text Placeholder 2"/>
          <p:cNvSpPr txBox="1">
            <a:spLocks noGrp="1"/>
          </p:cNvSpPr>
          <p:nvPr>
            <p:ph type="body" idx="4294967295"/>
          </p:nvPr>
        </p:nvSpPr>
        <p:spPr>
          <a:xfrm>
            <a:off x="503999" y="1769039"/>
            <a:ext cx="9071640" cy="5322225"/>
          </a:xfrm>
        </p:spPr>
        <p:txBody>
          <a:bodyPr/>
          <a:lstStyle/>
          <a:p>
            <a:pPr lvl="0">
              <a:buSzPts val="1834"/>
              <a:buBlip>
                <a:blip r:embed="rId3">
                  <a:extLst>
                    <a:ext uri="{96DAC541-7B7A-43D3-8B79-37D633B846F1}">
                      <asvg:svgBlip xmlns:asvg="http://schemas.microsoft.com/office/drawing/2016/SVG/main" r:embed="rId4"/>
                    </a:ext>
                  </a:extLst>
                </a:blip>
              </a:buBlip>
            </a:pPr>
            <a:r>
              <a:rPr lang="et-EE" sz="2400" dirty="0">
                <a:solidFill>
                  <a:srgbClr val="000000"/>
                </a:solidFill>
              </a:rPr>
              <a:t> Kõige paindlikum on muidugi oma ülesande lahendamiseks ise luua vajalikud vahendid või kombineerida olemasolevaid automaattöötluse vahendeid</a:t>
            </a:r>
          </a:p>
          <a:p>
            <a:pPr lvl="0">
              <a:buSzPts val="1834"/>
              <a:buBlip>
                <a:blip r:embed="rId3">
                  <a:extLst>
                    <a:ext uri="{96DAC541-7B7A-43D3-8B79-37D633B846F1}">
                      <asvg:svgBlip xmlns:asvg="http://schemas.microsoft.com/office/drawing/2016/SVG/main" r:embed="rId4"/>
                    </a:ext>
                  </a:extLst>
                </a:blip>
              </a:buBlip>
            </a:pPr>
            <a:r>
              <a:rPr lang="et-EE" sz="2400" dirty="0">
                <a:solidFill>
                  <a:srgbClr val="000000"/>
                </a:solidFill>
              </a:rPr>
              <a:t> Selleks lae alla korpused (xml-kujul; enne oli näide)</a:t>
            </a:r>
          </a:p>
          <a:p>
            <a:pPr lvl="0">
              <a:buSzPts val="1834"/>
              <a:buBlip>
                <a:blip r:embed="rId3">
                  <a:extLst>
                    <a:ext uri="{96DAC541-7B7A-43D3-8B79-37D633B846F1}">
                      <asvg:svgBlip xmlns:asvg="http://schemas.microsoft.com/office/drawing/2016/SVG/main" r:embed="rId4"/>
                    </a:ext>
                  </a:extLst>
                </a:blip>
              </a:buBlip>
            </a:pPr>
            <a:r>
              <a:rPr lang="et-EE" sz="2400" dirty="0">
                <a:solidFill>
                  <a:srgbClr val="000000"/>
                </a:solidFill>
                <a:hlinkClick r:id="rId5"/>
              </a:rPr>
              <a:t> https://keeleressursid.ee/et/keeleressursid-cl-ut/83-article/clutee-lehed/140-tu-arvutuslingvistika-keeleressursid</a:t>
            </a:r>
            <a:r>
              <a:rPr lang="et-EE" sz="2400" dirty="0">
                <a:solidFill>
                  <a:srgbClr val="000000"/>
                </a:solidFill>
              </a:rPr>
              <a:t> sama: www.cl.ut.ee/korpused</a:t>
            </a:r>
          </a:p>
          <a:p>
            <a:pPr lvl="0">
              <a:buSzPts val="1834"/>
              <a:buBlip>
                <a:blip r:embed="rId3">
                  <a:extLst>
                    <a:ext uri="{96DAC541-7B7A-43D3-8B79-37D633B846F1}">
                      <asvg:svgBlip xmlns:asvg="http://schemas.microsoft.com/office/drawing/2016/SVG/main" r:embed="rId4"/>
                    </a:ext>
                  </a:extLst>
                </a:blip>
              </a:buBlip>
            </a:pPr>
            <a:r>
              <a:rPr lang="et-EE" sz="2400" dirty="0">
                <a:solidFill>
                  <a:srgbClr val="000000"/>
                </a:solidFill>
              </a:rPr>
              <a:t> etTenTen ka saadaval, küsige</a:t>
            </a:r>
          </a:p>
          <a:p>
            <a:pPr lvl="0">
              <a:buSzPts val="1834"/>
              <a:buBlip>
                <a:blip r:embed="rId3">
                  <a:extLst>
                    <a:ext uri="{96DAC541-7B7A-43D3-8B79-37D633B846F1}">
                      <asvg:svgBlip xmlns:asvg="http://schemas.microsoft.com/office/drawing/2016/SVG/main" r:embed="rId4"/>
                    </a:ext>
                  </a:extLst>
                </a:blip>
              </a:buBlip>
            </a:pPr>
            <a:r>
              <a:rPr lang="et-EE" sz="2400" dirty="0">
                <a:solidFill>
                  <a:srgbClr val="000000"/>
                </a:solidFill>
              </a:rPr>
              <a:t> Küsimise peale saab ka palju erinevaid versioone korpustest: xml-märgendusega tekst, morf märgendusega tekst, morf märgenduse ja osalausepiiridega, pindsüntaksiga, sõltuvussüntaksiga ...</a:t>
            </a:r>
          </a:p>
          <a:p>
            <a:pPr lvl="0"/>
            <a:endParaRPr lang="et-EE" sz="2400" dirty="0">
              <a:solidFill>
                <a:srgbClr val="000000"/>
              </a:solidFill>
            </a:endParaRPr>
          </a:p>
          <a:p>
            <a:pPr lvl="0"/>
            <a:endParaRPr lang="et-EE"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page31">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r>
              <a:rPr lang="et-EE" sz="3600" b="1">
                <a:solidFill>
                  <a:srgbClr val="FF3333"/>
                </a:solidFill>
              </a:rPr>
              <a:t>Korpuste kasutamine</a:t>
            </a:r>
          </a:p>
        </p:txBody>
      </p:sp>
      <p:sp>
        <p:nvSpPr>
          <p:cNvPr id="3" name="Text Placeholder 2"/>
          <p:cNvSpPr txBox="1">
            <a:spLocks noGrp="1"/>
          </p:cNvSpPr>
          <p:nvPr>
            <p:ph type="body" idx="4294967295"/>
          </p:nvPr>
        </p:nvSpPr>
        <p:spPr/>
        <p:txBody>
          <a:bodyPr/>
          <a:lstStyle/>
          <a:p>
            <a:pPr lvl="0"/>
            <a:r>
              <a:rPr lang="et-EE" sz="2400" b="1">
                <a:solidFill>
                  <a:srgbClr val="FF3333"/>
                </a:solidFill>
              </a:rPr>
              <a:t>Kasutajaliidesed</a:t>
            </a:r>
          </a:p>
          <a:p>
            <a:pPr lvl="1" hangingPunct="0">
              <a:spcBef>
                <a:spcPts val="0"/>
              </a:spcBef>
              <a:spcAft>
                <a:spcPts val="1417"/>
              </a:spcAft>
              <a:buSzPts val="1834"/>
              <a:buBlip>
                <a:blip r:embed="rId3">
                  <a:extLst>
                    <a:ext uri="{96DAC541-7B7A-43D3-8B79-37D633B846F1}">
                      <asvg:svgBlip xmlns:asvg="http://schemas.microsoft.com/office/drawing/2016/SVG/main" r:embed="rId4"/>
                    </a:ext>
                  </a:extLst>
                </a:blip>
              </a:buBlip>
            </a:pPr>
            <a:r>
              <a:rPr lang="et-EE">
                <a:latin typeface="Liberation Sans" pitchFamily="18"/>
              </a:rPr>
              <a:t>Keeleveebi korpusepäring</a:t>
            </a:r>
          </a:p>
          <a:p>
            <a:pPr lvl="1" hangingPunct="0">
              <a:spcBef>
                <a:spcPts val="0"/>
              </a:spcBef>
              <a:spcAft>
                <a:spcPts val="1417"/>
              </a:spcAft>
              <a:buSzPts val="1834"/>
              <a:buBlip>
                <a:blip r:embed="rId3">
                  <a:extLst>
                    <a:ext uri="{96DAC541-7B7A-43D3-8B79-37D633B846F1}">
                      <asvg:svgBlip xmlns:asvg="http://schemas.microsoft.com/office/drawing/2016/SVG/main" r:embed="rId4"/>
                    </a:ext>
                  </a:extLst>
                </a:blip>
              </a:buBlip>
            </a:pPr>
            <a:r>
              <a:rPr lang="et-EE">
                <a:latin typeface="Liberation Sans" pitchFamily="18"/>
              </a:rPr>
              <a:t>www.cl.ut.ee korpusepäring</a:t>
            </a:r>
          </a:p>
          <a:p>
            <a:pPr lvl="1" hangingPunct="0">
              <a:spcBef>
                <a:spcPts val="0"/>
              </a:spcBef>
              <a:spcAft>
                <a:spcPts val="1417"/>
              </a:spcAft>
              <a:buSzPts val="1834"/>
              <a:buBlip>
                <a:blip r:embed="rId3">
                  <a:extLst>
                    <a:ext uri="{96DAC541-7B7A-43D3-8B79-37D633B846F1}">
                      <asvg:svgBlip xmlns:asvg="http://schemas.microsoft.com/office/drawing/2016/SVG/main" r:embed="rId4"/>
                    </a:ext>
                  </a:extLst>
                </a:blip>
              </a:buBlip>
            </a:pPr>
            <a:r>
              <a:rPr lang="et-EE">
                <a:latin typeface="Liberation Sans" pitchFamily="18"/>
              </a:rPr>
              <a:t>Kollokatsioonide tuvastaja</a:t>
            </a:r>
          </a:p>
          <a:p>
            <a:pPr lvl="0"/>
            <a:endParaRPr lang="et-EE" sz="2400" b="1">
              <a:solidFill>
                <a:srgbClr val="FF3333"/>
              </a:solidFill>
            </a:endParaRPr>
          </a:p>
          <a:p>
            <a:pPr lvl="0"/>
            <a:r>
              <a:rPr lang="et-EE" sz="2400" b="1">
                <a:solidFill>
                  <a:srgbClr val="FF3333"/>
                </a:solidFill>
              </a:rPr>
              <a:t>Poolfabrikaadid</a:t>
            </a:r>
          </a:p>
          <a:p>
            <a:pPr lvl="1" hangingPunct="0">
              <a:spcBef>
                <a:spcPts val="0"/>
              </a:spcBef>
              <a:spcAft>
                <a:spcPts val="1417"/>
              </a:spcAft>
              <a:buSzPts val="1834"/>
              <a:buBlip>
                <a:blip r:embed="rId3">
                  <a:extLst>
                    <a:ext uri="{96DAC541-7B7A-43D3-8B79-37D633B846F1}">
                      <asvg:svgBlip xmlns:asvg="http://schemas.microsoft.com/office/drawing/2016/SVG/main" r:embed="rId4"/>
                    </a:ext>
                  </a:extLst>
                </a:blip>
              </a:buBlip>
            </a:pPr>
            <a:r>
              <a:rPr lang="et-EE">
                <a:latin typeface="Liberation Sans" pitchFamily="18"/>
              </a:rPr>
              <a:t>Tasakaalus korpusest arvutatud sagedusloendid: sõnavormid, algvormid e lemmad, mitmikud (n-grammid), kollokatsioonid, gram kategooriad</a:t>
            </a:r>
          </a:p>
          <a:p>
            <a:pPr lvl="0"/>
            <a:endParaRPr lang="et-EE"/>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page32">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r>
              <a:rPr lang="et-EE" sz="3600" b="1">
                <a:solidFill>
                  <a:srgbClr val="FF3333"/>
                </a:solidFill>
              </a:rPr>
              <a:t>Korpuste kasutajaliidesed</a:t>
            </a:r>
          </a:p>
        </p:txBody>
      </p:sp>
      <p:sp>
        <p:nvSpPr>
          <p:cNvPr id="3" name="Text Placeholder 2"/>
          <p:cNvSpPr txBox="1">
            <a:spLocks noGrp="1"/>
          </p:cNvSpPr>
          <p:nvPr>
            <p:ph type="body" idx="4294967295"/>
          </p:nvPr>
        </p:nvSpPr>
        <p:spPr/>
        <p:txBody>
          <a:bodyPr/>
          <a:lstStyle/>
          <a:p>
            <a:pPr lvl="0">
              <a:buSzPts val="1834"/>
              <a:buBlip>
                <a:blip r:embed="rId3">
                  <a:extLst>
                    <a:ext uri="{96DAC541-7B7A-43D3-8B79-37D633B846F1}">
                      <asvg:svgBlip xmlns:asvg="http://schemas.microsoft.com/office/drawing/2016/SVG/main" r:embed="rId4"/>
                    </a:ext>
                  </a:extLst>
                </a:blip>
              </a:buBlip>
            </a:pPr>
            <a:r>
              <a:rPr lang="et-EE" sz="2400" dirty="0">
                <a:solidFill>
                  <a:srgbClr val="000000"/>
                </a:solidFill>
              </a:rPr>
              <a:t> Lihtne kasutajaliides </a:t>
            </a:r>
            <a:r>
              <a:rPr lang="et-EE" sz="2400" dirty="0">
                <a:solidFill>
                  <a:srgbClr val="FF3333"/>
                </a:solidFill>
                <a:hlinkClick r:id="rId5"/>
              </a:rPr>
              <a:t>www.cl.ut.ee</a:t>
            </a:r>
          </a:p>
          <a:p>
            <a:pPr lvl="1" hangingPunct="0">
              <a:spcBef>
                <a:spcPts val="0"/>
              </a:spcBef>
              <a:spcAft>
                <a:spcPts val="1417"/>
              </a:spcAft>
              <a:buNone/>
            </a:pPr>
            <a:r>
              <a:rPr lang="et-EE" dirty="0">
                <a:solidFill>
                  <a:srgbClr val="000000"/>
                </a:solidFill>
                <a:latin typeface="Liberation Sans" pitchFamily="18"/>
              </a:rPr>
              <a:t>otsigem </a:t>
            </a:r>
            <a:r>
              <a:rPr lang="et-EE" i="1" dirty="0">
                <a:solidFill>
                  <a:srgbClr val="000000"/>
                </a:solidFill>
                <a:latin typeface="Liberation Sans" pitchFamily="18"/>
              </a:rPr>
              <a:t>kroonu</a:t>
            </a:r>
            <a:r>
              <a:rPr lang="et-EE" dirty="0">
                <a:solidFill>
                  <a:srgbClr val="000000"/>
                </a:solidFill>
                <a:latin typeface="Liberation Sans" pitchFamily="18"/>
              </a:rPr>
              <a:t> 1890-1930</a:t>
            </a:r>
          </a:p>
          <a:p>
            <a:pPr lvl="0"/>
            <a:endParaRPr lang="et-EE" sz="2400" dirty="0">
              <a:solidFill>
                <a:srgbClr val="000000"/>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page33">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spAutoFit/>
          </a:bodyPr>
          <a:lstStyle/>
          <a:p>
            <a:pPr lvl="0"/>
            <a:r>
              <a:rPr lang="et-EE" sz="3600" b="1">
                <a:solidFill>
                  <a:srgbClr val="FF3333"/>
                </a:solidFill>
              </a:rPr>
              <a:t>Korpuste kasutajaliidesed 2</a:t>
            </a:r>
          </a:p>
        </p:txBody>
      </p:sp>
      <p:sp>
        <p:nvSpPr>
          <p:cNvPr id="3" name="Text Placeholder 2"/>
          <p:cNvSpPr txBox="1">
            <a:spLocks noGrp="1"/>
          </p:cNvSpPr>
          <p:nvPr>
            <p:ph type="body" idx="4294967295"/>
          </p:nvPr>
        </p:nvSpPr>
        <p:spPr>
          <a:xfrm>
            <a:off x="432000" y="1908000"/>
            <a:ext cx="9071640" cy="4384440"/>
          </a:xfrm>
        </p:spPr>
        <p:txBody>
          <a:bodyPr/>
          <a:lstStyle/>
          <a:p>
            <a:pPr lvl="0" algn="l">
              <a:spcAft>
                <a:spcPts val="0"/>
              </a:spcAft>
              <a:buSzPts val="1834"/>
              <a:buBlip>
                <a:blip r:embed="rId3">
                  <a:extLst>
                    <a:ext uri="{96DAC541-7B7A-43D3-8B79-37D633B846F1}">
                      <asvg:svgBlip xmlns:asvg="http://schemas.microsoft.com/office/drawing/2016/SVG/main" r:embed="rId4"/>
                    </a:ext>
                  </a:extLst>
                </a:blip>
              </a:buBlip>
            </a:pPr>
            <a:r>
              <a:rPr lang="et-EE" sz="2400" dirty="0">
                <a:solidFill>
                  <a:srgbClr val="000000"/>
                </a:solidFill>
              </a:rPr>
              <a:t> Võimas ja keeruline kasutajaliides</a:t>
            </a:r>
            <a:r>
              <a:rPr lang="et-EE" sz="2400" dirty="0">
                <a:solidFill>
                  <a:srgbClr val="FF3333"/>
                </a:solidFill>
              </a:rPr>
              <a:t> </a:t>
            </a:r>
            <a:r>
              <a:rPr lang="et-EE" sz="2400" dirty="0">
                <a:solidFill>
                  <a:srgbClr val="FF3333"/>
                </a:solidFill>
                <a:hlinkClick r:id="rId5"/>
              </a:rPr>
              <a:t>www.keeleveeb.ee</a:t>
            </a:r>
          </a:p>
          <a:p>
            <a:pPr lvl="0" algn="l">
              <a:spcAft>
                <a:spcPts val="0"/>
              </a:spcAft>
              <a:buSzPts val="1834"/>
              <a:buBlip>
                <a:blip r:embed="rId3">
                  <a:extLst>
                    <a:ext uri="{96DAC541-7B7A-43D3-8B79-37D633B846F1}">
                      <asvg:svgBlip xmlns:asvg="http://schemas.microsoft.com/office/drawing/2016/SVG/main" r:embed="rId4"/>
                    </a:ext>
                  </a:extLst>
                </a:blip>
              </a:buBlip>
            </a:pPr>
            <a:r>
              <a:rPr lang="et-EE" sz="2400" dirty="0">
                <a:solidFill>
                  <a:srgbClr val="000000"/>
                </a:solidFill>
              </a:rPr>
              <a:t> </a:t>
            </a:r>
            <a:r>
              <a:rPr lang="et-EE" sz="2400" dirty="0">
                <a:solidFill>
                  <a:srgbClr val="FF3333"/>
                </a:solidFill>
              </a:rPr>
              <a:t>Morfoloogiliselt</a:t>
            </a:r>
            <a:r>
              <a:rPr lang="et-EE" sz="2400" dirty="0">
                <a:solidFill>
                  <a:srgbClr val="000000"/>
                </a:solidFill>
              </a:rPr>
              <a:t> ja osaliselt ka süntaktiliselt </a:t>
            </a:r>
            <a:r>
              <a:rPr lang="et-EE" sz="2400" dirty="0">
                <a:solidFill>
                  <a:srgbClr val="FF3333"/>
                </a:solidFill>
              </a:rPr>
              <a:t>märgendatud</a:t>
            </a:r>
            <a:r>
              <a:rPr lang="et-EE" sz="2400" dirty="0">
                <a:solidFill>
                  <a:srgbClr val="000000"/>
                </a:solidFill>
              </a:rPr>
              <a:t> korpused, sh ka etTenTen</a:t>
            </a:r>
          </a:p>
          <a:p>
            <a:pPr marL="108000" lvl="1" indent="0" hangingPunct="0">
              <a:spcBef>
                <a:spcPts val="0"/>
              </a:spcBef>
              <a:spcAft>
                <a:spcPts val="1417"/>
              </a:spcAft>
              <a:buClr>
                <a:srgbClr val="000000"/>
              </a:buClr>
              <a:buSzPct val="45000"/>
              <a:buFont typeface="StarSymbol"/>
              <a:buChar char="✔"/>
            </a:pPr>
            <a:r>
              <a:rPr lang="et-EE" dirty="0">
                <a:solidFill>
                  <a:srgbClr val="000000"/>
                </a:solidFill>
                <a:latin typeface="Liberation Sans" pitchFamily="18"/>
              </a:rPr>
              <a:t> otsime ühte sõna, uurime väljundit</a:t>
            </a:r>
          </a:p>
          <a:p>
            <a:pPr marL="108000" lvl="1" indent="0" hangingPunct="0">
              <a:spcBef>
                <a:spcPts val="0"/>
              </a:spcBef>
              <a:spcAft>
                <a:spcPts val="1417"/>
              </a:spcAft>
              <a:buClr>
                <a:srgbClr val="000000"/>
              </a:buClr>
              <a:buSzPct val="45000"/>
              <a:buFont typeface="StarSymbol"/>
              <a:buChar char="✔"/>
            </a:pPr>
            <a:r>
              <a:rPr lang="et-EE" dirty="0">
                <a:solidFill>
                  <a:srgbClr val="000000"/>
                </a:solidFill>
                <a:latin typeface="Liberation Sans" pitchFamily="18"/>
              </a:rPr>
              <a:t> otsime ühte grammatilist kategooriat: V Pers Prt Quot</a:t>
            </a:r>
          </a:p>
          <a:p>
            <a:pPr marL="0" lvl="1" indent="0" hangingPunct="0">
              <a:spcBef>
                <a:spcPts val="0"/>
              </a:spcBef>
              <a:buClr>
                <a:srgbClr val="000000"/>
              </a:buClr>
              <a:buSzPct val="45000"/>
              <a:buFont typeface="StarSymbol"/>
              <a:buChar char="✔"/>
            </a:pPr>
            <a:r>
              <a:rPr lang="et-EE" dirty="0">
                <a:solidFill>
                  <a:srgbClr val="000000"/>
                </a:solidFill>
                <a:latin typeface="Liberation Sans" pitchFamily="18"/>
              </a:rPr>
              <a:t>Keeleveebi tõeline tugevus on </a:t>
            </a:r>
            <a:r>
              <a:rPr lang="et-EE" dirty="0">
                <a:solidFill>
                  <a:srgbClr val="FF3333"/>
                </a:solidFill>
                <a:latin typeface="Liberation Sans" pitchFamily="18"/>
              </a:rPr>
              <a:t>koosesinemiste</a:t>
            </a:r>
            <a:r>
              <a:rPr lang="et-EE" dirty="0">
                <a:solidFill>
                  <a:srgbClr val="000000"/>
                </a:solidFill>
                <a:latin typeface="Liberation Sans" pitchFamily="18"/>
              </a:rPr>
              <a:t> leidmises:</a:t>
            </a:r>
          </a:p>
          <a:p>
            <a:pPr lvl="0">
              <a:buSzPct val="45000"/>
              <a:buFont typeface="StarSymbol"/>
              <a:buChar char="✔"/>
            </a:pPr>
            <a:r>
              <a:rPr lang="et-EE" sz="2400" dirty="0">
                <a:solidFill>
                  <a:srgbClr val="000000"/>
                </a:solidFill>
              </a:rPr>
              <a:t>osalause, kus on oleviku umbisikuline tegumood ja </a:t>
            </a:r>
            <a:r>
              <a:rPr lang="et-EE" sz="2400" i="1" dirty="0">
                <a:solidFill>
                  <a:srgbClr val="000000"/>
                </a:solidFill>
              </a:rPr>
              <a:t>poolt-</a:t>
            </a:r>
            <a:r>
              <a:rPr lang="et-EE" sz="2400" dirty="0">
                <a:solidFill>
                  <a:srgbClr val="000000"/>
                </a:solidFill>
              </a:rPr>
              <a:t>kaassõnafraas</a:t>
            </a:r>
          </a:p>
          <a:p>
            <a:pPr lvl="0">
              <a:buSzPct val="45000"/>
              <a:buFont typeface="StarSymbol"/>
              <a:buChar char="✔"/>
            </a:pPr>
            <a:r>
              <a:rPr lang="et-EE" sz="2400" dirty="0">
                <a:solidFill>
                  <a:srgbClr val="000000"/>
                </a:solidFill>
              </a:rPr>
              <a:t>omadussõna ülivõrre, millele eelneb sõna</a:t>
            </a:r>
            <a:r>
              <a:rPr lang="et-EE" sz="2400" i="1" dirty="0">
                <a:solidFill>
                  <a:srgbClr val="000000"/>
                </a:solidFill>
              </a:rPr>
              <a:t> kõige ; </a:t>
            </a:r>
            <a:r>
              <a:rPr lang="et-EE" sz="2400" dirty="0">
                <a:solidFill>
                  <a:srgbClr val="000000"/>
                </a:solidFill>
              </a:rPr>
              <a:t>st otsime topelt tunnusega ülivõrret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page34">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r>
              <a:rPr lang="et-EE" sz="3600" b="1">
                <a:solidFill>
                  <a:srgbClr val="FF3333"/>
                </a:solidFill>
              </a:rPr>
              <a:t>Korpuste kasutajaliidesed 2</a:t>
            </a:r>
          </a:p>
        </p:txBody>
      </p:sp>
      <p:sp>
        <p:nvSpPr>
          <p:cNvPr id="3" name="Text Placeholder 2"/>
          <p:cNvSpPr txBox="1">
            <a:spLocks noGrp="1"/>
          </p:cNvSpPr>
          <p:nvPr>
            <p:ph type="body" idx="4294967295"/>
          </p:nvPr>
        </p:nvSpPr>
        <p:spPr/>
        <p:txBody>
          <a:bodyPr/>
          <a:lstStyle/>
          <a:p>
            <a:pPr lvl="0">
              <a:buSzPts val="1834"/>
              <a:buBlip>
                <a:blip r:embed="rId3">
                  <a:extLst>
                    <a:ext uri="{96DAC541-7B7A-43D3-8B79-37D633B846F1}">
                      <asvg:svgBlip xmlns:asvg="http://schemas.microsoft.com/office/drawing/2016/SVG/main" r:embed="rId4"/>
                    </a:ext>
                  </a:extLst>
                </a:blip>
              </a:buBlip>
            </a:pPr>
            <a:r>
              <a:rPr lang="et-EE" sz="2400" dirty="0"/>
              <a:t> Võimas ja keeruline kasutajaliides </a:t>
            </a:r>
            <a:r>
              <a:rPr lang="et-EE" sz="2400" dirty="0">
                <a:hlinkClick r:id="rId5"/>
              </a:rPr>
              <a:t>www.keeleveeb.ee</a:t>
            </a:r>
          </a:p>
          <a:p>
            <a:pPr lvl="0">
              <a:buSzPts val="1834"/>
              <a:buBlip>
                <a:blip r:embed="rId3">
                  <a:extLst>
                    <a:ext uri="{96DAC541-7B7A-43D3-8B79-37D633B846F1}">
                      <asvg:svgBlip xmlns:asvg="http://schemas.microsoft.com/office/drawing/2016/SVG/main" r:embed="rId4"/>
                    </a:ext>
                  </a:extLst>
                </a:blip>
              </a:buBlip>
            </a:pPr>
            <a:r>
              <a:rPr lang="et-EE" sz="2400" dirty="0">
                <a:solidFill>
                  <a:srgbClr val="FF3333"/>
                </a:solidFill>
              </a:rPr>
              <a:t> Morfoloogiliselt </a:t>
            </a:r>
            <a:r>
              <a:rPr lang="et-EE" sz="2400" dirty="0"/>
              <a:t>ja osaliselt ka süntaktiliselt </a:t>
            </a:r>
            <a:r>
              <a:rPr lang="et-EE" sz="2400" dirty="0">
                <a:solidFill>
                  <a:srgbClr val="FF3333"/>
                </a:solidFill>
              </a:rPr>
              <a:t>märgendatud</a:t>
            </a:r>
            <a:r>
              <a:rPr lang="et-EE" sz="2400" dirty="0"/>
              <a:t> korpused, sh etTenTen</a:t>
            </a:r>
          </a:p>
          <a:p>
            <a:pPr marL="108000" lvl="1" indent="0" hangingPunct="0">
              <a:spcBef>
                <a:spcPts val="0"/>
              </a:spcBef>
              <a:spcAft>
                <a:spcPts val="1417"/>
              </a:spcAft>
              <a:buSzPct val="75000"/>
              <a:buFont typeface="StarSymbol"/>
              <a:buChar char="✔"/>
            </a:pPr>
            <a:r>
              <a:rPr lang="et-EE" dirty="0">
                <a:solidFill>
                  <a:srgbClr val="000000"/>
                </a:solidFill>
                <a:latin typeface="Liberation Sans" pitchFamily="18"/>
              </a:rPr>
              <a:t>otsime ühte grammatilist kategooriat: V Pers Prt Quot</a:t>
            </a:r>
          </a:p>
          <a:p>
            <a:pPr marL="108000" lvl="0" algn="l">
              <a:buSzPts val="1834"/>
              <a:buBlip>
                <a:blip r:embed="rId3">
                  <a:extLst>
                    <a:ext uri="{96DAC541-7B7A-43D3-8B79-37D633B846F1}">
                      <asvg:svgBlip xmlns:asvg="http://schemas.microsoft.com/office/drawing/2016/SVG/main" r:embed="rId4"/>
                    </a:ext>
                  </a:extLst>
                </a:blip>
              </a:buBlip>
            </a:pPr>
            <a:r>
              <a:rPr lang="et-EE" sz="2400" dirty="0">
                <a:solidFill>
                  <a:srgbClr val="000000"/>
                </a:solidFill>
              </a:rPr>
              <a:t> Keeleveebi tõeline tugevus on </a:t>
            </a:r>
            <a:r>
              <a:rPr lang="et-EE" sz="2400" dirty="0">
                <a:solidFill>
                  <a:srgbClr val="FF3333"/>
                </a:solidFill>
              </a:rPr>
              <a:t>koosesinemiste</a:t>
            </a:r>
            <a:r>
              <a:rPr lang="et-EE" sz="2400" dirty="0">
                <a:solidFill>
                  <a:srgbClr val="000000"/>
                </a:solidFill>
              </a:rPr>
              <a:t> leidmises:</a:t>
            </a:r>
          </a:p>
          <a:p>
            <a:pPr lvl="1" hangingPunct="0">
              <a:spcBef>
                <a:spcPts val="0"/>
              </a:spcBef>
              <a:spcAft>
                <a:spcPts val="1417"/>
              </a:spcAft>
              <a:buClr>
                <a:srgbClr val="000000"/>
              </a:buClr>
              <a:buSzPct val="75000"/>
              <a:buFont typeface="StarSymbol"/>
              <a:buChar char="✔"/>
            </a:pPr>
            <a:r>
              <a:rPr lang="et-EE" dirty="0">
                <a:solidFill>
                  <a:srgbClr val="000000"/>
                </a:solidFill>
                <a:latin typeface="Liberation Sans" pitchFamily="18"/>
              </a:rPr>
              <a:t>osalause, kus on oleviku umbisikuline tegumood ja </a:t>
            </a:r>
            <a:r>
              <a:rPr lang="et-EE" i="1" dirty="0">
                <a:solidFill>
                  <a:srgbClr val="000000"/>
                </a:solidFill>
                <a:latin typeface="Liberation Sans" pitchFamily="18"/>
              </a:rPr>
              <a:t>poolt-</a:t>
            </a:r>
            <a:r>
              <a:rPr lang="et-EE" dirty="0">
                <a:solidFill>
                  <a:srgbClr val="000000"/>
                </a:solidFill>
                <a:latin typeface="Liberation Sans" pitchFamily="18"/>
              </a:rPr>
              <a:t>kaassõnafraas</a:t>
            </a:r>
          </a:p>
          <a:p>
            <a:pPr lvl="1" hangingPunct="0">
              <a:spcBef>
                <a:spcPts val="0"/>
              </a:spcBef>
              <a:spcAft>
                <a:spcPts val="1417"/>
              </a:spcAft>
              <a:buClr>
                <a:srgbClr val="000000"/>
              </a:buClr>
              <a:buSzPct val="75000"/>
              <a:buFont typeface="StarSymbol"/>
              <a:buChar char="✔"/>
            </a:pPr>
            <a:r>
              <a:rPr lang="et-EE" dirty="0">
                <a:solidFill>
                  <a:srgbClr val="000000"/>
                </a:solidFill>
                <a:latin typeface="Liberation Sans" pitchFamily="18"/>
              </a:rPr>
              <a:t>omadussõna ülivõrre, millele eelneb sõna</a:t>
            </a:r>
            <a:r>
              <a:rPr lang="et-EE" i="1" dirty="0">
                <a:solidFill>
                  <a:srgbClr val="000000"/>
                </a:solidFill>
                <a:latin typeface="Liberation Sans" pitchFamily="18"/>
              </a:rPr>
              <a:t> kõige ; </a:t>
            </a:r>
            <a:r>
              <a:rPr lang="et-EE" dirty="0">
                <a:solidFill>
                  <a:srgbClr val="000000"/>
                </a:solidFill>
                <a:latin typeface="Liberation Sans" pitchFamily="18"/>
              </a:rPr>
              <a:t>st otsime topelt tunnusega ülivõrret</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page35">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r>
              <a:rPr lang="et-EE" sz="3600" b="1">
                <a:solidFill>
                  <a:srgbClr val="FF3333"/>
                </a:solidFill>
              </a:rPr>
              <a:t>Poolfabrikaadid Tasakaalus korpuse põhjal</a:t>
            </a:r>
          </a:p>
        </p:txBody>
      </p:sp>
      <p:sp>
        <p:nvSpPr>
          <p:cNvPr id="3" name="Text Placeholder 2"/>
          <p:cNvSpPr txBox="1">
            <a:spLocks noGrp="1"/>
          </p:cNvSpPr>
          <p:nvPr>
            <p:ph type="body" idx="4294967295"/>
          </p:nvPr>
        </p:nvSpPr>
        <p:spPr/>
        <p:txBody>
          <a:bodyPr/>
          <a:lstStyle/>
          <a:p>
            <a:pPr lvl="0"/>
            <a:r>
              <a:rPr lang="et-EE" sz="2400"/>
              <a:t>Sama sisuga lehtedel</a:t>
            </a:r>
          </a:p>
          <a:p>
            <a:pPr lvl="0"/>
            <a:r>
              <a:rPr lang="et-EE" sz="2400">
                <a:hlinkClick r:id="rId3"/>
              </a:rPr>
              <a:t>https://keeleressursid.ee/et/keeleressursid-cl-ut/ressursid</a:t>
            </a:r>
          </a:p>
          <a:p>
            <a:pPr lvl="0"/>
            <a:r>
              <a:rPr lang="et-EE" sz="2400">
                <a:hlinkClick r:id="rId4"/>
              </a:rPr>
              <a:t>http://www.cl.ut.ee/ressursid/</a:t>
            </a:r>
          </a:p>
          <a:p>
            <a:pPr lvl="0"/>
            <a:r>
              <a:rPr lang="et-EE" sz="2400">
                <a:solidFill>
                  <a:srgbClr val="FF3333"/>
                </a:solidFill>
              </a:rPr>
              <a:t>Sagedusloendid:</a:t>
            </a:r>
          </a:p>
          <a:p>
            <a:pPr lvl="1" hangingPunct="0">
              <a:spcBef>
                <a:spcPts val="0"/>
              </a:spcBef>
              <a:spcAft>
                <a:spcPts val="1417"/>
              </a:spcAft>
              <a:buSzPts val="1834"/>
              <a:buBlip>
                <a:blip r:embed="rId5">
                  <a:extLst>
                    <a:ext uri="{96DAC541-7B7A-43D3-8B79-37D633B846F1}">
                      <asvg:svgBlip xmlns:asvg="http://schemas.microsoft.com/office/drawing/2016/SVG/main" r:embed="rId6"/>
                    </a:ext>
                  </a:extLst>
                </a:blip>
              </a:buBlip>
            </a:pPr>
            <a:r>
              <a:rPr lang="et-EE">
                <a:latin typeface="Liberation Sans" pitchFamily="18"/>
              </a:rPr>
              <a:t>lemmad e algvormid; sõnavormid</a:t>
            </a:r>
          </a:p>
          <a:p>
            <a:pPr lvl="1" hangingPunct="0">
              <a:spcBef>
                <a:spcPts val="0"/>
              </a:spcBef>
              <a:spcAft>
                <a:spcPts val="1417"/>
              </a:spcAft>
              <a:buSzPts val="1834"/>
              <a:buBlip>
                <a:blip r:embed="rId5">
                  <a:extLst>
                    <a:ext uri="{96DAC541-7B7A-43D3-8B79-37D633B846F1}">
                      <asvg:svgBlip xmlns:asvg="http://schemas.microsoft.com/office/drawing/2016/SVG/main" r:embed="rId6"/>
                    </a:ext>
                  </a:extLst>
                </a:blip>
              </a:buBlip>
            </a:pPr>
            <a:r>
              <a:rPr lang="et-EE">
                <a:latin typeface="Liberation Sans" pitchFamily="18"/>
              </a:rPr>
              <a:t>sõnaliigid + gram kategooriad</a:t>
            </a:r>
          </a:p>
          <a:p>
            <a:pPr lvl="1" hangingPunct="0">
              <a:spcBef>
                <a:spcPts val="0"/>
              </a:spcBef>
              <a:spcAft>
                <a:spcPts val="1417"/>
              </a:spcAft>
              <a:buSzPts val="1834"/>
              <a:buBlip>
                <a:blip r:embed="rId5">
                  <a:extLst>
                    <a:ext uri="{96DAC541-7B7A-43D3-8B79-37D633B846F1}">
                      <asvg:svgBlip xmlns:asvg="http://schemas.microsoft.com/office/drawing/2016/SVG/main" r:embed="rId6"/>
                    </a:ext>
                  </a:extLst>
                </a:blip>
              </a:buBlip>
            </a:pPr>
            <a:r>
              <a:rPr lang="et-EE">
                <a:latin typeface="Liberation Sans" pitchFamily="18"/>
              </a:rPr>
              <a:t>mitmikud, kollokatsioonid</a:t>
            </a:r>
          </a:p>
          <a:p>
            <a:pPr lvl="0"/>
            <a:r>
              <a:rPr lang="et-EE" sz="2400">
                <a:solidFill>
                  <a:srgbClr val="FF3333"/>
                </a:solidFill>
              </a:rPr>
              <a:t>NB! hea võrdlusalus teie erikorpusest leitud sagedusandmetele</a:t>
            </a:r>
          </a:p>
          <a:p>
            <a:pPr lvl="0"/>
            <a:r>
              <a:rPr lang="et-EE" sz="2400">
                <a:solidFill>
                  <a:srgbClr val="000000"/>
                </a:solidFill>
              </a:rPr>
              <a:t>vaadakem nt käänete sagedusjärjestust Tasakaalus korpuses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page36">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r>
              <a:rPr lang="et-EE" sz="3600" b="1">
                <a:solidFill>
                  <a:srgbClr val="FF3333"/>
                </a:solidFill>
              </a:rPr>
              <a:t>Kollokatsioonid</a:t>
            </a:r>
          </a:p>
        </p:txBody>
      </p:sp>
      <p:sp>
        <p:nvSpPr>
          <p:cNvPr id="3" name="Text Placeholder 2"/>
          <p:cNvSpPr txBox="1">
            <a:spLocks noGrp="1"/>
          </p:cNvSpPr>
          <p:nvPr>
            <p:ph type="body" idx="4294967295"/>
          </p:nvPr>
        </p:nvSpPr>
        <p:spPr/>
        <p:txBody>
          <a:bodyPr/>
          <a:lstStyle/>
          <a:p>
            <a:pPr lvl="0">
              <a:buSzPts val="1834"/>
              <a:buBlip>
                <a:blip r:embed="rId3">
                  <a:extLst>
                    <a:ext uri="{96DAC541-7B7A-43D3-8B79-37D633B846F1}">
                      <asvg:svgBlip xmlns:asvg="http://schemas.microsoft.com/office/drawing/2016/SVG/main" r:embed="rId4"/>
                    </a:ext>
                  </a:extLst>
                </a:blip>
              </a:buBlip>
            </a:pPr>
            <a:r>
              <a:rPr lang="et-EE" sz="2400" dirty="0">
                <a:solidFill>
                  <a:srgbClr val="FF3333"/>
                </a:solidFill>
              </a:rPr>
              <a:t> Kollokatsioon </a:t>
            </a:r>
            <a:r>
              <a:rPr lang="et-EE" sz="2400" dirty="0"/>
              <a:t>on kahe sõna koosesinemine mingis kindlalt defineeritud naabruses sagedamini, kui võiks eeldada nende eraldiesinemiste sageduste põhjal</a:t>
            </a:r>
          </a:p>
          <a:p>
            <a:pPr lvl="1" hangingPunct="0">
              <a:spcBef>
                <a:spcPts val="0"/>
              </a:spcBef>
              <a:spcAft>
                <a:spcPts val="1417"/>
              </a:spcAft>
              <a:buSzPts val="1834"/>
              <a:buBlip>
                <a:blip r:embed="rId3">
                  <a:extLst>
                    <a:ext uri="{96DAC541-7B7A-43D3-8B79-37D633B846F1}">
                      <asvg:svgBlip xmlns:asvg="http://schemas.microsoft.com/office/drawing/2016/SVG/main" r:embed="rId4"/>
                    </a:ext>
                  </a:extLst>
                </a:blip>
              </a:buBlip>
            </a:pPr>
            <a:r>
              <a:rPr lang="et-EE" i="1" dirty="0">
                <a:latin typeface="Liberation Sans" pitchFamily="18"/>
              </a:rPr>
              <a:t>plehku panema; üle saama, alla jääma; valge vein, punane vein</a:t>
            </a:r>
          </a:p>
          <a:p>
            <a:pPr lvl="1" hangingPunct="0">
              <a:spcBef>
                <a:spcPts val="0"/>
              </a:spcBef>
              <a:spcAft>
                <a:spcPts val="1417"/>
              </a:spcAft>
              <a:buSzPts val="1834"/>
              <a:buBlip>
                <a:blip r:embed="rId3">
                  <a:extLst>
                    <a:ext uri="{96DAC541-7B7A-43D3-8B79-37D633B846F1}">
                      <asvg:svgBlip xmlns:asvg="http://schemas.microsoft.com/office/drawing/2016/SVG/main" r:embed="rId4"/>
                    </a:ext>
                  </a:extLst>
                </a:blip>
              </a:buBlip>
            </a:pPr>
            <a:endParaRPr lang="et-EE" dirty="0">
              <a:latin typeface="Liberation Sans" pitchFamily="18"/>
            </a:endParaRPr>
          </a:p>
          <a:p>
            <a:pPr lvl="0">
              <a:buSzPts val="1834"/>
              <a:buBlip>
                <a:blip r:embed="rId3">
                  <a:extLst>
                    <a:ext uri="{96DAC541-7B7A-43D3-8B79-37D633B846F1}">
                      <asvg:svgBlip xmlns:asvg="http://schemas.microsoft.com/office/drawing/2016/SVG/main" r:embed="rId4"/>
                    </a:ext>
                  </a:extLst>
                </a:blip>
              </a:buBlip>
            </a:pPr>
            <a:r>
              <a:rPr lang="et-EE" sz="2400" dirty="0"/>
              <a:t> Keeleteaduses paljukasutatav vahend sõna tähenduse ja kasutuse uurimisel</a:t>
            </a:r>
          </a:p>
          <a:p>
            <a:pPr lvl="0">
              <a:buSzPts val="1834"/>
              <a:buBlip>
                <a:blip r:embed="rId3">
                  <a:extLst>
                    <a:ext uri="{96DAC541-7B7A-43D3-8B79-37D633B846F1}">
                      <asvg:svgBlip xmlns:asvg="http://schemas.microsoft.com/office/drawing/2016/SVG/main" r:embed="rId4"/>
                    </a:ext>
                  </a:extLst>
                </a:blip>
              </a:buBlip>
            </a:pPr>
            <a:r>
              <a:rPr lang="et-EE" sz="2400" dirty="0"/>
              <a:t> Leksikograafias ja võõrkeeleõppes olulised (</a:t>
            </a:r>
            <a:r>
              <a:rPr lang="et-EE" sz="2400" i="1" dirty="0"/>
              <a:t>give a speech, make a speech, give a talk, make a talk ...</a:t>
            </a:r>
            <a:r>
              <a:rPr lang="et-EE" sz="2400" dirty="0"/>
              <a:t>)</a:t>
            </a:r>
          </a:p>
          <a:p>
            <a:pPr lvl="1" hangingPunct="0">
              <a:spcBef>
                <a:spcPts val="0"/>
              </a:spcBef>
              <a:spcAft>
                <a:spcPts val="1417"/>
              </a:spcAft>
              <a:buNone/>
            </a:pPr>
            <a:endParaRPr lang="et-EE" dirty="0">
              <a:latin typeface="Liberation Sans" pitchFamily="18"/>
            </a:endParaRPr>
          </a:p>
          <a:p>
            <a:pPr lvl="1" hangingPunct="0">
              <a:spcBef>
                <a:spcPts val="0"/>
              </a:spcBef>
              <a:spcAft>
                <a:spcPts val="1417"/>
              </a:spcAft>
              <a:buNone/>
            </a:pPr>
            <a:endParaRPr lang="et-EE" dirty="0">
              <a:latin typeface="Liberation Sans" pitchFamily="18"/>
            </a:endParaRPr>
          </a:p>
          <a:p>
            <a:pPr lvl="1" hangingPunct="0">
              <a:spcBef>
                <a:spcPts val="0"/>
              </a:spcBef>
              <a:spcAft>
                <a:spcPts val="1417"/>
              </a:spcAft>
              <a:buNone/>
            </a:pPr>
            <a:endParaRPr lang="et-EE" dirty="0">
              <a:latin typeface="Liberation Sans" pitchFamily="18"/>
            </a:endParaRPr>
          </a:p>
          <a:p>
            <a:pPr lvl="0">
              <a:buSzPct val="45000"/>
              <a:buFont typeface="StarSymbol"/>
              <a:buChar char="●"/>
            </a:pPr>
            <a:endParaRPr lang="et-EE" dirty="0"/>
          </a:p>
          <a:p>
            <a:pPr lvl="0">
              <a:buSzPct val="45000"/>
              <a:buFont typeface="StarSymbol"/>
              <a:buChar char="●"/>
            </a:pPr>
            <a:endParaRPr lang="et-EE"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page37">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r>
              <a:rPr lang="et-EE" sz="3600" b="1">
                <a:solidFill>
                  <a:srgbClr val="FF3333"/>
                </a:solidFill>
              </a:rPr>
              <a:t>Kollokatsioonid</a:t>
            </a:r>
          </a:p>
        </p:txBody>
      </p:sp>
      <p:sp>
        <p:nvSpPr>
          <p:cNvPr id="3" name="Text Placeholder 2"/>
          <p:cNvSpPr txBox="1">
            <a:spLocks noGrp="1"/>
          </p:cNvSpPr>
          <p:nvPr>
            <p:ph type="body" idx="4294967295"/>
          </p:nvPr>
        </p:nvSpPr>
        <p:spPr/>
        <p:txBody>
          <a:bodyPr/>
          <a:lstStyle/>
          <a:p>
            <a:pPr lvl="0"/>
            <a:r>
              <a:rPr lang="et-EE" sz="2400" dirty="0">
                <a:hlinkClick r:id="rId3"/>
              </a:rPr>
              <a:t>https://korpused.keeleressursid.ee/clc/</a:t>
            </a:r>
          </a:p>
          <a:p>
            <a:pPr lvl="0"/>
            <a:r>
              <a:rPr lang="et-EE" sz="2400" dirty="0">
                <a:solidFill>
                  <a:srgbClr val="FF3333"/>
                </a:solidFill>
              </a:rPr>
              <a:t>otsigem ilukirjanduskorpusest</a:t>
            </a:r>
          </a:p>
          <a:p>
            <a:pPr lvl="0">
              <a:buSzPts val="1834"/>
              <a:buBlip>
                <a:blip r:embed="rId4">
                  <a:extLst>
                    <a:ext uri="{96DAC541-7B7A-43D3-8B79-37D633B846F1}">
                      <asvg:svgBlip xmlns:asvg="http://schemas.microsoft.com/office/drawing/2016/SVG/main" r:embed="rId5"/>
                    </a:ext>
                  </a:extLst>
                </a:blip>
              </a:buBlip>
            </a:pPr>
            <a:r>
              <a:rPr lang="et-EE" sz="2400" dirty="0"/>
              <a:t> vein + omadussõna A (lemma + lemma)</a:t>
            </a:r>
          </a:p>
          <a:p>
            <a:pPr lvl="0">
              <a:buSzPts val="1834"/>
              <a:buBlip>
                <a:blip r:embed="rId4">
                  <a:extLst>
                    <a:ext uri="{96DAC541-7B7A-43D3-8B79-37D633B846F1}">
                      <asvg:svgBlip xmlns:asvg="http://schemas.microsoft.com/office/drawing/2016/SVG/main" r:embed="rId5"/>
                    </a:ext>
                  </a:extLst>
                </a:blip>
              </a:buBlip>
            </a:pPr>
            <a:r>
              <a:rPr lang="et-EE" sz="2400" dirty="0"/>
              <a:t> jääma + lemma: määrsõna D</a:t>
            </a:r>
          </a:p>
          <a:p>
            <a:pPr lvl="0">
              <a:buSzPts val="1834"/>
              <a:buBlip>
                <a:blip r:embed="rId4">
                  <a:extLst>
                    <a:ext uri="{96DAC541-7B7A-43D3-8B79-37D633B846F1}">
                      <asvg:svgBlip xmlns:asvg="http://schemas.microsoft.com/office/drawing/2016/SVG/main" r:embed="rId5"/>
                    </a:ext>
                  </a:extLst>
                </a:blip>
              </a:buBlip>
            </a:pPr>
            <a:r>
              <a:rPr lang="et-EE" sz="2400" dirty="0"/>
              <a:t> plehku + lemma: tegusõna V</a:t>
            </a:r>
          </a:p>
          <a:p>
            <a:pPr lvl="0">
              <a:buSzPts val="1834"/>
              <a:buBlip>
                <a:blip r:embed="rId4">
                  <a:extLst>
                    <a:ext uri="{96DAC541-7B7A-43D3-8B79-37D633B846F1}">
                      <asvg:svgBlip xmlns:asvg="http://schemas.microsoft.com/office/drawing/2016/SVG/main" r:embed="rId5"/>
                    </a:ext>
                  </a:extLst>
                </a:blip>
              </a:buBlip>
            </a:pPr>
            <a:r>
              <a:rPr lang="et-EE" sz="2400" dirty="0"/>
              <a:t> lööma + sõnavorm; kõik sõnaliigid, Võrdleme log-ll ja MI</a:t>
            </a:r>
          </a:p>
          <a:p>
            <a:pPr lvl="1" hangingPunct="0">
              <a:spcBef>
                <a:spcPts val="0"/>
              </a:spcBef>
              <a:spcAft>
                <a:spcPts val="1417"/>
              </a:spcAft>
              <a:buNone/>
            </a:pPr>
            <a:endParaRPr lang="et-EE" dirty="0">
              <a:latin typeface="Liberation Sans" pitchFamily="18"/>
            </a:endParaRPr>
          </a:p>
          <a:p>
            <a:pPr lvl="1" hangingPunct="0">
              <a:spcBef>
                <a:spcPts val="0"/>
              </a:spcBef>
              <a:spcAft>
                <a:spcPts val="1417"/>
              </a:spcAft>
              <a:buNone/>
            </a:pPr>
            <a:endParaRPr lang="et-EE" dirty="0">
              <a:latin typeface="Liberation Sans" pitchFamily="18"/>
            </a:endParaRPr>
          </a:p>
          <a:p>
            <a:pPr lvl="1" hangingPunct="0">
              <a:spcBef>
                <a:spcPts val="0"/>
              </a:spcBef>
              <a:spcAft>
                <a:spcPts val="1417"/>
              </a:spcAft>
              <a:buNone/>
            </a:pPr>
            <a:endParaRPr lang="et-EE" dirty="0">
              <a:latin typeface="Liberation Sans" pitchFamily="18"/>
            </a:endParaRPr>
          </a:p>
          <a:p>
            <a:pPr lvl="0">
              <a:buSzPct val="45000"/>
              <a:buFont typeface="StarSymbol"/>
              <a:buChar char="●"/>
            </a:pPr>
            <a:endParaRPr lang="et-EE" dirty="0"/>
          </a:p>
          <a:p>
            <a:pPr lvl="0">
              <a:buSzPct val="45000"/>
              <a:buFont typeface="StarSymbol"/>
              <a:buChar char="●"/>
            </a:pPr>
            <a:endParaRPr lang="et-EE"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page38">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r>
              <a:rPr lang="et-EE" sz="3600" b="1">
                <a:solidFill>
                  <a:srgbClr val="FF3333"/>
                </a:solidFill>
              </a:rPr>
              <a:t>Kõnetehnoloogia</a:t>
            </a:r>
          </a:p>
        </p:txBody>
      </p:sp>
      <p:sp>
        <p:nvSpPr>
          <p:cNvPr id="3" name="Text Placeholder 2"/>
          <p:cNvSpPr txBox="1">
            <a:spLocks noGrp="1"/>
          </p:cNvSpPr>
          <p:nvPr>
            <p:ph type="body" idx="4294967295"/>
          </p:nvPr>
        </p:nvSpPr>
        <p:spPr/>
        <p:txBody>
          <a:bodyPr/>
          <a:lstStyle/>
          <a:p>
            <a:pPr lvl="0"/>
            <a:r>
              <a:rPr lang="et-EE" sz="2400"/>
              <a:t>TÜ-s sellega (peaaegu) ei tegeleta</a:t>
            </a:r>
          </a:p>
          <a:p>
            <a:pPr lvl="0"/>
            <a:r>
              <a:rPr lang="et-EE" sz="2400"/>
              <a:t>Tegeldakse:</a:t>
            </a:r>
          </a:p>
          <a:p>
            <a:pPr lvl="1" hangingPunct="0">
              <a:spcBef>
                <a:spcPts val="0"/>
              </a:spcBef>
              <a:spcAft>
                <a:spcPts val="1417"/>
              </a:spcAft>
              <a:buNone/>
            </a:pPr>
            <a:r>
              <a:rPr lang="et-EE">
                <a:latin typeface="Liberation Sans" pitchFamily="18"/>
              </a:rPr>
              <a:t>Eesti keele instituut EKI: kõnesüntees</a:t>
            </a:r>
          </a:p>
          <a:p>
            <a:pPr lvl="1" hangingPunct="0">
              <a:spcBef>
                <a:spcPts val="0"/>
              </a:spcBef>
              <a:spcAft>
                <a:spcPts val="1417"/>
              </a:spcAft>
              <a:buNone/>
            </a:pPr>
            <a:r>
              <a:rPr lang="et-EE">
                <a:latin typeface="Liberation Sans" pitchFamily="18"/>
              </a:rPr>
              <a:t>TTÜ Küberneetika Instituut: kõnetuvastus</a:t>
            </a:r>
          </a:p>
          <a:p>
            <a:pPr lvl="2" hangingPunct="0">
              <a:spcBef>
                <a:spcPts val="0"/>
              </a:spcBef>
              <a:spcAft>
                <a:spcPts val="1417"/>
              </a:spcAft>
              <a:buNone/>
            </a:pPr>
            <a:r>
              <a:rPr lang="et-EE" sz="2400">
                <a:solidFill>
                  <a:srgbClr val="FF3333"/>
                </a:solidFill>
                <a:latin typeface="Liberation Sans" pitchFamily="18"/>
              </a:rPr>
              <a:t>Kõnetuvastus</a:t>
            </a:r>
            <a:r>
              <a:rPr lang="et-EE" sz="2400">
                <a:latin typeface="Liberation Sans" pitchFamily="18"/>
              </a:rPr>
              <a:t> võiks olla, vähemalt teoreetiliselt, ühiskonnateadlase jaoks praktiline tööriist.</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page39">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r>
              <a:rPr lang="et-EE" sz="3600" b="1">
                <a:solidFill>
                  <a:srgbClr val="FF3333"/>
                </a:solidFill>
              </a:rPr>
              <a:t>Kõnetuvastus</a:t>
            </a:r>
          </a:p>
        </p:txBody>
      </p:sp>
      <p:sp>
        <p:nvSpPr>
          <p:cNvPr id="3" name="Text Placeholder 2"/>
          <p:cNvSpPr txBox="1">
            <a:spLocks noGrp="1"/>
          </p:cNvSpPr>
          <p:nvPr>
            <p:ph type="body" idx="4294967295"/>
          </p:nvPr>
        </p:nvSpPr>
        <p:spPr/>
        <p:txBody>
          <a:bodyPr/>
          <a:lstStyle/>
          <a:p>
            <a:pPr lvl="0">
              <a:buSzPts val="1834"/>
              <a:buBlip>
                <a:blip r:embed="rId3">
                  <a:extLst>
                    <a:ext uri="{96DAC541-7B7A-43D3-8B79-37D633B846F1}">
                      <asvg:svgBlip xmlns:asvg="http://schemas.microsoft.com/office/drawing/2016/SVG/main" r:embed="rId4"/>
                    </a:ext>
                  </a:extLst>
                </a:blip>
              </a:buBlip>
            </a:pPr>
            <a:r>
              <a:rPr lang="et-EE" sz="2400" dirty="0"/>
              <a:t> Kõnetuvastuse sisendiks on kõne ja väljundiks sõnajada</a:t>
            </a:r>
          </a:p>
          <a:p>
            <a:pPr lvl="0">
              <a:buSzPts val="1834"/>
              <a:buBlip>
                <a:blip r:embed="rId3">
                  <a:extLst>
                    <a:ext uri="{96DAC541-7B7A-43D3-8B79-37D633B846F1}">
                      <asvg:svgBlip xmlns:asvg="http://schemas.microsoft.com/office/drawing/2016/SVG/main" r:embed="rId4"/>
                    </a:ext>
                  </a:extLst>
                </a:blip>
              </a:buBlip>
            </a:pPr>
            <a:r>
              <a:rPr lang="et-EE" sz="2400" dirty="0"/>
              <a:t> Põhineb masinõppel – mida erinevam on kõneleja hääldus treeningandmetest st paralleelistatud heli- ja tekstifailist, seda halvem on tulemus</a:t>
            </a:r>
          </a:p>
          <a:p>
            <a:pPr lvl="0">
              <a:buSzPts val="1834"/>
              <a:buBlip>
                <a:blip r:embed="rId3">
                  <a:extLst>
                    <a:ext uri="{96DAC541-7B7A-43D3-8B79-37D633B846F1}">
                      <asvg:svgBlip xmlns:asvg="http://schemas.microsoft.com/office/drawing/2016/SVG/main" r:embed="rId4"/>
                    </a:ext>
                  </a:extLst>
                </a:blip>
              </a:buBlip>
            </a:pPr>
            <a:r>
              <a:rPr lang="et-EE" sz="2400" dirty="0"/>
              <a:t> Sellised asjad nagu kokku-lahku kirjutamine, kirjavahemärgid, suur-väike algustäht on tegelikult järeltöötluse, mitte kõnetuvastuse probleem, aga kasutaja hindab kõnetuvastuse kvaliteeti paljus ka nende asjade järgi</a:t>
            </a:r>
          </a:p>
          <a:p>
            <a:pPr lvl="0">
              <a:buSzPts val="1834"/>
              <a:buBlip>
                <a:blip r:embed="rId3">
                  <a:extLst>
                    <a:ext uri="{96DAC541-7B7A-43D3-8B79-37D633B846F1}">
                      <asvg:svgBlip xmlns:asvg="http://schemas.microsoft.com/office/drawing/2016/SVG/main" r:embed="rId4"/>
                    </a:ext>
                  </a:extLst>
                </a:blip>
              </a:buBlip>
            </a:pPr>
            <a:r>
              <a:rPr lang="et-EE" sz="2400" dirty="0"/>
              <a:t> Kõnetuvastuse põhiprobleem on inimkõne variatiivsus</a:t>
            </a:r>
          </a:p>
          <a:p>
            <a:pPr lvl="0"/>
            <a:endParaRPr lang="et-EE" sz="2400" dirty="0"/>
          </a:p>
          <a:p>
            <a:pPr lvl="0"/>
            <a:endParaRPr lang="et-EE"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Baaskorpus kui suletud representatiivse korpuse tüüpiline esindaja">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9" y="302400"/>
            <a:ext cx="9072000" cy="1260000"/>
          </a:xfrm>
        </p:spPr>
        <p:txBody>
          <a:bodyPr wrap="square" lIns="91440" tIns="45720" rIns="91440" bIns="45720" anchorCtr="0">
            <a:noAutofit/>
          </a:bodyPr>
          <a:lstStyle/>
          <a:p>
            <a:pPr lvl="0" hangingPunct="1"/>
            <a:r>
              <a:rPr lang="et-EE" sz="3200" b="1">
                <a:solidFill>
                  <a:srgbClr val="FF3333"/>
                </a:solidFill>
              </a:rPr>
              <a:t>Korpuse representatiivsus</a:t>
            </a:r>
          </a:p>
        </p:txBody>
      </p:sp>
      <p:sp>
        <p:nvSpPr>
          <p:cNvPr id="3" name="Text Placeholder 2"/>
          <p:cNvSpPr txBox="1">
            <a:spLocks noGrp="1"/>
          </p:cNvSpPr>
          <p:nvPr>
            <p:ph type="body" idx="4294967295"/>
          </p:nvPr>
        </p:nvSpPr>
        <p:spPr>
          <a:xfrm>
            <a:off x="503999" y="1764000"/>
            <a:ext cx="9072000" cy="4989240"/>
          </a:xfrm>
        </p:spPr>
        <p:txBody>
          <a:bodyPr wrap="square" lIns="91440" tIns="45720" rIns="91440" bIns="45720" anchor="t" anchorCtr="0"/>
          <a:lstStyle/>
          <a:p>
            <a:pPr marL="609480" lvl="0" indent="-609480" hangingPunct="1">
              <a:spcBef>
                <a:spcPts val="799"/>
              </a:spcBef>
              <a:spcAft>
                <a:spcPts val="0"/>
              </a:spcAft>
            </a:pPr>
            <a:r>
              <a:rPr lang="et-EE" sz="2400">
                <a:solidFill>
                  <a:srgbClr val="FF3333"/>
                </a:solidFill>
              </a:rPr>
              <a:t>Representatiivsuse</a:t>
            </a:r>
            <a:r>
              <a:rPr lang="et-EE" sz="2400"/>
              <a:t> all mõistetakse korpuslingvistikas tüüpiliselt seda, et korpus esindab proportsionaalselt (mingit kindlalt defineeritud osa) selle keele kasutusest.</a:t>
            </a:r>
          </a:p>
          <a:p>
            <a:pPr marL="608400" lvl="0" indent="-608400" hangingPunct="1">
              <a:spcBef>
                <a:spcPts val="799"/>
              </a:spcBef>
              <a:spcAft>
                <a:spcPts val="0"/>
              </a:spcAft>
            </a:pPr>
            <a:endParaRPr lang="et-EE" sz="2400"/>
          </a:p>
          <a:p>
            <a:pPr marL="608400" lvl="0" indent="-608400" hangingPunct="1">
              <a:spcBef>
                <a:spcPts val="799"/>
              </a:spcBef>
              <a:spcAft>
                <a:spcPts val="0"/>
              </a:spcAft>
            </a:pPr>
            <a:r>
              <a:rPr lang="et-EE" sz="2400"/>
              <a:t>Kas korpus saab (reaalses maailmas) esindada kogu mingi perioodi keelekasutust?</a:t>
            </a:r>
          </a:p>
          <a:p>
            <a:pPr lvl="0" indent="608400" hangingPunct="1">
              <a:spcBef>
                <a:spcPts val="799"/>
              </a:spcBef>
              <a:spcAft>
                <a:spcPts val="0"/>
              </a:spcAft>
              <a:buSzPts val="1834"/>
              <a:buBlip>
                <a:blip r:embed="rId3">
                  <a:extLst>
                    <a:ext uri="{96DAC541-7B7A-43D3-8B79-37D633B846F1}">
                      <asvg:svgBlip xmlns:asvg="http://schemas.microsoft.com/office/drawing/2016/SVG/main" r:embed="rId4"/>
                    </a:ext>
                  </a:extLst>
                </a:blip>
              </a:buBlip>
            </a:pPr>
            <a:r>
              <a:rPr lang="et-EE" sz="2400"/>
              <a:t>suuline vs kirjalik keelekasutus</a:t>
            </a:r>
          </a:p>
          <a:p>
            <a:pPr lvl="0" indent="608400" hangingPunct="1">
              <a:spcBef>
                <a:spcPts val="799"/>
              </a:spcBef>
              <a:spcAft>
                <a:spcPts val="0"/>
              </a:spcAft>
              <a:buSzPts val="1834"/>
              <a:buBlip>
                <a:blip r:embed="rId3">
                  <a:extLst>
                    <a:ext uri="{96DAC541-7B7A-43D3-8B79-37D633B846F1}">
                      <asvg:svgBlip xmlns:asvg="http://schemas.microsoft.com/office/drawing/2016/SVG/main" r:embed="rId4"/>
                    </a:ext>
                  </a:extLst>
                </a:blip>
              </a:buBlip>
            </a:pPr>
            <a:r>
              <a:rPr lang="et-EE" sz="2400"/>
              <a:t>allkeeled (sotsiaalsete rühmade, erialarühmade)</a:t>
            </a:r>
          </a:p>
          <a:p>
            <a:pPr lvl="0" indent="608400" hangingPunct="1">
              <a:spcBef>
                <a:spcPts val="799"/>
              </a:spcBef>
              <a:spcAft>
                <a:spcPts val="0"/>
              </a:spcAft>
              <a:buSzPts val="1834"/>
              <a:buBlip>
                <a:blip r:embed="rId3">
                  <a:extLst>
                    <a:ext uri="{96DAC541-7B7A-43D3-8B79-37D633B846F1}">
                      <asvg:svgBlip xmlns:asvg="http://schemas.microsoft.com/office/drawing/2016/SVG/main" r:embed="rId4"/>
                    </a:ext>
                  </a:extLst>
                </a:blip>
              </a:buBlip>
            </a:pPr>
            <a:r>
              <a:rPr lang="et-EE" sz="2400"/>
              <a:t>kõneleja/autori tunnused: sugu/vanus/haridus jms – tüüpiliselt seda ei kontrollita, saab järeldada</a:t>
            </a:r>
          </a:p>
          <a:p>
            <a:pPr marL="609480" lvl="0" indent="-609480" hangingPunct="1">
              <a:spcBef>
                <a:spcPts val="799"/>
              </a:spcBef>
              <a:spcAft>
                <a:spcPts val="0"/>
              </a:spcAft>
            </a:pPr>
            <a:endParaRPr lang="et-EE" sz="2400"/>
          </a:p>
          <a:p>
            <a:pPr marL="609480" lvl="0" indent="-609480" hangingPunct="1">
              <a:spcBef>
                <a:spcPts val="799"/>
              </a:spcBef>
              <a:spcAft>
                <a:spcPts val="0"/>
              </a:spcAft>
            </a:pPr>
            <a:endParaRPr lang="et-EE" sz="2400"/>
          </a:p>
          <a:p>
            <a:pPr marL="342720" lvl="0" indent="-342720" hangingPunct="1">
              <a:spcBef>
                <a:spcPts val="598"/>
              </a:spcBef>
              <a:spcAft>
                <a:spcPts val="0"/>
              </a:spcAft>
            </a:pPr>
            <a:endParaRPr lang="et-EE" sz="2400"/>
          </a:p>
          <a:p>
            <a:pPr marL="342720" lvl="0" indent="-342720" hangingPunct="1">
              <a:spcBef>
                <a:spcPts val="598"/>
              </a:spcBef>
              <a:spcAft>
                <a:spcPts val="0"/>
              </a:spcAft>
            </a:pPr>
            <a:endParaRPr lang="et-EE" sz="240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page40">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r>
              <a:rPr lang="et-EE" sz="3600" b="1">
                <a:solidFill>
                  <a:srgbClr val="FF3333"/>
                </a:solidFill>
              </a:rPr>
              <a:t>Kõnetuvastus</a:t>
            </a:r>
          </a:p>
        </p:txBody>
      </p:sp>
      <p:sp>
        <p:nvSpPr>
          <p:cNvPr id="3" name="Text Placeholder 2"/>
          <p:cNvSpPr txBox="1">
            <a:spLocks noGrp="1"/>
          </p:cNvSpPr>
          <p:nvPr>
            <p:ph type="body" idx="4294967295"/>
          </p:nvPr>
        </p:nvSpPr>
        <p:spPr/>
        <p:txBody>
          <a:bodyPr/>
          <a:lstStyle/>
          <a:p>
            <a:pPr lvl="0">
              <a:spcBef>
                <a:spcPts val="1400"/>
              </a:spcBef>
              <a:spcAft>
                <a:spcPts val="1400"/>
              </a:spcAft>
              <a:buSzPts val="1834"/>
              <a:buBlip>
                <a:blip r:embed="rId3">
                  <a:extLst>
                    <a:ext uri="{96DAC541-7B7A-43D3-8B79-37D633B846F1}">
                      <asvg:svgBlip xmlns:asvg="http://schemas.microsoft.com/office/drawing/2016/SVG/main" r:embed="rId4"/>
                    </a:ext>
                  </a:extLst>
                </a:blip>
              </a:buBlip>
            </a:pPr>
            <a:r>
              <a:rPr lang="et-EE" sz="2400" dirty="0"/>
              <a:t> Saab lasta oma helifaile automaatselt transkribeerida:</a:t>
            </a:r>
          </a:p>
          <a:p>
            <a:pPr lvl="0">
              <a:spcBef>
                <a:spcPts val="1400"/>
              </a:spcBef>
              <a:spcAft>
                <a:spcPts val="1400"/>
              </a:spcAft>
              <a:buSzPts val="1834"/>
              <a:buBlip>
                <a:blip r:embed="rId3">
                  <a:extLst>
                    <a:ext uri="{96DAC541-7B7A-43D3-8B79-37D633B846F1}">
                      <asvg:svgBlip xmlns:asvg="http://schemas.microsoft.com/office/drawing/2016/SVG/main" r:embed="rId4"/>
                    </a:ext>
                  </a:extLst>
                </a:blip>
              </a:buBlip>
            </a:pPr>
            <a:r>
              <a:rPr lang="et-EE" sz="2400" dirty="0">
                <a:hlinkClick r:id="rId5"/>
              </a:rPr>
              <a:t> http://bark.phon.ioc.ee/webtrans/</a:t>
            </a:r>
          </a:p>
          <a:p>
            <a:pPr lvl="0">
              <a:spcBef>
                <a:spcPts val="1400"/>
              </a:spcBef>
              <a:spcAft>
                <a:spcPts val="1400"/>
              </a:spcAft>
              <a:buSzPts val="1834"/>
              <a:buBlip>
                <a:blip r:embed="rId3">
                  <a:extLst>
                    <a:ext uri="{96DAC541-7B7A-43D3-8B79-37D633B846F1}">
                      <asvg:svgBlip xmlns:asvg="http://schemas.microsoft.com/office/drawing/2016/SVG/main" r:embed="rId4"/>
                    </a:ext>
                  </a:extLst>
                </a:blip>
              </a:buBlip>
            </a:pPr>
            <a:r>
              <a:rPr lang="et-EE" sz="2400"/>
              <a:t> Automaatselt </a:t>
            </a:r>
            <a:r>
              <a:rPr lang="et-EE" sz="2400" dirty="0"/>
              <a:t>transkribeeritud raadiosaadete brauser</a:t>
            </a:r>
            <a:r>
              <a:rPr lang="et-EE" sz="2400" b="1" dirty="0"/>
              <a:t> </a:t>
            </a:r>
            <a:r>
              <a:rPr lang="et-EE" sz="2400" b="1" dirty="0">
                <a:hlinkClick r:id="rId6"/>
              </a:rPr>
              <a:t>http://bark.phon.ioc.ee/tsab/p/index</a:t>
            </a:r>
          </a:p>
          <a:p>
            <a:pPr lvl="0">
              <a:spcBef>
                <a:spcPts val="1400"/>
              </a:spcBef>
              <a:spcAft>
                <a:spcPts val="1400"/>
              </a:spcAft>
            </a:pPr>
            <a:endParaRPr lang="et-EE" sz="2400" b="1" dirty="0"/>
          </a:p>
          <a:p>
            <a:pPr lvl="0"/>
            <a:endParaRPr lang="et-EE" sz="2400" b="1" dirty="0"/>
          </a:p>
          <a:p>
            <a:pPr lvl="0"/>
            <a:endParaRPr lang="et-EE"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page5">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r>
              <a:rPr lang="et-EE" sz="3600" b="1">
                <a:solidFill>
                  <a:srgbClr val="FF3333"/>
                </a:solidFill>
              </a:rPr>
              <a:t>Muid olulisi tunnuseid</a:t>
            </a:r>
          </a:p>
        </p:txBody>
      </p:sp>
      <p:sp>
        <p:nvSpPr>
          <p:cNvPr id="3" name="Text Placeholder 2"/>
          <p:cNvSpPr txBox="1">
            <a:spLocks noGrp="1"/>
          </p:cNvSpPr>
          <p:nvPr>
            <p:ph type="body" idx="4294967295"/>
          </p:nvPr>
        </p:nvSpPr>
        <p:spPr>
          <a:xfrm>
            <a:off x="503999" y="1769040"/>
            <a:ext cx="9071640" cy="5154274"/>
          </a:xfrm>
        </p:spPr>
        <p:txBody>
          <a:bodyPr/>
          <a:lstStyle/>
          <a:p>
            <a:pPr lvl="0">
              <a:buSzPts val="1834"/>
              <a:buBlip>
                <a:blip r:embed="rId3">
                  <a:extLst>
                    <a:ext uri="{96DAC541-7B7A-43D3-8B79-37D633B846F1}">
                      <asvg:svgBlip xmlns:asvg="http://schemas.microsoft.com/office/drawing/2016/SVG/main" r:embed="rId4"/>
                    </a:ext>
                  </a:extLst>
                </a:blip>
              </a:buBlip>
            </a:pPr>
            <a:r>
              <a:rPr lang="et-EE" sz="2400" dirty="0"/>
              <a:t>  Avatus vs suletus. Representatiivne korpus on (siiamaani) alati ka ka suletud korpus, st sinna ei saa tekste juurde panna või ära võtta, ilma et representatiivsus kaoks.</a:t>
            </a:r>
          </a:p>
          <a:p>
            <a:pPr lvl="0">
              <a:buSzPts val="1834"/>
              <a:buBlip>
                <a:blip r:embed="rId3">
                  <a:extLst>
                    <a:ext uri="{96DAC541-7B7A-43D3-8B79-37D633B846F1}">
                      <asvg:svgBlip xmlns:asvg="http://schemas.microsoft.com/office/drawing/2016/SVG/main" r:embed="rId4"/>
                    </a:ext>
                  </a:extLst>
                </a:blip>
              </a:buBlip>
            </a:pPr>
            <a:r>
              <a:rPr lang="et-EE" sz="2400" dirty="0"/>
              <a:t> katkendikorpus vs tekstikorpus</a:t>
            </a:r>
          </a:p>
          <a:p>
            <a:pPr lvl="0">
              <a:buSzPts val="1834"/>
              <a:buBlip>
                <a:blip r:embed="rId3">
                  <a:extLst>
                    <a:ext uri="{96DAC541-7B7A-43D3-8B79-37D633B846F1}">
                      <asvg:svgBlip xmlns:asvg="http://schemas.microsoft.com/office/drawing/2016/SVG/main" r:embed="rId4"/>
                    </a:ext>
                  </a:extLst>
                </a:blip>
              </a:buBlip>
            </a:pPr>
            <a:r>
              <a:rPr lang="et-EE" sz="2400" dirty="0"/>
              <a:t> aeg (diakrooniline vs sünkrooniline)</a:t>
            </a:r>
          </a:p>
          <a:p>
            <a:pPr lvl="0"/>
            <a:endParaRPr lang="et-EE" sz="2400" dirty="0"/>
          </a:p>
          <a:p>
            <a:pPr lvl="0"/>
            <a:endParaRPr lang="et-EE" sz="2400" dirty="0"/>
          </a:p>
          <a:p>
            <a:pPr lvl="0"/>
            <a:r>
              <a:rPr lang="et-EE" sz="2400" dirty="0">
                <a:solidFill>
                  <a:srgbClr val="FF3333"/>
                </a:solidFill>
              </a:rPr>
              <a:t>Milline võiks olla täiesti representatiivne korpus?</a:t>
            </a:r>
          </a:p>
          <a:p>
            <a:pPr lvl="0"/>
            <a:r>
              <a:rPr lang="et-EE" sz="2400" dirty="0">
                <a:solidFill>
                  <a:srgbClr val="FF3333"/>
                </a:solidFill>
              </a:rPr>
              <a:t>Kas korpust on tänapäeval enam vaja? Miks meile ei piisa internetiotsingust?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TÜ tänapäeva kirjaliku eesti keele korpuse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9" y="302400"/>
            <a:ext cx="9072000" cy="1260000"/>
          </a:xfrm>
        </p:spPr>
        <p:txBody>
          <a:bodyPr wrap="square" lIns="91440" tIns="45720" rIns="91440" bIns="45720" anchorCtr="0">
            <a:noAutofit/>
          </a:bodyPr>
          <a:lstStyle/>
          <a:p>
            <a:pPr lvl="0" hangingPunct="1"/>
            <a:r>
              <a:rPr lang="et-EE" sz="3600" b="1">
                <a:solidFill>
                  <a:srgbClr val="FF3333"/>
                </a:solidFill>
              </a:rPr>
              <a:t>TÜ eesti keele korpused</a:t>
            </a:r>
          </a:p>
        </p:txBody>
      </p:sp>
      <p:sp>
        <p:nvSpPr>
          <p:cNvPr id="3" name="Text Placeholder 2"/>
          <p:cNvSpPr txBox="1">
            <a:spLocks noGrp="1"/>
          </p:cNvSpPr>
          <p:nvPr>
            <p:ph type="body" idx="4294967295"/>
          </p:nvPr>
        </p:nvSpPr>
        <p:spPr>
          <a:xfrm>
            <a:off x="503999" y="1764000"/>
            <a:ext cx="9072000" cy="4989240"/>
          </a:xfrm>
        </p:spPr>
        <p:txBody>
          <a:bodyPr wrap="square" lIns="91440" tIns="45720" rIns="91440" bIns="45720" anchor="t" anchorCtr="0"/>
          <a:lstStyle/>
          <a:p>
            <a:pPr marL="609480" lvl="0" indent="-609480" hangingPunct="1">
              <a:spcBef>
                <a:spcPts val="799"/>
              </a:spcBef>
              <a:spcAft>
                <a:spcPts val="0"/>
              </a:spcAft>
            </a:pPr>
            <a:r>
              <a:rPr lang="et-EE" sz="2400">
                <a:solidFill>
                  <a:srgbClr val="FF3333"/>
                </a:solidFill>
              </a:rPr>
              <a:t>ALGUSES OLI</a:t>
            </a:r>
            <a:r>
              <a:rPr lang="et-EE" sz="2400">
                <a:solidFill>
                  <a:srgbClr val="009999"/>
                </a:solidFill>
              </a:rPr>
              <a:t> </a:t>
            </a:r>
            <a:r>
              <a:rPr lang="et-EE" sz="2400">
                <a:solidFill>
                  <a:srgbClr val="FF3333"/>
                </a:solidFill>
              </a:rPr>
              <a:t>BAASKORPUS</a:t>
            </a:r>
            <a:r>
              <a:rPr lang="et-EE" sz="2400"/>
              <a:t> (1980ndate korpus)</a:t>
            </a:r>
          </a:p>
          <a:p>
            <a:pPr marL="609480" lvl="0" indent="-609480" hangingPunct="1">
              <a:spcBef>
                <a:spcPts val="799"/>
              </a:spcBef>
              <a:spcAft>
                <a:spcPts val="0"/>
              </a:spcAft>
            </a:pPr>
            <a:r>
              <a:rPr lang="et-EE" sz="2400"/>
              <a:t>Selle koostamispõhimõtete kohta vt Hennoste jt 1998 ning Hennoste ja Muischnek 2000</a:t>
            </a:r>
          </a:p>
          <a:p>
            <a:pPr marL="609480" lvl="0" indent="-609480" hangingPunct="1">
              <a:spcBef>
                <a:spcPts val="799"/>
              </a:spcBef>
              <a:spcAft>
                <a:spcPts val="0"/>
              </a:spcAft>
            </a:pPr>
            <a:endParaRPr lang="et-EE" sz="2400"/>
          </a:p>
          <a:p>
            <a:pPr marL="342720" lvl="0" indent="-342720" hangingPunct="1">
              <a:spcBef>
                <a:spcPts val="598"/>
              </a:spcBef>
              <a:spcAft>
                <a:spcPts val="0"/>
              </a:spcAft>
              <a:buSzPts val="1834"/>
              <a:buBlip>
                <a:blip r:embed="rId3">
                  <a:extLst>
                    <a:ext uri="{96DAC541-7B7A-43D3-8B79-37D633B846F1}">
                      <asvg:svgBlip xmlns:asvg="http://schemas.microsoft.com/office/drawing/2016/SVG/main" r:embed="rId4"/>
                    </a:ext>
                  </a:extLst>
                </a:blip>
              </a:buBlip>
            </a:pPr>
            <a:r>
              <a:rPr lang="et-EE" sz="2400"/>
              <a:t>nn esimese põlvkonna korpus</a:t>
            </a:r>
          </a:p>
          <a:p>
            <a:pPr marL="342720" lvl="0" indent="-342720" hangingPunct="1">
              <a:spcBef>
                <a:spcPts val="598"/>
              </a:spcBef>
              <a:spcAft>
                <a:spcPts val="0"/>
              </a:spcAft>
              <a:buSzPts val="1834"/>
              <a:buBlip>
                <a:blip r:embed="rId3">
                  <a:extLst>
                    <a:ext uri="{96DAC541-7B7A-43D3-8B79-37D633B846F1}">
                      <asvg:svgBlip xmlns:asvg="http://schemas.microsoft.com/office/drawing/2016/SVG/main" r:embed="rId4"/>
                    </a:ext>
                  </a:extLst>
                </a:blip>
              </a:buBlip>
            </a:pPr>
            <a:r>
              <a:rPr lang="et-EE" sz="2400"/>
              <a:t>eeskujud: klassikalised korpused Brown ja LOB</a:t>
            </a:r>
          </a:p>
          <a:p>
            <a:pPr marL="342720" lvl="0" indent="-342720" hangingPunct="1">
              <a:spcBef>
                <a:spcPts val="598"/>
              </a:spcBef>
              <a:spcAft>
                <a:spcPts val="0"/>
              </a:spcAft>
              <a:buSzPts val="1834"/>
              <a:buBlip>
                <a:blip r:embed="rId3">
                  <a:extLst>
                    <a:ext uri="{96DAC541-7B7A-43D3-8B79-37D633B846F1}">
                      <asvg:svgBlip xmlns:asvg="http://schemas.microsoft.com/office/drawing/2016/SVG/main" r:embed="rId4"/>
                    </a:ext>
                  </a:extLst>
                </a:blip>
              </a:buBlip>
            </a:pPr>
            <a:r>
              <a:rPr lang="et-EE" sz="2400"/>
              <a:t>maht: 1 miljon sõna</a:t>
            </a:r>
          </a:p>
          <a:p>
            <a:pPr marL="342720" lvl="0" indent="-342720" hangingPunct="1">
              <a:spcBef>
                <a:spcPts val="598"/>
              </a:spcBef>
              <a:spcAft>
                <a:spcPts val="0"/>
              </a:spcAft>
              <a:buSzPts val="1834"/>
              <a:buBlip>
                <a:blip r:embed="rId3">
                  <a:extLst>
                    <a:ext uri="{96DAC541-7B7A-43D3-8B79-37D633B846F1}">
                      <asvg:svgBlip xmlns:asvg="http://schemas.microsoft.com/office/drawing/2016/SVG/main" r:embed="rId4"/>
                    </a:ext>
                  </a:extLst>
                </a:blip>
              </a:buBlip>
            </a:pPr>
            <a:r>
              <a:rPr lang="et-EE" sz="2400"/>
              <a:t>Katkendikorpus: katkend 2000 sõna (või lühem)</a:t>
            </a:r>
          </a:p>
          <a:p>
            <a:pPr marL="342720" lvl="0" indent="-342720" hangingPunct="1">
              <a:spcBef>
                <a:spcPts val="598"/>
              </a:spcBef>
              <a:spcAft>
                <a:spcPts val="0"/>
              </a:spcAft>
              <a:buSzPts val="1834"/>
              <a:buBlip>
                <a:blip r:embed="rId3">
                  <a:extLst>
                    <a:ext uri="{96DAC541-7B7A-43D3-8B79-37D633B846F1}">
                      <asvg:svgBlip xmlns:asvg="http://schemas.microsoft.com/office/drawing/2016/SVG/main" r:embed="rId4"/>
                    </a:ext>
                  </a:extLst>
                </a:blip>
              </a:buBlip>
            </a:pPr>
            <a:r>
              <a:rPr lang="et-EE" sz="2400"/>
              <a:t>Valitud tekstikatked digitaliseeriti käsitsi</a:t>
            </a:r>
          </a:p>
          <a:p>
            <a:pPr marL="342720" lvl="0" indent="-342720" hangingPunct="1">
              <a:spcBef>
                <a:spcPts val="598"/>
              </a:spcBef>
              <a:spcAft>
                <a:spcPts val="0"/>
              </a:spcAft>
              <a:buSzPts val="1834"/>
              <a:buBlip>
                <a:blip r:embed="rId3">
                  <a:extLst>
                    <a:ext uri="{96DAC541-7B7A-43D3-8B79-37D633B846F1}">
                      <asvg:svgBlip xmlns:asvg="http://schemas.microsoft.com/office/drawing/2016/SVG/main" r:embed="rId4"/>
                    </a:ext>
                  </a:extLst>
                </a:blip>
              </a:buBlip>
            </a:pPr>
            <a:r>
              <a:rPr lang="et-EE" sz="2400"/>
              <a:t>Suletud, representatiivne korpus, vt järgmine slaid</a:t>
            </a:r>
          </a:p>
          <a:p>
            <a:pPr marL="609480" lvl="0" indent="-609480" hangingPunct="1">
              <a:spcBef>
                <a:spcPts val="799"/>
              </a:spcBef>
              <a:spcAft>
                <a:spcPts val="0"/>
              </a:spcAft>
            </a:pPr>
            <a:endParaRPr lang="et-EE" sz="2400"/>
          </a:p>
          <a:p>
            <a:pPr marL="609480" lvl="0" indent="-609480" hangingPunct="1">
              <a:spcBef>
                <a:spcPts val="799"/>
              </a:spcBef>
              <a:spcAft>
                <a:spcPts val="0"/>
              </a:spcAft>
            </a:pPr>
            <a:endParaRPr lang="et-EE" sz="2400"/>
          </a:p>
          <a:p>
            <a:pPr marL="609480" lvl="0" indent="-609480" hangingPunct="1">
              <a:spcBef>
                <a:spcPts val="799"/>
              </a:spcBef>
              <a:spcAft>
                <a:spcPts val="0"/>
              </a:spcAft>
            </a:pPr>
            <a:endParaRPr lang="et-EE" sz="2400"/>
          </a:p>
          <a:p>
            <a:pPr marL="609480" lvl="0" indent="-609480" hangingPunct="1">
              <a:spcBef>
                <a:spcPts val="799"/>
              </a:spcBef>
              <a:spcAft>
                <a:spcPts val="0"/>
              </a:spcAft>
            </a:pPr>
            <a:endParaRPr lang="et-EE" sz="2400"/>
          </a:p>
          <a:p>
            <a:pPr marL="609480" lvl="0" indent="-609480" hangingPunct="1">
              <a:spcBef>
                <a:spcPts val="799"/>
              </a:spcBef>
              <a:spcAft>
                <a:spcPts val="0"/>
              </a:spcAft>
            </a:pPr>
            <a:endParaRPr lang="et-EE"/>
          </a:p>
          <a:p>
            <a:pPr lvl="0" hangingPunct="1">
              <a:spcBef>
                <a:spcPts val="799"/>
              </a:spcBef>
              <a:spcAft>
                <a:spcPts val="0"/>
              </a:spcAft>
            </a:pPr>
            <a:endParaRPr lang="et-EE" i="1"/>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page7">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r>
              <a:rPr lang="et-EE" sz="3600" b="1">
                <a:solidFill>
                  <a:srgbClr val="FF3333"/>
                </a:solidFill>
              </a:rPr>
              <a:t>Baaskorpuse tekstiliigid</a:t>
            </a:r>
          </a:p>
        </p:txBody>
      </p:sp>
      <p:graphicFrame>
        <p:nvGraphicFramePr>
          <p:cNvPr id="3" name="Table Placeholder 2"/>
          <p:cNvGraphicFramePr>
            <a:graphicFrameLocks noGrp="1"/>
          </p:cNvGraphicFramePr>
          <p:nvPr>
            <p:ph type="tbl" idx="4294967295"/>
          </p:nvPr>
        </p:nvGraphicFramePr>
        <p:xfrm>
          <a:off x="503999" y="1769040"/>
          <a:ext cx="9071640" cy="5430960"/>
        </p:xfrm>
        <a:graphic>
          <a:graphicData uri="http://schemas.openxmlformats.org/drawingml/2006/table">
            <a:tbl>
              <a:tblPr firstRow="1" bandRow="1"/>
              <a:tblGrid>
                <a:gridCol w="3023640">
                  <a:extLst>
                    <a:ext uri="{9D8B030D-6E8A-4147-A177-3AD203B41FA5}">
                      <a16:colId xmlns:a16="http://schemas.microsoft.com/office/drawing/2014/main" val="1604503738"/>
                    </a:ext>
                  </a:extLst>
                </a:gridCol>
                <a:gridCol w="3023640">
                  <a:extLst>
                    <a:ext uri="{9D8B030D-6E8A-4147-A177-3AD203B41FA5}">
                      <a16:colId xmlns:a16="http://schemas.microsoft.com/office/drawing/2014/main" val="770823330"/>
                    </a:ext>
                  </a:extLst>
                </a:gridCol>
                <a:gridCol w="3024360">
                  <a:extLst>
                    <a:ext uri="{9D8B030D-6E8A-4147-A177-3AD203B41FA5}">
                      <a16:colId xmlns:a16="http://schemas.microsoft.com/office/drawing/2014/main" val="3926869947"/>
                    </a:ext>
                  </a:extLst>
                </a:gridCol>
              </a:tblGrid>
              <a:tr h="493560">
                <a:tc>
                  <a:txBody>
                    <a:bodyPr/>
                    <a:lstStyle/>
                    <a:p>
                      <a:pPr marL="0" marR="0" lvl="0" indent="0" rtl="0" hangingPunct="0">
                        <a:lnSpc>
                          <a:spcPct val="100000"/>
                        </a:lnSpc>
                        <a:spcBef>
                          <a:spcPts val="0"/>
                        </a:spcBef>
                        <a:spcAft>
                          <a:spcPts val="0"/>
                        </a:spcAft>
                        <a:buNone/>
                        <a:tabLst/>
                      </a:pPr>
                      <a:r>
                        <a:rPr lang="et-EE" sz="2400" b="0" i="0" u="none" strike="noStrike" kern="1200" cap="none">
                          <a:ln>
                            <a:noFill/>
                          </a:ln>
                          <a:solidFill>
                            <a:srgbClr val="FF3333"/>
                          </a:solidFill>
                          <a:latin typeface="Liberation Sans" pitchFamily="18"/>
                          <a:ea typeface="Droid Sans Fallback" pitchFamily="2"/>
                          <a:cs typeface="FreeSans" pitchFamily="2"/>
                        </a:rPr>
                        <a:t>valdkond</a:t>
                      </a:r>
                    </a:p>
                  </a:txBody>
                  <a:tcPr/>
                </a:tc>
                <a:tc>
                  <a:txBody>
                    <a:bodyPr/>
                    <a:lstStyle/>
                    <a:p>
                      <a:pPr marL="0" marR="0" lvl="0" indent="0" rtl="0" hangingPunct="0">
                        <a:lnSpc>
                          <a:spcPct val="100000"/>
                        </a:lnSpc>
                        <a:spcBef>
                          <a:spcPts val="0"/>
                        </a:spcBef>
                        <a:spcAft>
                          <a:spcPts val="0"/>
                        </a:spcAft>
                        <a:buNone/>
                        <a:tabLst/>
                      </a:pPr>
                      <a:r>
                        <a:rPr lang="et-EE" sz="2400" b="0" i="0" u="none" strike="noStrike" kern="1200" cap="none">
                          <a:ln>
                            <a:noFill/>
                          </a:ln>
                          <a:solidFill>
                            <a:srgbClr val="FF3333"/>
                          </a:solidFill>
                          <a:latin typeface="Liberation Sans" pitchFamily="18"/>
                          <a:ea typeface="Droid Sans Fallback" pitchFamily="2"/>
                          <a:cs typeface="FreeSans" pitchFamily="2"/>
                        </a:rPr>
                        <a:t>sõnu</a:t>
                      </a:r>
                    </a:p>
                  </a:txBody>
                  <a:tcPr/>
                </a:tc>
                <a:tc>
                  <a:txBody>
                    <a:bodyPr/>
                    <a:lstStyle/>
                    <a:p>
                      <a:pPr marL="0" marR="0" lvl="0" indent="0" rtl="0" hangingPunct="0">
                        <a:lnSpc>
                          <a:spcPct val="100000"/>
                        </a:lnSpc>
                        <a:spcBef>
                          <a:spcPts val="0"/>
                        </a:spcBef>
                        <a:spcAft>
                          <a:spcPts val="0"/>
                        </a:spcAft>
                        <a:buNone/>
                        <a:tabLst/>
                      </a:pPr>
                      <a:r>
                        <a:rPr lang="et-EE" sz="2400" b="0" i="0" u="none" strike="noStrike" kern="1200" cap="none">
                          <a:ln>
                            <a:noFill/>
                          </a:ln>
                          <a:solidFill>
                            <a:srgbClr val="FF3333"/>
                          </a:solidFill>
                          <a:latin typeface="Liberation Sans" pitchFamily="18"/>
                          <a:ea typeface="Droid Sans Fallback" pitchFamily="2"/>
                          <a:cs typeface="FreeSans" pitchFamily="2"/>
                        </a:rPr>
                        <a:t>% korpusest</a:t>
                      </a:r>
                    </a:p>
                  </a:txBody>
                  <a:tcPr/>
                </a:tc>
                <a:extLst>
                  <a:ext uri="{0D108BD9-81ED-4DB2-BD59-A6C34878D82A}">
                    <a16:rowId xmlns:a16="http://schemas.microsoft.com/office/drawing/2014/main" val="3363329019"/>
                  </a:ext>
                </a:extLst>
              </a:tr>
              <a:tr h="493560">
                <a:tc>
                  <a:txBody>
                    <a:bodyPr/>
                    <a:lstStyle/>
                    <a:p>
                      <a:pPr marL="0" marR="0" lvl="0" indent="0" rtl="0" hangingPunct="0">
                        <a:lnSpc>
                          <a:spcPct val="100000"/>
                        </a:lnSpc>
                        <a:spcBef>
                          <a:spcPts val="0"/>
                        </a:spcBef>
                        <a:spcAft>
                          <a:spcPts val="0"/>
                        </a:spcAft>
                        <a:buNone/>
                        <a:tabLst/>
                      </a:pPr>
                      <a:r>
                        <a:rPr lang="et-EE" sz="1800" b="0" i="0" u="none" strike="noStrike" kern="1200" cap="none">
                          <a:ln>
                            <a:noFill/>
                          </a:ln>
                          <a:latin typeface="Liberation Sans" pitchFamily="18"/>
                          <a:ea typeface="Droid Sans Fallback" pitchFamily="2"/>
                          <a:cs typeface="FreeSans" pitchFamily="2"/>
                        </a:rPr>
                        <a:t>ilukirjandus</a:t>
                      </a:r>
                    </a:p>
                  </a:txBody>
                  <a:tcPr/>
                </a:tc>
                <a:tc>
                  <a:txBody>
                    <a:bodyPr/>
                    <a:lstStyle/>
                    <a:p>
                      <a:pPr marL="0" marR="0" lvl="0" indent="0" rtl="0" hangingPunct="0">
                        <a:lnSpc>
                          <a:spcPct val="100000"/>
                        </a:lnSpc>
                        <a:spcBef>
                          <a:spcPts val="0"/>
                        </a:spcBef>
                        <a:spcAft>
                          <a:spcPts val="0"/>
                        </a:spcAft>
                        <a:buNone/>
                        <a:tabLst/>
                      </a:pPr>
                      <a:r>
                        <a:rPr lang="et-EE" sz="1800" b="0" i="0" u="none" strike="noStrike" kern="1200" cap="none">
                          <a:ln>
                            <a:noFill/>
                          </a:ln>
                          <a:latin typeface="Liberation Sans" pitchFamily="18"/>
                          <a:ea typeface="Droid Sans Fallback" pitchFamily="2"/>
                          <a:cs typeface="FreeSans" pitchFamily="2"/>
                        </a:rPr>
                        <a:t>250 000</a:t>
                      </a:r>
                    </a:p>
                  </a:txBody>
                  <a:tcPr/>
                </a:tc>
                <a:tc>
                  <a:txBody>
                    <a:bodyPr/>
                    <a:lstStyle/>
                    <a:p>
                      <a:pPr marL="0" marR="0" lvl="0" indent="0" rtl="0" hangingPunct="0">
                        <a:lnSpc>
                          <a:spcPct val="100000"/>
                        </a:lnSpc>
                        <a:spcBef>
                          <a:spcPts val="0"/>
                        </a:spcBef>
                        <a:spcAft>
                          <a:spcPts val="0"/>
                        </a:spcAft>
                        <a:buNone/>
                        <a:tabLst/>
                      </a:pPr>
                      <a:r>
                        <a:rPr lang="et-EE" sz="1800" b="0" i="0" u="none" strike="noStrike" kern="1200" cap="none">
                          <a:ln>
                            <a:noFill/>
                          </a:ln>
                          <a:latin typeface="Liberation Sans" pitchFamily="18"/>
                          <a:ea typeface="Droid Sans Fallback" pitchFamily="2"/>
                          <a:cs typeface="FreeSans" pitchFamily="2"/>
                        </a:rPr>
                        <a:t>25</a:t>
                      </a:r>
                    </a:p>
                  </a:txBody>
                  <a:tcPr/>
                </a:tc>
                <a:extLst>
                  <a:ext uri="{0D108BD9-81ED-4DB2-BD59-A6C34878D82A}">
                    <a16:rowId xmlns:a16="http://schemas.microsoft.com/office/drawing/2014/main" val="1837770286"/>
                  </a:ext>
                </a:extLst>
              </a:tr>
              <a:tr h="493560">
                <a:tc>
                  <a:txBody>
                    <a:bodyPr/>
                    <a:lstStyle/>
                    <a:p>
                      <a:pPr marL="0" marR="0" lvl="0" indent="0" rtl="0" hangingPunct="0">
                        <a:lnSpc>
                          <a:spcPct val="100000"/>
                        </a:lnSpc>
                        <a:spcBef>
                          <a:spcPts val="0"/>
                        </a:spcBef>
                        <a:spcAft>
                          <a:spcPts val="0"/>
                        </a:spcAft>
                        <a:buNone/>
                        <a:tabLst/>
                      </a:pPr>
                      <a:r>
                        <a:rPr lang="et-EE" sz="1800" b="0" i="0" u="none" strike="noStrike" kern="1200" cap="none">
                          <a:ln>
                            <a:noFill/>
                          </a:ln>
                          <a:latin typeface="Liberation Sans" pitchFamily="18"/>
                          <a:ea typeface="Droid Sans Fallback" pitchFamily="2"/>
                          <a:cs typeface="FreeSans" pitchFamily="2"/>
                        </a:rPr>
                        <a:t>ajakirjandus</a:t>
                      </a:r>
                    </a:p>
                  </a:txBody>
                  <a:tcPr/>
                </a:tc>
                <a:tc>
                  <a:txBody>
                    <a:bodyPr/>
                    <a:lstStyle/>
                    <a:p>
                      <a:pPr marL="0" marR="0" lvl="0" indent="0" rtl="0" hangingPunct="0">
                        <a:lnSpc>
                          <a:spcPct val="100000"/>
                        </a:lnSpc>
                        <a:spcBef>
                          <a:spcPts val="0"/>
                        </a:spcBef>
                        <a:spcAft>
                          <a:spcPts val="0"/>
                        </a:spcAft>
                        <a:buNone/>
                        <a:tabLst/>
                      </a:pPr>
                      <a:r>
                        <a:rPr lang="et-EE" sz="1800" b="0" i="0" u="none" strike="noStrike" kern="1200" cap="none">
                          <a:ln>
                            <a:noFill/>
                          </a:ln>
                          <a:latin typeface="Liberation Sans" pitchFamily="18"/>
                          <a:ea typeface="Droid Sans Fallback" pitchFamily="2"/>
                          <a:cs typeface="FreeSans" pitchFamily="2"/>
                        </a:rPr>
                        <a:t>175 000</a:t>
                      </a:r>
                    </a:p>
                  </a:txBody>
                  <a:tcPr/>
                </a:tc>
                <a:tc>
                  <a:txBody>
                    <a:bodyPr/>
                    <a:lstStyle/>
                    <a:p>
                      <a:pPr marL="0" marR="0" lvl="0" indent="0" rtl="0" hangingPunct="0">
                        <a:lnSpc>
                          <a:spcPct val="100000"/>
                        </a:lnSpc>
                        <a:spcBef>
                          <a:spcPts val="0"/>
                        </a:spcBef>
                        <a:spcAft>
                          <a:spcPts val="0"/>
                        </a:spcAft>
                        <a:buNone/>
                        <a:tabLst/>
                      </a:pPr>
                      <a:r>
                        <a:rPr lang="et-EE" sz="1800" b="0" i="0" u="none" strike="noStrike" kern="1200" cap="none">
                          <a:ln>
                            <a:noFill/>
                          </a:ln>
                          <a:latin typeface="Liberation Sans" pitchFamily="18"/>
                          <a:ea typeface="Droid Sans Fallback" pitchFamily="2"/>
                          <a:cs typeface="FreeSans" pitchFamily="2"/>
                        </a:rPr>
                        <a:t>17,5</a:t>
                      </a:r>
                    </a:p>
                  </a:txBody>
                  <a:tcPr/>
                </a:tc>
                <a:extLst>
                  <a:ext uri="{0D108BD9-81ED-4DB2-BD59-A6C34878D82A}">
                    <a16:rowId xmlns:a16="http://schemas.microsoft.com/office/drawing/2014/main" val="496275805"/>
                  </a:ext>
                </a:extLst>
              </a:tr>
              <a:tr h="493560">
                <a:tc>
                  <a:txBody>
                    <a:bodyPr/>
                    <a:lstStyle/>
                    <a:p>
                      <a:pPr marL="0" marR="0" lvl="0" indent="0" rtl="0" hangingPunct="0">
                        <a:lnSpc>
                          <a:spcPct val="100000"/>
                        </a:lnSpc>
                        <a:spcBef>
                          <a:spcPts val="0"/>
                        </a:spcBef>
                        <a:spcAft>
                          <a:spcPts val="0"/>
                        </a:spcAft>
                        <a:buNone/>
                        <a:tabLst/>
                      </a:pPr>
                      <a:r>
                        <a:rPr lang="et-EE" sz="1800" b="0" i="0" u="none" strike="noStrike" kern="1200" cap="none">
                          <a:ln>
                            <a:noFill/>
                          </a:ln>
                          <a:latin typeface="Liberation Sans" pitchFamily="18"/>
                          <a:ea typeface="Droid Sans Fallback" pitchFamily="2"/>
                          <a:cs typeface="FreeSans" pitchFamily="2"/>
                        </a:rPr>
                        <a:t>teadus</a:t>
                      </a:r>
                    </a:p>
                  </a:txBody>
                  <a:tcPr/>
                </a:tc>
                <a:tc>
                  <a:txBody>
                    <a:bodyPr/>
                    <a:lstStyle/>
                    <a:p>
                      <a:pPr marL="0" marR="0" lvl="0" indent="0" rtl="0" hangingPunct="0">
                        <a:lnSpc>
                          <a:spcPct val="100000"/>
                        </a:lnSpc>
                        <a:spcBef>
                          <a:spcPts val="0"/>
                        </a:spcBef>
                        <a:spcAft>
                          <a:spcPts val="0"/>
                        </a:spcAft>
                        <a:buNone/>
                        <a:tabLst/>
                      </a:pPr>
                      <a:r>
                        <a:rPr lang="et-EE" sz="1800" b="0" i="0" u="none" strike="noStrike" kern="1200" cap="none">
                          <a:ln>
                            <a:noFill/>
                          </a:ln>
                          <a:latin typeface="Liberation Sans" pitchFamily="18"/>
                          <a:ea typeface="Droid Sans Fallback" pitchFamily="2"/>
                          <a:cs typeface="FreeSans" pitchFamily="2"/>
                        </a:rPr>
                        <a:t>160 000</a:t>
                      </a:r>
                    </a:p>
                  </a:txBody>
                  <a:tcPr/>
                </a:tc>
                <a:tc>
                  <a:txBody>
                    <a:bodyPr/>
                    <a:lstStyle/>
                    <a:p>
                      <a:pPr marL="0" marR="0" lvl="0" indent="0" rtl="0" hangingPunct="0">
                        <a:lnSpc>
                          <a:spcPct val="100000"/>
                        </a:lnSpc>
                        <a:spcBef>
                          <a:spcPts val="0"/>
                        </a:spcBef>
                        <a:spcAft>
                          <a:spcPts val="0"/>
                        </a:spcAft>
                        <a:buNone/>
                        <a:tabLst/>
                      </a:pPr>
                      <a:r>
                        <a:rPr lang="et-EE" sz="1800" b="0" i="0" u="none" strike="noStrike" kern="1200" cap="none">
                          <a:ln>
                            <a:noFill/>
                          </a:ln>
                          <a:latin typeface="Liberation Sans" pitchFamily="18"/>
                          <a:ea typeface="Droid Sans Fallback" pitchFamily="2"/>
                          <a:cs typeface="FreeSans" pitchFamily="2"/>
                        </a:rPr>
                        <a:t>16</a:t>
                      </a:r>
                    </a:p>
                  </a:txBody>
                  <a:tcPr/>
                </a:tc>
                <a:extLst>
                  <a:ext uri="{0D108BD9-81ED-4DB2-BD59-A6C34878D82A}">
                    <a16:rowId xmlns:a16="http://schemas.microsoft.com/office/drawing/2014/main" val="3741868840"/>
                  </a:ext>
                </a:extLst>
              </a:tr>
              <a:tr h="493560">
                <a:tc>
                  <a:txBody>
                    <a:bodyPr/>
                    <a:lstStyle/>
                    <a:p>
                      <a:pPr marL="0" marR="0" lvl="0" indent="0" rtl="0" hangingPunct="0">
                        <a:lnSpc>
                          <a:spcPct val="100000"/>
                        </a:lnSpc>
                        <a:spcBef>
                          <a:spcPts val="0"/>
                        </a:spcBef>
                        <a:spcAft>
                          <a:spcPts val="0"/>
                        </a:spcAft>
                        <a:buNone/>
                        <a:tabLst/>
                      </a:pPr>
                      <a:r>
                        <a:rPr lang="et-EE" sz="1800" b="0" i="0" u="none" strike="noStrike" kern="1200" cap="none">
                          <a:ln>
                            <a:noFill/>
                          </a:ln>
                          <a:latin typeface="Liberation Sans" pitchFamily="18"/>
                          <a:ea typeface="Droid Sans Fallback" pitchFamily="2"/>
                          <a:cs typeface="FreeSans" pitchFamily="2"/>
                        </a:rPr>
                        <a:t>populaarteadus</a:t>
                      </a:r>
                    </a:p>
                  </a:txBody>
                  <a:tcPr/>
                </a:tc>
                <a:tc>
                  <a:txBody>
                    <a:bodyPr/>
                    <a:lstStyle/>
                    <a:p>
                      <a:pPr marL="0" marR="0" lvl="0" indent="0" rtl="0" hangingPunct="0">
                        <a:lnSpc>
                          <a:spcPct val="100000"/>
                        </a:lnSpc>
                        <a:spcBef>
                          <a:spcPts val="0"/>
                        </a:spcBef>
                        <a:spcAft>
                          <a:spcPts val="0"/>
                        </a:spcAft>
                        <a:buNone/>
                        <a:tabLst/>
                      </a:pPr>
                      <a:r>
                        <a:rPr lang="et-EE" sz="1800" b="0" i="0" u="none" strike="noStrike" kern="1200" cap="none">
                          <a:ln>
                            <a:noFill/>
                          </a:ln>
                          <a:latin typeface="Liberation Sans" pitchFamily="18"/>
                          <a:ea typeface="Droid Sans Fallback" pitchFamily="2"/>
                          <a:cs typeface="FreeSans" pitchFamily="2"/>
                        </a:rPr>
                        <a:t>150 000</a:t>
                      </a:r>
                    </a:p>
                  </a:txBody>
                  <a:tcPr/>
                </a:tc>
                <a:tc>
                  <a:txBody>
                    <a:bodyPr/>
                    <a:lstStyle/>
                    <a:p>
                      <a:pPr marL="0" marR="0" lvl="0" indent="0" rtl="0" hangingPunct="0">
                        <a:lnSpc>
                          <a:spcPct val="100000"/>
                        </a:lnSpc>
                        <a:spcBef>
                          <a:spcPts val="0"/>
                        </a:spcBef>
                        <a:spcAft>
                          <a:spcPts val="0"/>
                        </a:spcAft>
                        <a:buNone/>
                        <a:tabLst/>
                      </a:pPr>
                      <a:r>
                        <a:rPr lang="et-EE" sz="1800" b="0" i="0" u="none" strike="noStrike" kern="1200" cap="none">
                          <a:ln>
                            <a:noFill/>
                          </a:ln>
                          <a:latin typeface="Liberation Sans" pitchFamily="18"/>
                          <a:ea typeface="Droid Sans Fallback" pitchFamily="2"/>
                          <a:cs typeface="FreeSans" pitchFamily="2"/>
                        </a:rPr>
                        <a:t>15</a:t>
                      </a:r>
                    </a:p>
                  </a:txBody>
                  <a:tcPr/>
                </a:tc>
                <a:extLst>
                  <a:ext uri="{0D108BD9-81ED-4DB2-BD59-A6C34878D82A}">
                    <a16:rowId xmlns:a16="http://schemas.microsoft.com/office/drawing/2014/main" val="2484341753"/>
                  </a:ext>
                </a:extLst>
              </a:tr>
              <a:tr h="493560">
                <a:tc>
                  <a:txBody>
                    <a:bodyPr/>
                    <a:lstStyle/>
                    <a:p>
                      <a:pPr marL="0" marR="0" lvl="0" indent="0" rtl="0" hangingPunct="0">
                        <a:lnSpc>
                          <a:spcPct val="100000"/>
                        </a:lnSpc>
                        <a:spcBef>
                          <a:spcPts val="0"/>
                        </a:spcBef>
                        <a:spcAft>
                          <a:spcPts val="0"/>
                        </a:spcAft>
                        <a:buNone/>
                        <a:tabLst/>
                      </a:pPr>
                      <a:r>
                        <a:rPr lang="et-EE" sz="1800" b="0" i="0" u="none" strike="noStrike" kern="1200" cap="none">
                          <a:ln>
                            <a:noFill/>
                          </a:ln>
                          <a:latin typeface="Liberation Sans" pitchFamily="18"/>
                          <a:ea typeface="Droid Sans Fallback" pitchFamily="2"/>
                          <a:cs typeface="FreeSans" pitchFamily="2"/>
                        </a:rPr>
                        <a:t>Esseed ja biograafiad</a:t>
                      </a:r>
                    </a:p>
                  </a:txBody>
                  <a:tcPr/>
                </a:tc>
                <a:tc>
                  <a:txBody>
                    <a:bodyPr/>
                    <a:lstStyle/>
                    <a:p>
                      <a:pPr marL="0" marR="0" lvl="0" indent="0" rtl="0" hangingPunct="0">
                        <a:lnSpc>
                          <a:spcPct val="100000"/>
                        </a:lnSpc>
                        <a:spcBef>
                          <a:spcPts val="0"/>
                        </a:spcBef>
                        <a:spcAft>
                          <a:spcPts val="0"/>
                        </a:spcAft>
                        <a:buNone/>
                        <a:tabLst/>
                      </a:pPr>
                      <a:r>
                        <a:rPr lang="et-EE" sz="1800" b="0" i="0" u="none" strike="noStrike" kern="1200" cap="none">
                          <a:ln>
                            <a:noFill/>
                          </a:ln>
                          <a:latin typeface="Liberation Sans" pitchFamily="18"/>
                          <a:ea typeface="Droid Sans Fallback" pitchFamily="2"/>
                          <a:cs typeface="FreeSans" pitchFamily="2"/>
                        </a:rPr>
                        <a:t>90 000</a:t>
                      </a:r>
                    </a:p>
                  </a:txBody>
                  <a:tcPr/>
                </a:tc>
                <a:tc>
                  <a:txBody>
                    <a:bodyPr/>
                    <a:lstStyle/>
                    <a:p>
                      <a:pPr marL="0" marR="0" lvl="0" indent="0" rtl="0" hangingPunct="0">
                        <a:lnSpc>
                          <a:spcPct val="100000"/>
                        </a:lnSpc>
                        <a:spcBef>
                          <a:spcPts val="0"/>
                        </a:spcBef>
                        <a:spcAft>
                          <a:spcPts val="0"/>
                        </a:spcAft>
                        <a:buNone/>
                        <a:tabLst/>
                      </a:pPr>
                      <a:r>
                        <a:rPr lang="et-EE" sz="1800" b="0" i="0" u="none" strike="noStrike" kern="1200" cap="none">
                          <a:ln>
                            <a:noFill/>
                          </a:ln>
                          <a:latin typeface="Liberation Sans" pitchFamily="18"/>
                          <a:ea typeface="Droid Sans Fallback" pitchFamily="2"/>
                          <a:cs typeface="FreeSans" pitchFamily="2"/>
                        </a:rPr>
                        <a:t>9</a:t>
                      </a:r>
                    </a:p>
                  </a:txBody>
                  <a:tcPr/>
                </a:tc>
                <a:extLst>
                  <a:ext uri="{0D108BD9-81ED-4DB2-BD59-A6C34878D82A}">
                    <a16:rowId xmlns:a16="http://schemas.microsoft.com/office/drawing/2014/main" val="1698691175"/>
                  </a:ext>
                </a:extLst>
              </a:tr>
              <a:tr h="493560">
                <a:tc>
                  <a:txBody>
                    <a:bodyPr/>
                    <a:lstStyle/>
                    <a:p>
                      <a:pPr marL="0" marR="0" lvl="0" indent="0" rtl="0" hangingPunct="0">
                        <a:lnSpc>
                          <a:spcPct val="100000"/>
                        </a:lnSpc>
                        <a:spcBef>
                          <a:spcPts val="0"/>
                        </a:spcBef>
                        <a:spcAft>
                          <a:spcPts val="0"/>
                        </a:spcAft>
                        <a:buNone/>
                        <a:tabLst/>
                      </a:pPr>
                      <a:r>
                        <a:rPr lang="et-EE" sz="1800" b="0" i="0" u="none" strike="noStrike" kern="1200" cap="none">
                          <a:ln>
                            <a:noFill/>
                          </a:ln>
                          <a:latin typeface="Liberation Sans" pitchFamily="18"/>
                          <a:ea typeface="Droid Sans Fallback" pitchFamily="2"/>
                          <a:cs typeface="FreeSans" pitchFamily="2"/>
                        </a:rPr>
                        <a:t>Hobid ja harrastused</a:t>
                      </a:r>
                    </a:p>
                  </a:txBody>
                  <a:tcPr/>
                </a:tc>
                <a:tc>
                  <a:txBody>
                    <a:bodyPr/>
                    <a:lstStyle/>
                    <a:p>
                      <a:pPr marL="0" marR="0" lvl="0" indent="0" rtl="0" hangingPunct="0">
                        <a:lnSpc>
                          <a:spcPct val="100000"/>
                        </a:lnSpc>
                        <a:spcBef>
                          <a:spcPts val="0"/>
                        </a:spcBef>
                        <a:spcAft>
                          <a:spcPts val="0"/>
                        </a:spcAft>
                        <a:buNone/>
                        <a:tabLst/>
                      </a:pPr>
                      <a:r>
                        <a:rPr lang="et-EE" sz="1800" b="0" i="0" u="none" strike="noStrike" kern="1200" cap="none">
                          <a:ln>
                            <a:noFill/>
                          </a:ln>
                          <a:latin typeface="Liberation Sans" pitchFamily="18"/>
                          <a:ea typeface="Droid Sans Fallback" pitchFamily="2"/>
                          <a:cs typeface="FreeSans" pitchFamily="2"/>
                        </a:rPr>
                        <a:t>75 000</a:t>
                      </a:r>
                    </a:p>
                  </a:txBody>
                  <a:tcPr/>
                </a:tc>
                <a:tc>
                  <a:txBody>
                    <a:bodyPr/>
                    <a:lstStyle/>
                    <a:p>
                      <a:pPr marL="0" marR="0" lvl="0" indent="0" rtl="0" hangingPunct="0">
                        <a:lnSpc>
                          <a:spcPct val="100000"/>
                        </a:lnSpc>
                        <a:spcBef>
                          <a:spcPts val="0"/>
                        </a:spcBef>
                        <a:spcAft>
                          <a:spcPts val="0"/>
                        </a:spcAft>
                        <a:buNone/>
                        <a:tabLst/>
                      </a:pPr>
                      <a:r>
                        <a:rPr lang="et-EE" sz="1800" b="0" i="0" u="none" strike="noStrike" kern="1200" cap="none">
                          <a:ln>
                            <a:noFill/>
                          </a:ln>
                          <a:latin typeface="Liberation Sans" pitchFamily="18"/>
                          <a:ea typeface="Droid Sans Fallback" pitchFamily="2"/>
                          <a:cs typeface="FreeSans" pitchFamily="2"/>
                        </a:rPr>
                        <a:t>7,5</a:t>
                      </a:r>
                    </a:p>
                  </a:txBody>
                  <a:tcPr/>
                </a:tc>
                <a:extLst>
                  <a:ext uri="{0D108BD9-81ED-4DB2-BD59-A6C34878D82A}">
                    <a16:rowId xmlns:a16="http://schemas.microsoft.com/office/drawing/2014/main" val="758788527"/>
                  </a:ext>
                </a:extLst>
              </a:tr>
              <a:tr h="493560">
                <a:tc>
                  <a:txBody>
                    <a:bodyPr/>
                    <a:lstStyle/>
                    <a:p>
                      <a:pPr marL="0" marR="0" lvl="0" indent="0" rtl="0" hangingPunct="0">
                        <a:lnSpc>
                          <a:spcPct val="100000"/>
                        </a:lnSpc>
                        <a:spcBef>
                          <a:spcPts val="0"/>
                        </a:spcBef>
                        <a:spcAft>
                          <a:spcPts val="0"/>
                        </a:spcAft>
                        <a:buNone/>
                        <a:tabLst/>
                      </a:pPr>
                      <a:r>
                        <a:rPr lang="et-EE" sz="1800" b="0" i="0" u="none" strike="noStrike" kern="1200" cap="none">
                          <a:ln>
                            <a:noFill/>
                          </a:ln>
                          <a:latin typeface="Liberation Sans" pitchFamily="18"/>
                          <a:ea typeface="Droid Sans Fallback" pitchFamily="2"/>
                          <a:cs typeface="FreeSans" pitchFamily="2"/>
                        </a:rPr>
                        <a:t>propaganda</a:t>
                      </a:r>
                    </a:p>
                  </a:txBody>
                  <a:tcPr/>
                </a:tc>
                <a:tc>
                  <a:txBody>
                    <a:bodyPr/>
                    <a:lstStyle/>
                    <a:p>
                      <a:pPr marL="0" marR="0" lvl="0" indent="0" rtl="0" hangingPunct="0">
                        <a:lnSpc>
                          <a:spcPct val="100000"/>
                        </a:lnSpc>
                        <a:spcBef>
                          <a:spcPts val="0"/>
                        </a:spcBef>
                        <a:spcAft>
                          <a:spcPts val="0"/>
                        </a:spcAft>
                        <a:buNone/>
                        <a:tabLst/>
                      </a:pPr>
                      <a:r>
                        <a:rPr lang="et-EE" sz="1800" b="0" i="0" u="none" strike="noStrike" kern="1200" cap="none">
                          <a:ln>
                            <a:noFill/>
                          </a:ln>
                          <a:latin typeface="Liberation Sans" pitchFamily="18"/>
                          <a:ea typeface="Droid Sans Fallback" pitchFamily="2"/>
                          <a:cs typeface="FreeSans" pitchFamily="2"/>
                        </a:rPr>
                        <a:t>60 000</a:t>
                      </a:r>
                    </a:p>
                  </a:txBody>
                  <a:tcPr/>
                </a:tc>
                <a:tc>
                  <a:txBody>
                    <a:bodyPr/>
                    <a:lstStyle/>
                    <a:p>
                      <a:pPr marL="0" marR="0" lvl="0" indent="0" rtl="0" hangingPunct="0">
                        <a:lnSpc>
                          <a:spcPct val="100000"/>
                        </a:lnSpc>
                        <a:spcBef>
                          <a:spcPts val="0"/>
                        </a:spcBef>
                        <a:spcAft>
                          <a:spcPts val="0"/>
                        </a:spcAft>
                        <a:buNone/>
                        <a:tabLst/>
                      </a:pPr>
                      <a:r>
                        <a:rPr lang="et-EE" sz="1800" b="0" i="0" u="none" strike="noStrike" kern="1200" cap="none">
                          <a:ln>
                            <a:noFill/>
                          </a:ln>
                          <a:latin typeface="Liberation Sans" pitchFamily="18"/>
                          <a:ea typeface="Droid Sans Fallback" pitchFamily="2"/>
                          <a:cs typeface="FreeSans" pitchFamily="2"/>
                        </a:rPr>
                        <a:t>6</a:t>
                      </a:r>
                    </a:p>
                  </a:txBody>
                  <a:tcPr/>
                </a:tc>
                <a:extLst>
                  <a:ext uri="{0D108BD9-81ED-4DB2-BD59-A6C34878D82A}">
                    <a16:rowId xmlns:a16="http://schemas.microsoft.com/office/drawing/2014/main" val="4179265203"/>
                  </a:ext>
                </a:extLst>
              </a:tr>
              <a:tr h="493560">
                <a:tc>
                  <a:txBody>
                    <a:bodyPr/>
                    <a:lstStyle/>
                    <a:p>
                      <a:pPr marL="0" marR="0" lvl="0" indent="0" rtl="0" hangingPunct="0">
                        <a:lnSpc>
                          <a:spcPct val="100000"/>
                        </a:lnSpc>
                        <a:spcBef>
                          <a:spcPts val="0"/>
                        </a:spcBef>
                        <a:spcAft>
                          <a:spcPts val="0"/>
                        </a:spcAft>
                        <a:buNone/>
                        <a:tabLst/>
                      </a:pPr>
                      <a:r>
                        <a:rPr lang="et-EE" sz="1800" b="0" i="0" u="none" strike="noStrike" kern="1200" cap="none">
                          <a:ln>
                            <a:noFill/>
                          </a:ln>
                          <a:latin typeface="Liberation Sans" pitchFamily="18"/>
                          <a:ea typeface="Droid Sans Fallback" pitchFamily="2"/>
                          <a:cs typeface="FreeSans" pitchFamily="2"/>
                        </a:rPr>
                        <a:t>Entsüklopeedilised teosed</a:t>
                      </a:r>
                    </a:p>
                  </a:txBody>
                  <a:tcPr/>
                </a:tc>
                <a:tc>
                  <a:txBody>
                    <a:bodyPr/>
                    <a:lstStyle/>
                    <a:p>
                      <a:pPr marL="0" marR="0" lvl="0" indent="0" rtl="0" hangingPunct="0">
                        <a:lnSpc>
                          <a:spcPct val="100000"/>
                        </a:lnSpc>
                        <a:spcBef>
                          <a:spcPts val="0"/>
                        </a:spcBef>
                        <a:spcAft>
                          <a:spcPts val="0"/>
                        </a:spcAft>
                        <a:buNone/>
                        <a:tabLst/>
                      </a:pPr>
                      <a:r>
                        <a:rPr lang="et-EE" sz="1800" b="0" i="0" u="none" strike="noStrike" kern="1200" cap="none">
                          <a:ln>
                            <a:noFill/>
                          </a:ln>
                          <a:latin typeface="Liberation Sans" pitchFamily="18"/>
                          <a:ea typeface="Droid Sans Fallback" pitchFamily="2"/>
                          <a:cs typeface="FreeSans" pitchFamily="2"/>
                        </a:rPr>
                        <a:t>20 000</a:t>
                      </a:r>
                    </a:p>
                  </a:txBody>
                  <a:tcPr/>
                </a:tc>
                <a:tc>
                  <a:txBody>
                    <a:bodyPr/>
                    <a:lstStyle/>
                    <a:p>
                      <a:pPr marL="0" marR="0" lvl="0" indent="0" rtl="0" hangingPunct="0">
                        <a:lnSpc>
                          <a:spcPct val="100000"/>
                        </a:lnSpc>
                        <a:spcBef>
                          <a:spcPts val="0"/>
                        </a:spcBef>
                        <a:spcAft>
                          <a:spcPts val="0"/>
                        </a:spcAft>
                        <a:buNone/>
                        <a:tabLst/>
                      </a:pPr>
                      <a:r>
                        <a:rPr lang="et-EE" sz="1800" b="0" i="0" u="none" strike="noStrike" kern="1200" cap="none">
                          <a:ln>
                            <a:noFill/>
                          </a:ln>
                          <a:latin typeface="Liberation Sans" pitchFamily="18"/>
                          <a:ea typeface="Droid Sans Fallback" pitchFamily="2"/>
                          <a:cs typeface="FreeSans" pitchFamily="2"/>
                        </a:rPr>
                        <a:t>2</a:t>
                      </a:r>
                    </a:p>
                  </a:txBody>
                  <a:tcPr/>
                </a:tc>
                <a:extLst>
                  <a:ext uri="{0D108BD9-81ED-4DB2-BD59-A6C34878D82A}">
                    <a16:rowId xmlns:a16="http://schemas.microsoft.com/office/drawing/2014/main" val="1221460626"/>
                  </a:ext>
                </a:extLst>
              </a:tr>
              <a:tr h="493560">
                <a:tc>
                  <a:txBody>
                    <a:bodyPr/>
                    <a:lstStyle/>
                    <a:p>
                      <a:pPr marL="0" marR="0" lvl="0" indent="0" rtl="0" hangingPunct="0">
                        <a:lnSpc>
                          <a:spcPct val="100000"/>
                        </a:lnSpc>
                        <a:spcBef>
                          <a:spcPts val="0"/>
                        </a:spcBef>
                        <a:spcAft>
                          <a:spcPts val="0"/>
                        </a:spcAft>
                        <a:buNone/>
                        <a:tabLst/>
                      </a:pPr>
                      <a:r>
                        <a:rPr lang="et-EE" sz="1800" b="0" i="0" u="none" strike="noStrike" kern="1200" cap="none">
                          <a:ln>
                            <a:noFill/>
                          </a:ln>
                          <a:latin typeface="Liberation Sans" pitchFamily="18"/>
                          <a:ea typeface="Droid Sans Fallback" pitchFamily="2"/>
                          <a:cs typeface="FreeSans" pitchFamily="2"/>
                        </a:rPr>
                        <a:t>dokumendid</a:t>
                      </a:r>
                    </a:p>
                  </a:txBody>
                  <a:tcPr/>
                </a:tc>
                <a:tc>
                  <a:txBody>
                    <a:bodyPr/>
                    <a:lstStyle/>
                    <a:p>
                      <a:pPr marL="0" marR="0" lvl="0" indent="0" rtl="0" hangingPunct="0">
                        <a:lnSpc>
                          <a:spcPct val="100000"/>
                        </a:lnSpc>
                        <a:spcBef>
                          <a:spcPts val="0"/>
                        </a:spcBef>
                        <a:spcAft>
                          <a:spcPts val="0"/>
                        </a:spcAft>
                        <a:buNone/>
                        <a:tabLst/>
                      </a:pPr>
                      <a:r>
                        <a:rPr lang="et-EE" sz="1800" b="0" i="0" u="none" strike="noStrike" kern="1200" cap="none">
                          <a:ln>
                            <a:noFill/>
                          </a:ln>
                          <a:latin typeface="Liberation Sans" pitchFamily="18"/>
                          <a:ea typeface="Droid Sans Fallback" pitchFamily="2"/>
                          <a:cs typeface="FreeSans" pitchFamily="2"/>
                        </a:rPr>
                        <a:t>12 000</a:t>
                      </a:r>
                    </a:p>
                  </a:txBody>
                  <a:tcPr/>
                </a:tc>
                <a:tc>
                  <a:txBody>
                    <a:bodyPr/>
                    <a:lstStyle/>
                    <a:p>
                      <a:pPr marL="0" marR="0" lvl="0" indent="0" rtl="0" hangingPunct="0">
                        <a:lnSpc>
                          <a:spcPct val="100000"/>
                        </a:lnSpc>
                        <a:spcBef>
                          <a:spcPts val="0"/>
                        </a:spcBef>
                        <a:spcAft>
                          <a:spcPts val="0"/>
                        </a:spcAft>
                        <a:buNone/>
                        <a:tabLst/>
                      </a:pPr>
                      <a:r>
                        <a:rPr lang="et-EE" sz="1800" b="0" i="0" u="none" strike="noStrike" kern="1200" cap="none">
                          <a:ln>
                            <a:noFill/>
                          </a:ln>
                          <a:latin typeface="Liberation Sans" pitchFamily="18"/>
                          <a:ea typeface="Droid Sans Fallback" pitchFamily="2"/>
                          <a:cs typeface="FreeSans" pitchFamily="2"/>
                        </a:rPr>
                        <a:t>1,2</a:t>
                      </a:r>
                    </a:p>
                  </a:txBody>
                  <a:tcPr/>
                </a:tc>
                <a:extLst>
                  <a:ext uri="{0D108BD9-81ED-4DB2-BD59-A6C34878D82A}">
                    <a16:rowId xmlns:a16="http://schemas.microsoft.com/office/drawing/2014/main" val="3713361084"/>
                  </a:ext>
                </a:extLst>
              </a:tr>
              <a:tr h="495360">
                <a:tc>
                  <a:txBody>
                    <a:bodyPr/>
                    <a:lstStyle/>
                    <a:p>
                      <a:pPr marL="0" marR="0" lvl="0" indent="0" rtl="0" hangingPunct="0">
                        <a:lnSpc>
                          <a:spcPct val="100000"/>
                        </a:lnSpc>
                        <a:spcBef>
                          <a:spcPts val="0"/>
                        </a:spcBef>
                        <a:spcAft>
                          <a:spcPts val="0"/>
                        </a:spcAft>
                        <a:buNone/>
                        <a:tabLst/>
                      </a:pPr>
                      <a:r>
                        <a:rPr lang="et-EE" sz="1800" b="0" i="0" u="none" strike="noStrike" kern="1200" cap="none">
                          <a:ln>
                            <a:noFill/>
                          </a:ln>
                          <a:latin typeface="Liberation Sans" pitchFamily="18"/>
                          <a:ea typeface="Droid Sans Fallback" pitchFamily="2"/>
                          <a:cs typeface="FreeSans" pitchFamily="2"/>
                        </a:rPr>
                        <a:t>religioon</a:t>
                      </a:r>
                    </a:p>
                  </a:txBody>
                  <a:tcPr/>
                </a:tc>
                <a:tc>
                  <a:txBody>
                    <a:bodyPr/>
                    <a:lstStyle/>
                    <a:p>
                      <a:pPr marL="0" marR="0" lvl="0" indent="0" rtl="0" hangingPunct="0">
                        <a:lnSpc>
                          <a:spcPct val="100000"/>
                        </a:lnSpc>
                        <a:spcBef>
                          <a:spcPts val="0"/>
                        </a:spcBef>
                        <a:spcAft>
                          <a:spcPts val="0"/>
                        </a:spcAft>
                        <a:buNone/>
                        <a:tabLst/>
                      </a:pPr>
                      <a:r>
                        <a:rPr lang="et-EE" sz="1800" b="0" i="0" u="none" strike="noStrike" kern="1200" cap="none">
                          <a:ln>
                            <a:noFill/>
                          </a:ln>
                          <a:latin typeface="Liberation Sans" pitchFamily="18"/>
                          <a:ea typeface="Droid Sans Fallback" pitchFamily="2"/>
                          <a:cs typeface="FreeSans" pitchFamily="2"/>
                        </a:rPr>
                        <a:t>8 000</a:t>
                      </a:r>
                    </a:p>
                  </a:txBody>
                  <a:tcPr/>
                </a:tc>
                <a:tc>
                  <a:txBody>
                    <a:bodyPr/>
                    <a:lstStyle/>
                    <a:p>
                      <a:pPr marL="0" marR="0" lvl="0" indent="0" rtl="0" hangingPunct="0">
                        <a:lnSpc>
                          <a:spcPct val="100000"/>
                        </a:lnSpc>
                        <a:spcBef>
                          <a:spcPts val="0"/>
                        </a:spcBef>
                        <a:spcAft>
                          <a:spcPts val="0"/>
                        </a:spcAft>
                        <a:buNone/>
                        <a:tabLst/>
                      </a:pPr>
                      <a:r>
                        <a:rPr lang="et-EE" sz="1800" b="0" i="0" u="none" strike="noStrike" kern="1200" cap="none">
                          <a:ln>
                            <a:noFill/>
                          </a:ln>
                          <a:latin typeface="Liberation Sans" pitchFamily="18"/>
                          <a:ea typeface="Droid Sans Fallback" pitchFamily="2"/>
                          <a:cs typeface="FreeSans" pitchFamily="2"/>
                        </a:rPr>
                        <a:t>0,8</a:t>
                      </a:r>
                    </a:p>
                  </a:txBody>
                  <a:tcPr/>
                </a:tc>
                <a:extLst>
                  <a:ext uri="{0D108BD9-81ED-4DB2-BD59-A6C34878D82A}">
                    <a16:rowId xmlns:a16="http://schemas.microsoft.com/office/drawing/2014/main" val="1085614015"/>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page8">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r>
              <a:rPr lang="et-EE" sz="3600" b="1">
                <a:solidFill>
                  <a:srgbClr val="FF3333"/>
                </a:solidFill>
              </a:rPr>
              <a:t>Niitkorpus e läbilõikekorpus</a:t>
            </a:r>
          </a:p>
        </p:txBody>
      </p:sp>
      <p:sp>
        <p:nvSpPr>
          <p:cNvPr id="3" name="Text Placeholder 2"/>
          <p:cNvSpPr txBox="1">
            <a:spLocks noGrp="1"/>
          </p:cNvSpPr>
          <p:nvPr>
            <p:ph type="body" idx="4294967295"/>
          </p:nvPr>
        </p:nvSpPr>
        <p:spPr>
          <a:xfrm>
            <a:off x="503999" y="1769040"/>
            <a:ext cx="9071640" cy="5266242"/>
          </a:xfrm>
        </p:spPr>
        <p:txBody>
          <a:bodyPr/>
          <a:lstStyle/>
          <a:p>
            <a:pPr lvl="0" hangingPunct="1">
              <a:spcBef>
                <a:spcPts val="799"/>
              </a:spcBef>
              <a:spcAft>
                <a:spcPts val="0"/>
              </a:spcAft>
              <a:buSzPts val="1834"/>
              <a:buBlip>
                <a:blip r:embed="rId3">
                  <a:extLst>
                    <a:ext uri="{96DAC541-7B7A-43D3-8B79-37D633B846F1}">
                      <asvg:svgBlip xmlns:asvg="http://schemas.microsoft.com/office/drawing/2016/SVG/main" r:embed="rId4"/>
                    </a:ext>
                  </a:extLst>
                </a:blip>
              </a:buBlip>
            </a:pPr>
            <a:r>
              <a:rPr lang="et-EE" sz="2400" dirty="0">
                <a:solidFill>
                  <a:srgbClr val="000000"/>
                </a:solidFill>
              </a:rPr>
              <a:t>    Tekstid aastatest</a:t>
            </a:r>
            <a:r>
              <a:rPr lang="et-EE" sz="2400" b="1" dirty="0">
                <a:solidFill>
                  <a:srgbClr val="000000"/>
                </a:solidFill>
              </a:rPr>
              <a:t> </a:t>
            </a:r>
            <a:r>
              <a:rPr lang="et-EE" sz="2400" dirty="0">
                <a:solidFill>
                  <a:srgbClr val="000000"/>
                </a:solidFill>
              </a:rPr>
              <a:t>1890-1990</a:t>
            </a:r>
          </a:p>
          <a:p>
            <a:pPr lvl="0" hangingPunct="1">
              <a:spcBef>
                <a:spcPts val="799"/>
              </a:spcBef>
              <a:spcAft>
                <a:spcPts val="0"/>
              </a:spcAft>
              <a:buSzPts val="1834"/>
              <a:buBlip>
                <a:blip r:embed="rId3">
                  <a:extLst>
                    <a:ext uri="{96DAC541-7B7A-43D3-8B79-37D633B846F1}">
                      <asvg:svgBlip xmlns:asvg="http://schemas.microsoft.com/office/drawing/2016/SVG/main" r:embed="rId4"/>
                    </a:ext>
                  </a:extLst>
                </a:blip>
              </a:buBlip>
            </a:pPr>
            <a:r>
              <a:rPr lang="et-EE" sz="2400" dirty="0">
                <a:solidFill>
                  <a:srgbClr val="000000"/>
                </a:solidFill>
              </a:rPr>
              <a:t>     Katkendikorpus: katkend 2000 sõna (või lühem)</a:t>
            </a:r>
          </a:p>
          <a:p>
            <a:pPr lvl="0" hangingPunct="1">
              <a:spcBef>
                <a:spcPts val="799"/>
              </a:spcBef>
              <a:spcAft>
                <a:spcPts val="0"/>
              </a:spcAft>
              <a:buSzPts val="1834"/>
              <a:buBlip>
                <a:blip r:embed="rId3">
                  <a:extLst>
                    <a:ext uri="{96DAC541-7B7A-43D3-8B79-37D633B846F1}">
                      <asvg:svgBlip xmlns:asvg="http://schemas.microsoft.com/office/drawing/2016/SVG/main" r:embed="rId4"/>
                    </a:ext>
                  </a:extLst>
                </a:blip>
              </a:buBlip>
            </a:pPr>
            <a:r>
              <a:rPr lang="et-EE" sz="2400" dirty="0">
                <a:solidFill>
                  <a:srgbClr val="000000"/>
                </a:solidFill>
              </a:rPr>
              <a:t>     Valitud tekstikatked digitaliseeriti käsitsi</a:t>
            </a:r>
          </a:p>
          <a:p>
            <a:pPr marL="609480" lvl="0" indent="-609480" hangingPunct="1">
              <a:spcBef>
                <a:spcPts val="799"/>
              </a:spcBef>
              <a:spcAft>
                <a:spcPts val="0"/>
              </a:spcAft>
              <a:buSzPts val="1834"/>
              <a:buBlip>
                <a:blip r:embed="rId3">
                  <a:extLst>
                    <a:ext uri="{96DAC541-7B7A-43D3-8B79-37D633B846F1}">
                      <asvg:svgBlip xmlns:asvg="http://schemas.microsoft.com/office/drawing/2016/SVG/main" r:embed="rId4"/>
                    </a:ext>
                  </a:extLst>
                </a:blip>
              </a:buBlip>
            </a:pPr>
            <a:r>
              <a:rPr lang="et-EE" sz="2400" dirty="0"/>
              <a:t>Osaliselt representatiivne, osaliselt suletud</a:t>
            </a:r>
          </a:p>
          <a:p>
            <a:pPr marL="609480" lvl="0" indent="-609480" hangingPunct="1">
              <a:spcBef>
                <a:spcPts val="799"/>
              </a:spcBef>
              <a:spcAft>
                <a:spcPts val="0"/>
              </a:spcAft>
              <a:buSzPts val="1834"/>
              <a:buBlip>
                <a:blip r:embed="rId3">
                  <a:extLst>
                    <a:ext uri="{96DAC541-7B7A-43D3-8B79-37D633B846F1}">
                      <asvg:svgBlip xmlns:asvg="http://schemas.microsoft.com/office/drawing/2016/SVG/main" r:embed="rId4"/>
                    </a:ext>
                  </a:extLst>
                </a:blip>
              </a:buBlip>
            </a:pPr>
            <a:r>
              <a:rPr lang="et-EE" sz="2400" dirty="0"/>
              <a:t>Tekstiklassid: ilukirjandus, ajakirjandus, vastavalt nende vahekorrale vaadeldava perioodi trükisõnas</a:t>
            </a:r>
          </a:p>
          <a:p>
            <a:pPr marL="609480" lvl="0" indent="-609480" hangingPunct="1">
              <a:spcBef>
                <a:spcPts val="799"/>
              </a:spcBef>
              <a:spcAft>
                <a:spcPts val="0"/>
              </a:spcAft>
              <a:buSzPts val="1834"/>
              <a:buBlip>
                <a:blip r:embed="rId3">
                  <a:extLst>
                    <a:ext uri="{96DAC541-7B7A-43D3-8B79-37D633B846F1}">
                      <asvg:svgBlip xmlns:asvg="http://schemas.microsoft.com/office/drawing/2016/SVG/main" r:embed="rId4"/>
                    </a:ext>
                  </a:extLst>
                </a:blip>
              </a:buBlip>
            </a:pPr>
            <a:r>
              <a:rPr lang="et-EE" sz="2400" dirty="0"/>
              <a:t>Erand – 20ndatest u 2 miljonit sõna Asutava Kogu protokolle, koostatud Tokyo Ülikoolis, tänu prof Kazuto Matsumurale</a:t>
            </a:r>
          </a:p>
          <a:p>
            <a:pPr marL="609480" lvl="0" indent="-609480" hangingPunct="1">
              <a:spcBef>
                <a:spcPts val="799"/>
              </a:spcBef>
              <a:spcAft>
                <a:spcPts val="0"/>
              </a:spcAft>
            </a:pPr>
            <a:r>
              <a:rPr lang="et-EE" sz="2400" dirty="0"/>
              <a:t>(ehk oleks heaks materjaliks ka ajaloolastele või riigiteadlastele?Olemas on ka Riigikogu stenogrammide korpus 90ndatest, ülejäänud Riigikogu stenogramme korpuseks teha üsna lihtne)</a:t>
            </a:r>
          </a:p>
          <a:p>
            <a:pPr marL="609480" lvl="0" indent="-609480" hangingPunct="1">
              <a:spcBef>
                <a:spcPts val="799"/>
              </a:spcBef>
              <a:spcAft>
                <a:spcPts val="0"/>
              </a:spcAft>
            </a:pPr>
            <a:endParaRPr lang="et-EE" sz="2400" dirty="0"/>
          </a:p>
          <a:p>
            <a:pPr marL="609480" lvl="0" indent="-609480" hangingPunct="1">
              <a:spcBef>
                <a:spcPts val="799"/>
              </a:spcBef>
              <a:spcAft>
                <a:spcPts val="0"/>
              </a:spcAft>
            </a:pPr>
            <a:endParaRPr lang="et-EE" sz="2400" dirty="0"/>
          </a:p>
          <a:p>
            <a:pPr lvl="0" hangingPunct="1">
              <a:spcBef>
                <a:spcPts val="799"/>
              </a:spcBef>
              <a:spcAft>
                <a:spcPts val="0"/>
              </a:spcAft>
            </a:pPr>
            <a:endParaRPr lang="et-EE" i="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page9">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r>
              <a:rPr lang="et-EE" sz="3600" b="1">
                <a:solidFill>
                  <a:srgbClr val="FF3333"/>
                </a:solidFill>
              </a:rPr>
              <a:t>Niitkorpus 1890-1990</a:t>
            </a:r>
          </a:p>
        </p:txBody>
      </p:sp>
      <p:sp>
        <p:nvSpPr>
          <p:cNvPr id="3" name="Text Placeholder 2"/>
          <p:cNvSpPr txBox="1">
            <a:spLocks noGrp="1"/>
          </p:cNvSpPr>
          <p:nvPr>
            <p:ph type="body" idx="4294967295"/>
          </p:nvPr>
        </p:nvSpPr>
        <p:spPr/>
        <p:txBody>
          <a:bodyPr/>
          <a:lstStyle/>
          <a:p>
            <a:endParaRPr lang="et-EE"/>
          </a:p>
        </p:txBody>
      </p:sp>
      <p:graphicFrame>
        <p:nvGraphicFramePr>
          <p:cNvPr id="4" name="Table 3"/>
          <p:cNvGraphicFramePr>
            <a:graphicFrameLocks noGrp="1"/>
          </p:cNvGraphicFramePr>
          <p:nvPr/>
        </p:nvGraphicFramePr>
        <p:xfrm>
          <a:off x="576000" y="1872000"/>
          <a:ext cx="8999640" cy="4463996"/>
        </p:xfrm>
        <a:graphic>
          <a:graphicData uri="http://schemas.openxmlformats.org/drawingml/2006/table">
            <a:tbl>
              <a:tblPr firstRow="1" bandRow="1"/>
              <a:tblGrid>
                <a:gridCol w="2998080">
                  <a:extLst>
                    <a:ext uri="{9D8B030D-6E8A-4147-A177-3AD203B41FA5}">
                      <a16:colId xmlns:a16="http://schemas.microsoft.com/office/drawing/2014/main" val="4041025000"/>
                    </a:ext>
                  </a:extLst>
                </a:gridCol>
                <a:gridCol w="2998080">
                  <a:extLst>
                    <a:ext uri="{9D8B030D-6E8A-4147-A177-3AD203B41FA5}">
                      <a16:colId xmlns:a16="http://schemas.microsoft.com/office/drawing/2014/main" val="3280682719"/>
                    </a:ext>
                  </a:extLst>
                </a:gridCol>
                <a:gridCol w="3003480">
                  <a:extLst>
                    <a:ext uri="{9D8B030D-6E8A-4147-A177-3AD203B41FA5}">
                      <a16:colId xmlns:a16="http://schemas.microsoft.com/office/drawing/2014/main" val="2535785364"/>
                    </a:ext>
                  </a:extLst>
                </a:gridCol>
              </a:tblGrid>
              <a:tr h="445680">
                <a:tc>
                  <a:txBody>
                    <a:bodyPr/>
                    <a:lstStyle/>
                    <a:p>
                      <a:pPr marL="0" marR="0" lvl="0" indent="0" rtl="0" hangingPunct="0">
                        <a:lnSpc>
                          <a:spcPct val="100000"/>
                        </a:lnSpc>
                        <a:spcBef>
                          <a:spcPts val="0"/>
                        </a:spcBef>
                        <a:spcAft>
                          <a:spcPts val="0"/>
                        </a:spcAft>
                        <a:buNone/>
                        <a:tabLst/>
                      </a:pPr>
                      <a:r>
                        <a:rPr lang="et-EE" sz="1800" b="1" i="0" u="none" strike="noStrike" kern="1200" cap="none">
                          <a:ln>
                            <a:noFill/>
                          </a:ln>
                          <a:latin typeface="Liberation Sans" pitchFamily="18"/>
                          <a:ea typeface="Droid Sans Fallback" pitchFamily="2"/>
                          <a:cs typeface="FreeSans" pitchFamily="2"/>
                        </a:rPr>
                        <a:t>periood</a:t>
                      </a:r>
                    </a:p>
                  </a:txBody>
                  <a:tcPr/>
                </a:tc>
                <a:tc>
                  <a:txBody>
                    <a:bodyPr/>
                    <a:lstStyle/>
                    <a:p>
                      <a:pPr marL="0" marR="0" lvl="0" indent="0" rtl="0" hangingPunct="0">
                        <a:lnSpc>
                          <a:spcPct val="100000"/>
                        </a:lnSpc>
                        <a:spcBef>
                          <a:spcPts val="0"/>
                        </a:spcBef>
                        <a:spcAft>
                          <a:spcPts val="0"/>
                        </a:spcAft>
                        <a:buNone/>
                        <a:tabLst/>
                      </a:pPr>
                      <a:r>
                        <a:rPr lang="et-EE" sz="1800" b="1" i="0" u="none" strike="noStrike" kern="1200" cap="none">
                          <a:ln>
                            <a:noFill/>
                          </a:ln>
                          <a:latin typeface="Liberation Sans" pitchFamily="18"/>
                          <a:ea typeface="Droid Sans Fallback" pitchFamily="2"/>
                          <a:cs typeface="FreeSans" pitchFamily="2"/>
                        </a:rPr>
                        <a:t>ilukirjandus</a:t>
                      </a:r>
                    </a:p>
                  </a:txBody>
                  <a:tcPr/>
                </a:tc>
                <a:tc>
                  <a:txBody>
                    <a:bodyPr/>
                    <a:lstStyle/>
                    <a:p>
                      <a:pPr marL="0" marR="0" lvl="0" indent="0" rtl="0" hangingPunct="0">
                        <a:lnSpc>
                          <a:spcPct val="100000"/>
                        </a:lnSpc>
                        <a:spcBef>
                          <a:spcPts val="0"/>
                        </a:spcBef>
                        <a:spcAft>
                          <a:spcPts val="0"/>
                        </a:spcAft>
                        <a:buNone/>
                        <a:tabLst/>
                      </a:pPr>
                      <a:r>
                        <a:rPr lang="et-EE" sz="1800" b="1" i="0" u="none" strike="noStrike" kern="1200" cap="none">
                          <a:ln>
                            <a:noFill/>
                          </a:ln>
                          <a:latin typeface="Liberation Sans" pitchFamily="18"/>
                          <a:ea typeface="Droid Sans Fallback" pitchFamily="2"/>
                          <a:cs typeface="FreeSans" pitchFamily="2"/>
                        </a:rPr>
                        <a:t>ajakirjandus</a:t>
                      </a:r>
                    </a:p>
                  </a:txBody>
                  <a:tcPr/>
                </a:tc>
                <a:extLst>
                  <a:ext uri="{0D108BD9-81ED-4DB2-BD59-A6C34878D82A}">
                    <a16:rowId xmlns:a16="http://schemas.microsoft.com/office/drawing/2014/main" val="1986415635"/>
                  </a:ext>
                </a:extLst>
              </a:tr>
              <a:tr h="445680">
                <a:tc>
                  <a:txBody>
                    <a:bodyPr/>
                    <a:lstStyle/>
                    <a:p>
                      <a:pPr marL="0" marR="0" lvl="0" indent="0" rtl="0" hangingPunct="0">
                        <a:lnSpc>
                          <a:spcPct val="100000"/>
                        </a:lnSpc>
                        <a:spcBef>
                          <a:spcPts val="0"/>
                        </a:spcBef>
                        <a:spcAft>
                          <a:spcPts val="0"/>
                        </a:spcAft>
                        <a:buNone/>
                        <a:tabLst/>
                      </a:pPr>
                      <a:r>
                        <a:rPr lang="et-EE" sz="1800" b="0" i="0" u="none" strike="noStrike" kern="1200" cap="none">
                          <a:ln>
                            <a:noFill/>
                          </a:ln>
                          <a:latin typeface="Liberation Sans" pitchFamily="18"/>
                          <a:ea typeface="Droid Sans Fallback" pitchFamily="2"/>
                          <a:cs typeface="FreeSans" pitchFamily="2"/>
                        </a:rPr>
                        <a:t>1890 -1899</a:t>
                      </a:r>
                    </a:p>
                  </a:txBody>
                  <a:tcPr/>
                </a:tc>
                <a:tc>
                  <a:txBody>
                    <a:bodyPr/>
                    <a:lstStyle/>
                    <a:p>
                      <a:pPr marL="0" marR="0" lvl="0" indent="0" rtl="0" hangingPunct="0">
                        <a:lnSpc>
                          <a:spcPct val="100000"/>
                        </a:lnSpc>
                        <a:spcBef>
                          <a:spcPts val="0"/>
                        </a:spcBef>
                        <a:spcAft>
                          <a:spcPts val="0"/>
                        </a:spcAft>
                        <a:buNone/>
                        <a:tabLst/>
                      </a:pPr>
                      <a:r>
                        <a:rPr lang="et-EE" sz="1800" b="0" i="0" u="none" strike="noStrike" kern="1200" cap="none">
                          <a:ln>
                            <a:noFill/>
                          </a:ln>
                          <a:latin typeface="Liberation Sans" pitchFamily="18"/>
                          <a:ea typeface="Droid Sans Fallback" pitchFamily="2"/>
                          <a:cs typeface="FreeSans" pitchFamily="2"/>
                        </a:rPr>
                        <a:t>155 000 45%</a:t>
                      </a:r>
                    </a:p>
                  </a:txBody>
                  <a:tcPr/>
                </a:tc>
                <a:tc>
                  <a:txBody>
                    <a:bodyPr/>
                    <a:lstStyle/>
                    <a:p>
                      <a:pPr marL="0" marR="0" lvl="0" indent="0" rtl="0" hangingPunct="0">
                        <a:lnSpc>
                          <a:spcPct val="100000"/>
                        </a:lnSpc>
                        <a:spcBef>
                          <a:spcPts val="0"/>
                        </a:spcBef>
                        <a:spcAft>
                          <a:spcPts val="0"/>
                        </a:spcAft>
                        <a:buNone/>
                        <a:tabLst/>
                      </a:pPr>
                      <a:r>
                        <a:rPr lang="et-EE" sz="1800" b="0" i="0" u="none" strike="noStrike" kern="1200" cap="none">
                          <a:ln>
                            <a:noFill/>
                          </a:ln>
                          <a:latin typeface="Liberation Sans" pitchFamily="18"/>
                          <a:ea typeface="Droid Sans Fallback" pitchFamily="2"/>
                          <a:cs typeface="FreeSans" pitchFamily="2"/>
                        </a:rPr>
                        <a:t>193 000 55%</a:t>
                      </a:r>
                    </a:p>
                  </a:txBody>
                  <a:tcPr/>
                </a:tc>
                <a:extLst>
                  <a:ext uri="{0D108BD9-81ED-4DB2-BD59-A6C34878D82A}">
                    <a16:rowId xmlns:a16="http://schemas.microsoft.com/office/drawing/2014/main" val="2282752692"/>
                  </a:ext>
                </a:extLst>
              </a:tr>
              <a:tr h="445680">
                <a:tc>
                  <a:txBody>
                    <a:bodyPr/>
                    <a:lstStyle/>
                    <a:p>
                      <a:pPr marL="0" marR="0" lvl="0" indent="0" rtl="0" hangingPunct="0">
                        <a:lnSpc>
                          <a:spcPct val="100000"/>
                        </a:lnSpc>
                        <a:spcBef>
                          <a:spcPts val="0"/>
                        </a:spcBef>
                        <a:spcAft>
                          <a:spcPts val="0"/>
                        </a:spcAft>
                        <a:buNone/>
                        <a:tabLst/>
                      </a:pPr>
                      <a:r>
                        <a:rPr lang="et-EE" sz="1800" b="0" i="0" u="none" strike="noStrike" kern="1200" cap="none">
                          <a:ln>
                            <a:noFill/>
                          </a:ln>
                          <a:latin typeface="Liberation Sans" pitchFamily="18"/>
                          <a:ea typeface="Droid Sans Fallback" pitchFamily="2"/>
                          <a:cs typeface="FreeSans" pitchFamily="2"/>
                        </a:rPr>
                        <a:t>1900 - 1909</a:t>
                      </a:r>
                    </a:p>
                  </a:txBody>
                  <a:tcPr/>
                </a:tc>
                <a:tc>
                  <a:txBody>
                    <a:bodyPr/>
                    <a:lstStyle/>
                    <a:p>
                      <a:pPr marL="0" marR="0" lvl="0" indent="0" rtl="0" hangingPunct="0">
                        <a:lnSpc>
                          <a:spcPct val="100000"/>
                        </a:lnSpc>
                        <a:spcBef>
                          <a:spcPts val="0"/>
                        </a:spcBef>
                        <a:spcAft>
                          <a:spcPts val="0"/>
                        </a:spcAft>
                        <a:buNone/>
                        <a:tabLst/>
                      </a:pPr>
                      <a:r>
                        <a:rPr lang="et-EE" sz="1800" b="0" i="0" u="none" strike="noStrike" kern="1200" cap="none">
                          <a:ln>
                            <a:noFill/>
                          </a:ln>
                          <a:latin typeface="Liberation Sans" pitchFamily="18"/>
                          <a:ea typeface="Droid Sans Fallback" pitchFamily="2"/>
                          <a:cs typeface="FreeSans" pitchFamily="2"/>
                        </a:rPr>
                        <a:t>188 000 48%</a:t>
                      </a:r>
                    </a:p>
                  </a:txBody>
                  <a:tcPr/>
                </a:tc>
                <a:tc>
                  <a:txBody>
                    <a:bodyPr/>
                    <a:lstStyle/>
                    <a:p>
                      <a:pPr marL="0" marR="0" lvl="0" indent="0" rtl="0" hangingPunct="0">
                        <a:lnSpc>
                          <a:spcPct val="100000"/>
                        </a:lnSpc>
                        <a:spcBef>
                          <a:spcPts val="0"/>
                        </a:spcBef>
                        <a:spcAft>
                          <a:spcPts val="0"/>
                        </a:spcAft>
                        <a:buNone/>
                        <a:tabLst/>
                      </a:pPr>
                      <a:r>
                        <a:rPr lang="et-EE" sz="1800" b="0" i="0" u="none" strike="noStrike" kern="1200" cap="none">
                          <a:ln>
                            <a:noFill/>
                          </a:ln>
                          <a:latin typeface="Liberation Sans" pitchFamily="18"/>
                          <a:ea typeface="Droid Sans Fallback" pitchFamily="2"/>
                          <a:cs typeface="FreeSans" pitchFamily="2"/>
                        </a:rPr>
                        <a:t>207 000 52%</a:t>
                      </a:r>
                    </a:p>
                  </a:txBody>
                  <a:tcPr/>
                </a:tc>
                <a:extLst>
                  <a:ext uri="{0D108BD9-81ED-4DB2-BD59-A6C34878D82A}">
                    <a16:rowId xmlns:a16="http://schemas.microsoft.com/office/drawing/2014/main" val="3744864980"/>
                  </a:ext>
                </a:extLst>
              </a:tr>
              <a:tr h="445680">
                <a:tc>
                  <a:txBody>
                    <a:bodyPr/>
                    <a:lstStyle/>
                    <a:p>
                      <a:pPr marL="0" marR="0" lvl="0" indent="0" rtl="0" hangingPunct="0">
                        <a:lnSpc>
                          <a:spcPct val="100000"/>
                        </a:lnSpc>
                        <a:spcBef>
                          <a:spcPts val="0"/>
                        </a:spcBef>
                        <a:spcAft>
                          <a:spcPts val="0"/>
                        </a:spcAft>
                        <a:buNone/>
                        <a:tabLst/>
                      </a:pPr>
                      <a:r>
                        <a:rPr lang="et-EE" sz="1800" b="0" i="0" u="none" strike="noStrike" kern="1200" cap="none">
                          <a:ln>
                            <a:noFill/>
                          </a:ln>
                          <a:latin typeface="Liberation Sans" pitchFamily="18"/>
                          <a:ea typeface="Droid Sans Fallback" pitchFamily="2"/>
                          <a:cs typeface="FreeSans" pitchFamily="2"/>
                        </a:rPr>
                        <a:t>1910 - 1919</a:t>
                      </a:r>
                    </a:p>
                  </a:txBody>
                  <a:tcPr/>
                </a:tc>
                <a:tc>
                  <a:txBody>
                    <a:bodyPr/>
                    <a:lstStyle/>
                    <a:p>
                      <a:pPr marL="0" marR="0" lvl="0" indent="0" rtl="0" hangingPunct="0">
                        <a:lnSpc>
                          <a:spcPct val="100000"/>
                        </a:lnSpc>
                        <a:spcBef>
                          <a:spcPts val="0"/>
                        </a:spcBef>
                        <a:spcAft>
                          <a:spcPts val="0"/>
                        </a:spcAft>
                        <a:buNone/>
                        <a:tabLst/>
                      </a:pPr>
                      <a:r>
                        <a:rPr lang="et-EE" sz="1800" b="0" i="0" u="none" strike="noStrike" kern="1200" cap="none">
                          <a:ln>
                            <a:noFill/>
                          </a:ln>
                          <a:latin typeface="Liberation Sans" pitchFamily="18"/>
                          <a:ea typeface="Droid Sans Fallback" pitchFamily="2"/>
                          <a:cs typeface="FreeSans" pitchFamily="2"/>
                        </a:rPr>
                        <a:t>188 000 47%</a:t>
                      </a:r>
                    </a:p>
                  </a:txBody>
                  <a:tcPr/>
                </a:tc>
                <a:tc>
                  <a:txBody>
                    <a:bodyPr/>
                    <a:lstStyle/>
                    <a:p>
                      <a:pPr marL="0" marR="0" lvl="0" indent="0" rtl="0" hangingPunct="0">
                        <a:lnSpc>
                          <a:spcPct val="100000"/>
                        </a:lnSpc>
                        <a:spcBef>
                          <a:spcPts val="0"/>
                        </a:spcBef>
                        <a:spcAft>
                          <a:spcPts val="0"/>
                        </a:spcAft>
                        <a:buNone/>
                        <a:tabLst/>
                      </a:pPr>
                      <a:r>
                        <a:rPr lang="et-EE" sz="1800" b="0" i="0" u="none" strike="noStrike" kern="1200" cap="none">
                          <a:ln>
                            <a:noFill/>
                          </a:ln>
                          <a:latin typeface="Liberation Sans" pitchFamily="18"/>
                          <a:ea typeface="Droid Sans Fallback" pitchFamily="2"/>
                          <a:cs typeface="FreeSans" pitchFamily="2"/>
                        </a:rPr>
                        <a:t>214 000 53%</a:t>
                      </a:r>
                    </a:p>
                  </a:txBody>
                  <a:tcPr/>
                </a:tc>
                <a:extLst>
                  <a:ext uri="{0D108BD9-81ED-4DB2-BD59-A6C34878D82A}">
                    <a16:rowId xmlns:a16="http://schemas.microsoft.com/office/drawing/2014/main" val="3897806832"/>
                  </a:ext>
                </a:extLst>
              </a:tr>
              <a:tr h="445680">
                <a:tc>
                  <a:txBody>
                    <a:bodyPr/>
                    <a:lstStyle/>
                    <a:p>
                      <a:pPr marL="0" marR="0" lvl="0" indent="0" rtl="0" hangingPunct="0">
                        <a:lnSpc>
                          <a:spcPct val="100000"/>
                        </a:lnSpc>
                        <a:spcBef>
                          <a:spcPts val="0"/>
                        </a:spcBef>
                        <a:spcAft>
                          <a:spcPts val="0"/>
                        </a:spcAft>
                        <a:buNone/>
                        <a:tabLst/>
                      </a:pPr>
                      <a:r>
                        <a:rPr lang="et-EE" sz="1800" b="0" i="0" u="none" strike="noStrike" kern="1200" cap="none">
                          <a:ln>
                            <a:noFill/>
                          </a:ln>
                          <a:latin typeface="Liberation Sans" pitchFamily="18"/>
                          <a:ea typeface="Droid Sans Fallback" pitchFamily="2"/>
                          <a:cs typeface="FreeSans" pitchFamily="2"/>
                        </a:rPr>
                        <a:t>1920 - 1929</a:t>
                      </a:r>
                    </a:p>
                  </a:txBody>
                  <a:tcPr/>
                </a:tc>
                <a:tc gridSpan="2">
                  <a:txBody>
                    <a:bodyPr/>
                    <a:lstStyle/>
                    <a:p>
                      <a:pPr marL="0" marR="0" lvl="0" indent="0" rtl="0" hangingPunct="0">
                        <a:lnSpc>
                          <a:spcPct val="100000"/>
                        </a:lnSpc>
                        <a:spcBef>
                          <a:spcPts val="0"/>
                        </a:spcBef>
                        <a:spcAft>
                          <a:spcPts val="0"/>
                        </a:spcAft>
                        <a:buNone/>
                        <a:tabLst/>
                      </a:pPr>
                      <a:r>
                        <a:rPr lang="et-EE" sz="1800" b="0" i="0" u="none" strike="noStrike" kern="1200" cap="none">
                          <a:ln>
                            <a:noFill/>
                          </a:ln>
                          <a:latin typeface="Liberation Sans" pitchFamily="18"/>
                          <a:ea typeface="Droid Sans Fallback" pitchFamily="2"/>
                          <a:cs typeface="FreeSans" pitchFamily="2"/>
                        </a:rPr>
                        <a:t>ASUTAVA KOGU protokollid 2 000 000</a:t>
                      </a:r>
                    </a:p>
                  </a:txBody>
                  <a:tcPr/>
                </a:tc>
                <a:tc hMerge="1">
                  <a:txBody>
                    <a:bodyPr/>
                    <a:lstStyle/>
                    <a:p>
                      <a:endParaRPr lang="et-EE"/>
                    </a:p>
                  </a:txBody>
                  <a:tcPr/>
                </a:tc>
                <a:extLst>
                  <a:ext uri="{0D108BD9-81ED-4DB2-BD59-A6C34878D82A}">
                    <a16:rowId xmlns:a16="http://schemas.microsoft.com/office/drawing/2014/main" val="554969320"/>
                  </a:ext>
                </a:extLst>
              </a:tr>
              <a:tr h="445680">
                <a:tc>
                  <a:txBody>
                    <a:bodyPr/>
                    <a:lstStyle/>
                    <a:p>
                      <a:pPr marL="0" marR="0" lvl="0" indent="0" rtl="0" hangingPunct="0">
                        <a:lnSpc>
                          <a:spcPct val="100000"/>
                        </a:lnSpc>
                        <a:spcBef>
                          <a:spcPts val="0"/>
                        </a:spcBef>
                        <a:spcAft>
                          <a:spcPts val="0"/>
                        </a:spcAft>
                        <a:buNone/>
                        <a:tabLst/>
                      </a:pPr>
                      <a:r>
                        <a:rPr lang="et-EE" sz="1800" b="0" i="0" u="none" strike="noStrike" kern="1200" cap="none">
                          <a:ln>
                            <a:noFill/>
                          </a:ln>
                          <a:latin typeface="Liberation Sans" pitchFamily="18"/>
                          <a:ea typeface="Droid Sans Fallback" pitchFamily="2"/>
                          <a:cs typeface="FreeSans" pitchFamily="2"/>
                        </a:rPr>
                        <a:t>1930 - 1939</a:t>
                      </a:r>
                    </a:p>
                  </a:txBody>
                  <a:tcPr/>
                </a:tc>
                <a:tc>
                  <a:txBody>
                    <a:bodyPr/>
                    <a:lstStyle/>
                    <a:p>
                      <a:pPr marL="0" marR="0" lvl="0" indent="0" rtl="0" hangingPunct="0">
                        <a:lnSpc>
                          <a:spcPct val="100000"/>
                        </a:lnSpc>
                        <a:spcBef>
                          <a:spcPts val="0"/>
                        </a:spcBef>
                        <a:spcAft>
                          <a:spcPts val="0"/>
                        </a:spcAft>
                        <a:buNone/>
                        <a:tabLst/>
                      </a:pPr>
                      <a:r>
                        <a:rPr lang="et-EE" sz="1800" b="0" i="0" u="none" strike="noStrike" kern="1200" cap="none">
                          <a:ln>
                            <a:noFill/>
                          </a:ln>
                          <a:latin typeface="Liberation Sans" pitchFamily="18"/>
                          <a:ea typeface="Droid Sans Fallback" pitchFamily="2"/>
                          <a:cs typeface="FreeSans" pitchFamily="2"/>
                        </a:rPr>
                        <a:t>252 000 68%</a:t>
                      </a:r>
                    </a:p>
                  </a:txBody>
                  <a:tcPr/>
                </a:tc>
                <a:tc>
                  <a:txBody>
                    <a:bodyPr/>
                    <a:lstStyle/>
                    <a:p>
                      <a:pPr marL="0" marR="0" lvl="0" indent="0" rtl="0" hangingPunct="0">
                        <a:lnSpc>
                          <a:spcPct val="100000"/>
                        </a:lnSpc>
                        <a:spcBef>
                          <a:spcPts val="0"/>
                        </a:spcBef>
                        <a:spcAft>
                          <a:spcPts val="0"/>
                        </a:spcAft>
                        <a:buNone/>
                        <a:tabLst/>
                      </a:pPr>
                      <a:r>
                        <a:rPr lang="et-EE" sz="1800" b="0" i="0" u="none" strike="noStrike" kern="1200" cap="none">
                          <a:ln>
                            <a:noFill/>
                          </a:ln>
                          <a:latin typeface="Liberation Sans" pitchFamily="18"/>
                          <a:ea typeface="Droid Sans Fallback" pitchFamily="2"/>
                          <a:cs typeface="FreeSans" pitchFamily="2"/>
                        </a:rPr>
                        <a:t>117 000 32%</a:t>
                      </a:r>
                    </a:p>
                  </a:txBody>
                  <a:tcPr/>
                </a:tc>
                <a:extLst>
                  <a:ext uri="{0D108BD9-81ED-4DB2-BD59-A6C34878D82A}">
                    <a16:rowId xmlns:a16="http://schemas.microsoft.com/office/drawing/2014/main" val="3330132200"/>
                  </a:ext>
                </a:extLst>
              </a:tr>
              <a:tr h="446759">
                <a:tc>
                  <a:txBody>
                    <a:bodyPr/>
                    <a:lstStyle/>
                    <a:p>
                      <a:pPr marL="0" marR="0" lvl="0" indent="0" rtl="0" hangingPunct="0">
                        <a:lnSpc>
                          <a:spcPct val="100000"/>
                        </a:lnSpc>
                        <a:spcBef>
                          <a:spcPts val="0"/>
                        </a:spcBef>
                        <a:spcAft>
                          <a:spcPts val="0"/>
                        </a:spcAft>
                        <a:buNone/>
                        <a:tabLst/>
                      </a:pPr>
                      <a:r>
                        <a:rPr lang="et-EE" sz="1800" b="0" i="0" u="none" strike="noStrike" kern="1200" cap="none">
                          <a:ln>
                            <a:noFill/>
                          </a:ln>
                          <a:latin typeface="Liberation Sans" pitchFamily="18"/>
                          <a:ea typeface="Droid Sans Fallback" pitchFamily="2"/>
                          <a:cs typeface="FreeSans" pitchFamily="2"/>
                        </a:rPr>
                        <a:t>1950ndad</a:t>
                      </a:r>
                    </a:p>
                  </a:txBody>
                  <a:tcPr/>
                </a:tc>
                <a:tc>
                  <a:txBody>
                    <a:bodyPr/>
                    <a:lstStyle/>
                    <a:p>
                      <a:pPr marL="0" marR="0" lvl="0" indent="0" rtl="0" hangingPunct="0">
                        <a:lnSpc>
                          <a:spcPct val="100000"/>
                        </a:lnSpc>
                        <a:spcBef>
                          <a:spcPts val="0"/>
                        </a:spcBef>
                        <a:spcAft>
                          <a:spcPts val="0"/>
                        </a:spcAft>
                        <a:buNone/>
                        <a:tabLst/>
                      </a:pPr>
                      <a:r>
                        <a:rPr lang="et-EE" sz="1800" b="0" i="0" u="none" strike="noStrike" kern="1200" cap="none">
                          <a:ln>
                            <a:noFill/>
                          </a:ln>
                          <a:latin typeface="Liberation Sans" pitchFamily="18"/>
                          <a:ea typeface="Droid Sans Fallback" pitchFamily="2"/>
                          <a:cs typeface="FreeSans" pitchFamily="2"/>
                        </a:rPr>
                        <a:t>66 000 21%</a:t>
                      </a:r>
                    </a:p>
                  </a:txBody>
                  <a:tcPr/>
                </a:tc>
                <a:tc>
                  <a:txBody>
                    <a:bodyPr/>
                    <a:lstStyle/>
                    <a:p>
                      <a:pPr marL="0" marR="0" lvl="0" indent="0" rtl="0" hangingPunct="0">
                        <a:lnSpc>
                          <a:spcPct val="100000"/>
                        </a:lnSpc>
                        <a:spcBef>
                          <a:spcPts val="0"/>
                        </a:spcBef>
                        <a:spcAft>
                          <a:spcPts val="0"/>
                        </a:spcAft>
                        <a:buNone/>
                        <a:tabLst/>
                      </a:pPr>
                      <a:r>
                        <a:rPr lang="et-EE" sz="1800" b="0" i="0" u="none" strike="noStrike" kern="1200" cap="none">
                          <a:ln>
                            <a:noFill/>
                          </a:ln>
                          <a:latin typeface="Liberation Sans" pitchFamily="18"/>
                          <a:ea typeface="Droid Sans Fallback" pitchFamily="2"/>
                          <a:cs typeface="FreeSans" pitchFamily="2"/>
                        </a:rPr>
                        <a:t>242 000 79%</a:t>
                      </a:r>
                    </a:p>
                  </a:txBody>
                  <a:tcPr/>
                </a:tc>
                <a:extLst>
                  <a:ext uri="{0D108BD9-81ED-4DB2-BD59-A6C34878D82A}">
                    <a16:rowId xmlns:a16="http://schemas.microsoft.com/office/drawing/2014/main" val="4082905489"/>
                  </a:ext>
                </a:extLst>
              </a:tr>
              <a:tr h="446759">
                <a:tc>
                  <a:txBody>
                    <a:bodyPr/>
                    <a:lstStyle/>
                    <a:p>
                      <a:pPr marL="0" marR="0" lvl="0" indent="0" rtl="0" hangingPunct="0">
                        <a:lnSpc>
                          <a:spcPct val="100000"/>
                        </a:lnSpc>
                        <a:spcBef>
                          <a:spcPts val="0"/>
                        </a:spcBef>
                        <a:spcAft>
                          <a:spcPts val="0"/>
                        </a:spcAft>
                        <a:buNone/>
                        <a:tabLst/>
                      </a:pPr>
                      <a:r>
                        <a:rPr lang="et-EE" sz="1800" b="0" i="0" u="none" strike="noStrike" kern="1200" cap="none">
                          <a:ln>
                            <a:noFill/>
                          </a:ln>
                          <a:latin typeface="Liberation Sans" pitchFamily="18"/>
                          <a:ea typeface="Droid Sans Fallback" pitchFamily="2"/>
                          <a:cs typeface="FreeSans" pitchFamily="2"/>
                        </a:rPr>
                        <a:t>1960 - 1969</a:t>
                      </a:r>
                    </a:p>
                  </a:txBody>
                  <a:tcPr/>
                </a:tc>
                <a:tc>
                  <a:txBody>
                    <a:bodyPr/>
                    <a:lstStyle/>
                    <a:p>
                      <a:pPr marL="0" marR="0" lvl="0" indent="0" rtl="0" hangingPunct="0">
                        <a:lnSpc>
                          <a:spcPct val="100000"/>
                        </a:lnSpc>
                        <a:spcBef>
                          <a:spcPts val="0"/>
                        </a:spcBef>
                        <a:spcAft>
                          <a:spcPts val="0"/>
                        </a:spcAft>
                        <a:buNone/>
                        <a:tabLst/>
                      </a:pPr>
                      <a:r>
                        <a:rPr lang="et-EE" sz="1800" b="0" i="0" u="none" strike="noStrike" kern="1200" cap="none">
                          <a:ln>
                            <a:noFill/>
                          </a:ln>
                          <a:latin typeface="Liberation Sans" pitchFamily="18"/>
                          <a:ea typeface="Droid Sans Fallback" pitchFamily="2"/>
                          <a:cs typeface="FreeSans" pitchFamily="2"/>
                        </a:rPr>
                        <a:t>132 000 40%</a:t>
                      </a:r>
                    </a:p>
                  </a:txBody>
                  <a:tcPr/>
                </a:tc>
                <a:tc>
                  <a:txBody>
                    <a:bodyPr/>
                    <a:lstStyle/>
                    <a:p>
                      <a:pPr marL="0" marR="0" lvl="0" indent="0" rtl="0" hangingPunct="0">
                        <a:lnSpc>
                          <a:spcPct val="100000"/>
                        </a:lnSpc>
                        <a:spcBef>
                          <a:spcPts val="0"/>
                        </a:spcBef>
                        <a:spcAft>
                          <a:spcPts val="0"/>
                        </a:spcAft>
                        <a:buNone/>
                        <a:tabLst/>
                      </a:pPr>
                      <a:r>
                        <a:rPr lang="et-EE" sz="1800" b="0" i="0" u="none" strike="noStrike" kern="1200" cap="none">
                          <a:ln>
                            <a:noFill/>
                          </a:ln>
                          <a:latin typeface="Liberation Sans" pitchFamily="18"/>
                          <a:ea typeface="Droid Sans Fallback" pitchFamily="2"/>
                          <a:cs typeface="FreeSans" pitchFamily="2"/>
                        </a:rPr>
                        <a:t>201 000 60%</a:t>
                      </a:r>
                    </a:p>
                  </a:txBody>
                  <a:tcPr/>
                </a:tc>
                <a:extLst>
                  <a:ext uri="{0D108BD9-81ED-4DB2-BD59-A6C34878D82A}">
                    <a16:rowId xmlns:a16="http://schemas.microsoft.com/office/drawing/2014/main" val="1553474346"/>
                  </a:ext>
                </a:extLst>
              </a:tr>
              <a:tr h="446759">
                <a:tc>
                  <a:txBody>
                    <a:bodyPr/>
                    <a:lstStyle/>
                    <a:p>
                      <a:pPr marL="0" marR="0" lvl="0" indent="0" rtl="0" hangingPunct="0">
                        <a:lnSpc>
                          <a:spcPct val="100000"/>
                        </a:lnSpc>
                        <a:spcBef>
                          <a:spcPts val="0"/>
                        </a:spcBef>
                        <a:spcAft>
                          <a:spcPts val="0"/>
                        </a:spcAft>
                        <a:buNone/>
                        <a:tabLst/>
                      </a:pPr>
                      <a:r>
                        <a:rPr lang="et-EE" sz="1800" b="0" i="0" u="none" strike="noStrike" kern="1200" cap="none">
                          <a:ln>
                            <a:noFill/>
                          </a:ln>
                          <a:latin typeface="Liberation Sans" pitchFamily="18"/>
                          <a:ea typeface="Droid Sans Fallback" pitchFamily="2"/>
                          <a:cs typeface="FreeSans" pitchFamily="2"/>
                        </a:rPr>
                        <a:t>1970 - 1979</a:t>
                      </a:r>
                    </a:p>
                  </a:txBody>
                  <a:tcPr/>
                </a:tc>
                <a:tc>
                  <a:txBody>
                    <a:bodyPr/>
                    <a:lstStyle/>
                    <a:p>
                      <a:pPr marL="0" marR="0" lvl="0" indent="0" rtl="0" hangingPunct="0">
                        <a:lnSpc>
                          <a:spcPct val="100000"/>
                        </a:lnSpc>
                        <a:spcBef>
                          <a:spcPts val="0"/>
                        </a:spcBef>
                        <a:spcAft>
                          <a:spcPts val="0"/>
                        </a:spcAft>
                        <a:buNone/>
                        <a:tabLst/>
                      </a:pPr>
                      <a:r>
                        <a:rPr lang="et-EE" sz="1800" b="0" i="0" u="none" strike="noStrike" kern="1200" cap="none">
                          <a:ln>
                            <a:noFill/>
                          </a:ln>
                          <a:latin typeface="Liberation Sans" pitchFamily="18"/>
                          <a:ea typeface="Droid Sans Fallback" pitchFamily="2"/>
                          <a:cs typeface="FreeSans" pitchFamily="2"/>
                        </a:rPr>
                        <a:t>257 000 60%</a:t>
                      </a:r>
                    </a:p>
                  </a:txBody>
                  <a:tcPr/>
                </a:tc>
                <a:tc>
                  <a:txBody>
                    <a:bodyPr/>
                    <a:lstStyle/>
                    <a:p>
                      <a:pPr marL="0" marR="0" lvl="0" indent="0" rtl="0" hangingPunct="0">
                        <a:lnSpc>
                          <a:spcPct val="100000"/>
                        </a:lnSpc>
                        <a:spcBef>
                          <a:spcPts val="0"/>
                        </a:spcBef>
                        <a:spcAft>
                          <a:spcPts val="0"/>
                        </a:spcAft>
                        <a:buNone/>
                        <a:tabLst/>
                      </a:pPr>
                      <a:r>
                        <a:rPr lang="et-EE" sz="1800" b="0" i="0" u="none" strike="noStrike" kern="1200" cap="none">
                          <a:ln>
                            <a:noFill/>
                          </a:ln>
                          <a:latin typeface="Liberation Sans" pitchFamily="18"/>
                          <a:ea typeface="Droid Sans Fallback" pitchFamily="2"/>
                          <a:cs typeface="FreeSans" pitchFamily="2"/>
                        </a:rPr>
                        <a:t>168 000 40%</a:t>
                      </a:r>
                    </a:p>
                  </a:txBody>
                  <a:tcPr/>
                </a:tc>
                <a:extLst>
                  <a:ext uri="{0D108BD9-81ED-4DB2-BD59-A6C34878D82A}">
                    <a16:rowId xmlns:a16="http://schemas.microsoft.com/office/drawing/2014/main" val="3925571559"/>
                  </a:ext>
                </a:extLst>
              </a:tr>
              <a:tr h="449639">
                <a:tc>
                  <a:txBody>
                    <a:bodyPr/>
                    <a:lstStyle/>
                    <a:p>
                      <a:pPr marL="0" marR="0" lvl="0" indent="0" rtl="0" hangingPunct="0">
                        <a:lnSpc>
                          <a:spcPct val="100000"/>
                        </a:lnSpc>
                        <a:spcBef>
                          <a:spcPts val="0"/>
                        </a:spcBef>
                        <a:spcAft>
                          <a:spcPts val="0"/>
                        </a:spcAft>
                        <a:buNone/>
                        <a:tabLst/>
                      </a:pPr>
                      <a:r>
                        <a:rPr lang="et-EE" sz="1800" b="0" i="0" u="none" strike="noStrike" kern="1200" cap="none">
                          <a:ln>
                            <a:noFill/>
                          </a:ln>
                          <a:latin typeface="Liberation Sans" pitchFamily="18"/>
                          <a:ea typeface="Droid Sans Fallback" pitchFamily="2"/>
                          <a:cs typeface="FreeSans" pitchFamily="2"/>
                        </a:rPr>
                        <a:t>1990 - 1999</a:t>
                      </a:r>
                    </a:p>
                  </a:txBody>
                  <a:tcPr/>
                </a:tc>
                <a:tc>
                  <a:txBody>
                    <a:bodyPr/>
                    <a:lstStyle/>
                    <a:p>
                      <a:pPr marL="0" marR="0" lvl="0" indent="0" rtl="0" hangingPunct="0">
                        <a:lnSpc>
                          <a:spcPct val="100000"/>
                        </a:lnSpc>
                        <a:spcBef>
                          <a:spcPts val="0"/>
                        </a:spcBef>
                        <a:spcAft>
                          <a:spcPts val="0"/>
                        </a:spcAft>
                        <a:buNone/>
                        <a:tabLst/>
                      </a:pPr>
                      <a:r>
                        <a:rPr lang="et-EE" sz="1800" b="0" i="0" u="none" strike="noStrike" kern="1200" cap="none">
                          <a:ln>
                            <a:noFill/>
                          </a:ln>
                          <a:latin typeface="Liberation Sans" pitchFamily="18"/>
                          <a:ea typeface="Droid Sans Fallback" pitchFamily="2"/>
                          <a:cs typeface="FreeSans" pitchFamily="2"/>
                        </a:rPr>
                        <a:t>611 000 61%</a:t>
                      </a:r>
                    </a:p>
                  </a:txBody>
                  <a:tcPr/>
                </a:tc>
                <a:tc>
                  <a:txBody>
                    <a:bodyPr/>
                    <a:lstStyle/>
                    <a:p>
                      <a:pPr marL="0" marR="0" lvl="0" indent="0" rtl="0" hangingPunct="0">
                        <a:lnSpc>
                          <a:spcPct val="100000"/>
                        </a:lnSpc>
                        <a:spcBef>
                          <a:spcPts val="0"/>
                        </a:spcBef>
                        <a:spcAft>
                          <a:spcPts val="0"/>
                        </a:spcAft>
                        <a:buNone/>
                        <a:tabLst/>
                      </a:pPr>
                      <a:r>
                        <a:rPr lang="et-EE" sz="1800" b="0" i="0" u="none" strike="noStrike" kern="1200" cap="none">
                          <a:ln>
                            <a:noFill/>
                          </a:ln>
                          <a:latin typeface="Liberation Sans" pitchFamily="18"/>
                          <a:ea typeface="Droid Sans Fallback" pitchFamily="2"/>
                          <a:cs typeface="FreeSans" pitchFamily="2"/>
                        </a:rPr>
                        <a:t>384 800 39%</a:t>
                      </a:r>
                    </a:p>
                  </a:txBody>
                  <a:tcPr/>
                </a:tc>
                <a:extLst>
                  <a:ext uri="{0D108BD9-81ED-4DB2-BD59-A6C34878D82A}">
                    <a16:rowId xmlns:a16="http://schemas.microsoft.com/office/drawing/2014/main" val="2617709051"/>
                  </a:ext>
                </a:extLst>
              </a:tr>
            </a:tbl>
          </a:graphicData>
        </a:graphic>
      </p:graphicFrame>
    </p:spTree>
  </p:cSld>
  <p:clrMapOvr>
    <a:masterClrMapping/>
  </p:clrMapOvr>
</p:sld>
</file>

<file path=ppt/theme/theme1.xml><?xml version="1.0" encoding="utf-8"?>
<a:theme xmlns:a="http://schemas.openxmlformats.org/drawingml/2006/main" name="Vaikimisi">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617</TotalTime>
  <Words>2737</Words>
  <Application>Microsoft Office PowerPoint</Application>
  <PresentationFormat>Widescreen</PresentationFormat>
  <Paragraphs>423</Paragraphs>
  <Slides>40</Slides>
  <Notes>40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40</vt:i4>
      </vt:variant>
    </vt:vector>
  </HeadingPairs>
  <TitlesOfParts>
    <vt:vector size="49" baseType="lpstr">
      <vt:lpstr>Arial</vt:lpstr>
      <vt:lpstr>Calibri</vt:lpstr>
      <vt:lpstr>DejaVu Sans</vt:lpstr>
      <vt:lpstr>Droid Sans Fallback</vt:lpstr>
      <vt:lpstr>FreeSans</vt:lpstr>
      <vt:lpstr>Liberation Sans</vt:lpstr>
      <vt:lpstr>Liberation Serif</vt:lpstr>
      <vt:lpstr>StarSymbol</vt:lpstr>
      <vt:lpstr>Vaikimisi</vt:lpstr>
      <vt:lpstr>PowerPoint Presentation</vt:lpstr>
      <vt:lpstr>PowerPoint Presentation</vt:lpstr>
      <vt:lpstr>Mis on korpus, veelkord?</vt:lpstr>
      <vt:lpstr>Korpuse representatiivsus</vt:lpstr>
      <vt:lpstr>Muid olulisi tunnuseid</vt:lpstr>
      <vt:lpstr>TÜ eesti keele korpused</vt:lpstr>
      <vt:lpstr>Baaskorpuse tekstiliigid</vt:lpstr>
      <vt:lpstr>Niitkorpus e läbilõikekorpus</vt:lpstr>
      <vt:lpstr>Niitkorpus 1890-1990</vt:lpstr>
      <vt:lpstr>Koondkorpus (e Segakorpus)</vt:lpstr>
      <vt:lpstr>Koondkorpus</vt:lpstr>
      <vt:lpstr>Tasakaalus korpus</vt:lpstr>
      <vt:lpstr>etTenTen</vt:lpstr>
      <vt:lpstr>etTenTen vs varasemad korpused</vt:lpstr>
      <vt:lpstr>etTenTen tekstiliigid</vt:lpstr>
      <vt:lpstr>etTenTen tekstiliigid</vt:lpstr>
      <vt:lpstr>EtTenTen tekstiliigid</vt:lpstr>
      <vt:lpstr>etTenTen (ümber)liigitamine</vt:lpstr>
      <vt:lpstr>EtTenTen (ümber)liigitamine</vt:lpstr>
      <vt:lpstr>Enne korpuse kasutamist  **ALATI, ALATI, ALATI**</vt:lpstr>
      <vt:lpstr>Valimi koostamine korpuse materjali põhjal</vt:lpstr>
      <vt:lpstr> Sageduste normaliseerimine</vt:lpstr>
      <vt:lpstr>Sageduste normaliseerimine. Kuidas?</vt:lpstr>
      <vt:lpstr>PowerPoint Presentation</vt:lpstr>
      <vt:lpstr>PowerPoint Presentation</vt:lpstr>
      <vt:lpstr>PowerPoint Presentation</vt:lpstr>
      <vt:lpstr>PowerPoint Presentation</vt:lpstr>
      <vt:lpstr>Morfoloogiline märgendamine: milleks?</vt:lpstr>
      <vt:lpstr>Morfoloogiline märgendamine: kuidas?</vt:lpstr>
      <vt:lpstr>Korpuste kasutamine</vt:lpstr>
      <vt:lpstr>Korpuste kasutamine</vt:lpstr>
      <vt:lpstr>Korpuste kasutajaliidesed</vt:lpstr>
      <vt:lpstr>Korpuste kasutajaliidesed 2</vt:lpstr>
      <vt:lpstr>Korpuste kasutajaliidesed 2</vt:lpstr>
      <vt:lpstr>Poolfabrikaadid Tasakaalus korpuse põhjal</vt:lpstr>
      <vt:lpstr>Kollokatsioonid</vt:lpstr>
      <vt:lpstr>Kollokatsioonid</vt:lpstr>
      <vt:lpstr>Kõnetehnoloogia</vt:lpstr>
      <vt:lpstr>Kõnetuvastus</vt:lpstr>
      <vt:lpstr>Kõnetuvastus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Kristel Uiboaed</dc:creator>
  <cp:lastModifiedBy>Kristel Uiboaed</cp:lastModifiedBy>
  <cp:revision>57</cp:revision>
  <cp:lastPrinted>2017-01-16T14:16:24Z</cp:lastPrinted>
  <dcterms:created xsi:type="dcterms:W3CDTF">2017-01-16T12:01:29Z</dcterms:created>
  <dcterms:modified xsi:type="dcterms:W3CDTF">2017-01-18T09:19:24Z</dcterms:modified>
</cp:coreProperties>
</file>