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56" r:id="rId2"/>
    <p:sldId id="257" r:id="rId3"/>
    <p:sldId id="258" r:id="rId4"/>
    <p:sldId id="275" r:id="rId5"/>
    <p:sldId id="273" r:id="rId6"/>
    <p:sldId id="272" r:id="rId7"/>
    <p:sldId id="259" r:id="rId8"/>
    <p:sldId id="274" r:id="rId9"/>
    <p:sldId id="282" r:id="rId10"/>
    <p:sldId id="262" r:id="rId11"/>
    <p:sldId id="286" r:id="rId12"/>
    <p:sldId id="276" r:id="rId13"/>
    <p:sldId id="264" r:id="rId14"/>
    <p:sldId id="277" r:id="rId15"/>
    <p:sldId id="278" r:id="rId16"/>
    <p:sldId id="265" r:id="rId17"/>
    <p:sldId id="283" r:id="rId18"/>
    <p:sldId id="266" r:id="rId19"/>
    <p:sldId id="279" r:id="rId20"/>
    <p:sldId id="281" r:id="rId21"/>
    <p:sldId id="284" r:id="rId22"/>
    <p:sldId id="268" r:id="rId23"/>
    <p:sldId id="269" r:id="rId24"/>
    <p:sldId id="285"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48" autoAdjust="0"/>
  </p:normalViewPr>
  <p:slideViewPr>
    <p:cSldViewPr snapToGrid="0">
      <p:cViewPr>
        <p:scale>
          <a:sx n="77" d="100"/>
          <a:sy n="77" d="100"/>
        </p:scale>
        <p:origin x="9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3f4b8ac8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3f4b8ac8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3f4b8ac8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3f4b8ac8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4183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3f4b8ac8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3f4b8ac8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6188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3f4b8ac8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3f4b8ac8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3f4b8ac8e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3f4b8ac8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3f4b8ac8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3f4b8ac8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444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3f4b8ac8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3f4b8ac8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6395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f4b8ac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f4b8ac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3f4b8ac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3f4b8ac8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3f4b8ac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3f4b8ac8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6823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4b8ac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4b8ac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3f4b8ac8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3f4b8ac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f4b8ac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f4b8ac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92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f4b8ac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f4b8ac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106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3f4b8ac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3f4b8ac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f4b8ac8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f4b8ac8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f4b8ac8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f4b8ac8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289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3f4b8ac8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3f4b8ac8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423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10/13/2018</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64325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1442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79392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2549551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92852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788634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smtClean="0"/>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10/13/2018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95857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93695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smtClean="0"/>
              <a:t>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10/13/2018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92433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10/13/2018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2236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10/13/2018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7667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smtClean="0"/>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73742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10/13/2018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71517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0E59FD0C-5451-4CA0-86AF-E70AE3279989}" type="datetimeFigureOut">
              <a:rPr lang="en-US" dirty="0"/>
              <a:t>10/13/2018</a:t>
            </a:fld>
            <a:endParaRPr lang="en-US" dirty="0"/>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4502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Trends in Global Terrorism</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Kristen Hyman</a:t>
            </a:r>
          </a:p>
          <a:p>
            <a:pPr lvl="0" algn="ctr">
              <a:spcBef>
                <a:spcPts val="0"/>
              </a:spcBef>
              <a:spcAft>
                <a:spcPts val="0"/>
              </a:spcAft>
            </a:pPr>
            <a:r>
              <a:rPr lang="en-US" dirty="0" smtClean="0"/>
              <a:t>Yassine</a:t>
            </a:r>
            <a:r>
              <a:rPr lang="en-US" dirty="0"/>
              <a:t> </a:t>
            </a:r>
            <a:r>
              <a:rPr lang="en-US" dirty="0" smtClean="0"/>
              <a:t>Slimani </a:t>
            </a:r>
          </a:p>
          <a:p>
            <a:pPr lvl="0" algn="ctr">
              <a:spcBef>
                <a:spcPts val="0"/>
              </a:spcBef>
              <a:spcAft>
                <a:spcPts val="0"/>
              </a:spcAft>
            </a:pPr>
            <a:r>
              <a:rPr lang="en-US" dirty="0"/>
              <a:t>Mohammad Shams</a:t>
            </a:r>
          </a:p>
          <a:p>
            <a:pPr lvl="0" algn="ctr">
              <a:spcBef>
                <a:spcPts val="0"/>
              </a:spcBef>
              <a:spcAft>
                <a:spcPts val="0"/>
              </a:spcAft>
            </a:pPr>
            <a:r>
              <a:rPr lang="en-US" dirty="0" smtClean="0"/>
              <a:t>Randolf </a:t>
            </a:r>
            <a:r>
              <a:rPr lang="en-US" dirty="0"/>
              <a:t>Fonkwo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34000" y="13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Worldwide </a:t>
            </a:r>
            <a:r>
              <a:rPr lang="en" dirty="0" smtClean="0"/>
              <a:t>Terrorism Trends</a:t>
            </a:r>
            <a:endParaRPr dirty="0"/>
          </a:p>
        </p:txBody>
      </p:sp>
      <p:sp>
        <p:nvSpPr>
          <p:cNvPr id="3" name="TextBox 2"/>
          <p:cNvSpPr txBox="1"/>
          <p:nvPr/>
        </p:nvSpPr>
        <p:spPr>
          <a:xfrm>
            <a:off x="4183967" y="1958283"/>
            <a:ext cx="4103822" cy="2862322"/>
          </a:xfrm>
          <a:prstGeom prst="rect">
            <a:avLst/>
          </a:prstGeom>
          <a:noFill/>
        </p:spPr>
        <p:txBody>
          <a:bodyPr wrap="square" rtlCol="0">
            <a:spAutoFit/>
          </a:bodyPr>
          <a:lstStyle/>
          <a:p>
            <a:pPr algn="ctr"/>
            <a:r>
              <a:rPr lang="en" dirty="0" smtClean="0"/>
              <a:t>G</a:t>
            </a:r>
            <a:r>
              <a:rPr lang="en-US" dirty="0" smtClean="0"/>
              <a:t>l</a:t>
            </a:r>
            <a:r>
              <a:rPr lang="en" dirty="0" smtClean="0"/>
              <a:t>obal Terrorism has been on t</a:t>
            </a:r>
            <a:r>
              <a:rPr lang="en-US" dirty="0" smtClean="0"/>
              <a:t>he</a:t>
            </a:r>
            <a:r>
              <a:rPr lang="en" dirty="0" smtClean="0"/>
              <a:t> decline for the past four years.</a:t>
            </a:r>
          </a:p>
          <a:p>
            <a:pPr algn="ctr"/>
            <a:endParaRPr lang="en" dirty="0"/>
          </a:p>
          <a:p>
            <a:pPr algn="ctr"/>
            <a:r>
              <a:rPr lang="en" dirty="0" smtClean="0"/>
              <a:t>In the past six years, 2014 had the highest number of total attacks.</a:t>
            </a:r>
          </a:p>
          <a:p>
            <a:pPr marL="285750" indent="-285750" algn="ctr">
              <a:buFont typeface="Arial" panose="020B0604020202020204" pitchFamily="34" charset="0"/>
              <a:buChar char="•"/>
            </a:pPr>
            <a:endParaRPr lang="en" dirty="0" smtClean="0"/>
          </a:p>
          <a:p>
            <a:pPr algn="ctr"/>
            <a:r>
              <a:rPr lang="en" dirty="0" smtClean="0"/>
              <a:t>The majority of attacks are successful.</a:t>
            </a:r>
          </a:p>
          <a:p>
            <a:pPr marL="285750" indent="-285750" algn="ctr">
              <a:buFont typeface="Arial" panose="020B0604020202020204" pitchFamily="34" charset="0"/>
              <a:buChar char="•"/>
            </a:pPr>
            <a:endParaRPr lang="en" dirty="0"/>
          </a:p>
          <a:p>
            <a:pPr algn="ctr"/>
            <a:endParaRPr lang="en-US" dirty="0"/>
          </a:p>
        </p:txBody>
      </p:sp>
      <p:sp>
        <p:nvSpPr>
          <p:cNvPr id="4" name="TextBox 3"/>
          <p:cNvSpPr txBox="1"/>
          <p:nvPr/>
        </p:nvSpPr>
        <p:spPr>
          <a:xfrm>
            <a:off x="357176" y="801278"/>
            <a:ext cx="7410511" cy="1200329"/>
          </a:xfrm>
          <a:prstGeom prst="rect">
            <a:avLst/>
          </a:prstGeom>
          <a:noFill/>
        </p:spPr>
        <p:txBody>
          <a:bodyPr wrap="square" rtlCol="0">
            <a:spAutoFit/>
          </a:bodyPr>
          <a:lstStyle/>
          <a:p>
            <a:pPr algn="ctr"/>
            <a:r>
              <a:rPr lang="en" sz="2400" i="1" dirty="0"/>
              <a:t>Is terrorism on the rise? Are the majority of attacks successful?</a:t>
            </a:r>
          </a:p>
          <a:p>
            <a:pPr algn="ctr"/>
            <a:endParaRPr lang="en-US" sz="2400" dirty="0"/>
          </a:p>
        </p:txBody>
      </p:sp>
      <p:pic>
        <p:nvPicPr>
          <p:cNvPr id="6" name="Picture 5"/>
          <p:cNvPicPr>
            <a:picLocks noChangeAspect="1"/>
          </p:cNvPicPr>
          <p:nvPr/>
        </p:nvPicPr>
        <p:blipFill>
          <a:blip r:embed="rId3"/>
          <a:stretch>
            <a:fillRect/>
          </a:stretch>
        </p:blipFill>
        <p:spPr>
          <a:xfrm>
            <a:off x="357176" y="1863930"/>
            <a:ext cx="3826790" cy="2679523"/>
          </a:xfrm>
          <a:prstGeom prst="rect">
            <a:avLst/>
          </a:prstGeom>
        </p:spPr>
      </p:pic>
      <p:sp>
        <p:nvSpPr>
          <p:cNvPr id="9" name="Rectangle 8"/>
          <p:cNvSpPr/>
          <p:nvPr/>
        </p:nvSpPr>
        <p:spPr>
          <a:xfrm>
            <a:off x="4294909" y="1863930"/>
            <a:ext cx="3860800" cy="24479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234000" y="134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Worldwide </a:t>
            </a:r>
            <a:r>
              <a:rPr lang="en" dirty="0" smtClean="0"/>
              <a:t>Terrorism Trends</a:t>
            </a:r>
            <a:endParaRPr dirty="0"/>
          </a:p>
        </p:txBody>
      </p:sp>
      <p:sp>
        <p:nvSpPr>
          <p:cNvPr id="4" name="TextBox 3"/>
          <p:cNvSpPr txBox="1"/>
          <p:nvPr/>
        </p:nvSpPr>
        <p:spPr>
          <a:xfrm>
            <a:off x="357176" y="801278"/>
            <a:ext cx="7410511" cy="1200329"/>
          </a:xfrm>
          <a:prstGeom prst="rect">
            <a:avLst/>
          </a:prstGeom>
          <a:noFill/>
        </p:spPr>
        <p:txBody>
          <a:bodyPr wrap="square" rtlCol="0">
            <a:spAutoFit/>
          </a:bodyPr>
          <a:lstStyle/>
          <a:p>
            <a:pPr algn="ctr"/>
            <a:r>
              <a:rPr lang="en" sz="2400" i="1" dirty="0"/>
              <a:t>Is terrorism on the rise? Are the majority of attacks successful?</a:t>
            </a:r>
          </a:p>
          <a:p>
            <a:pPr algn="ctr"/>
            <a:endParaRPr lang="en-US" sz="2400" dirty="0"/>
          </a:p>
        </p:txBody>
      </p:sp>
      <p:sp>
        <p:nvSpPr>
          <p:cNvPr id="7" name="TextBox 6"/>
          <p:cNvSpPr txBox="1"/>
          <p:nvPr/>
        </p:nvSpPr>
        <p:spPr>
          <a:xfrm>
            <a:off x="949179" y="4196811"/>
            <a:ext cx="6226504" cy="646331"/>
          </a:xfrm>
          <a:prstGeom prst="rect">
            <a:avLst/>
          </a:prstGeom>
          <a:noFill/>
        </p:spPr>
        <p:txBody>
          <a:bodyPr wrap="square" rtlCol="0">
            <a:spAutoFit/>
          </a:bodyPr>
          <a:lstStyle/>
          <a:p>
            <a:pPr algn="ctr"/>
            <a:r>
              <a:rPr lang="en-US" dirty="0" smtClean="0"/>
              <a:t>Since 2014, terrorist attacks have become less successful.</a:t>
            </a:r>
            <a:endParaRPr lang="en-US" dirty="0"/>
          </a:p>
        </p:txBody>
      </p:sp>
      <p:sp>
        <p:nvSpPr>
          <p:cNvPr id="11" name="Rectangle 10"/>
          <p:cNvSpPr/>
          <p:nvPr/>
        </p:nvSpPr>
        <p:spPr>
          <a:xfrm>
            <a:off x="808233" y="4139737"/>
            <a:ext cx="6740378" cy="70340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 name="Picture 1"/>
          <p:cNvPicPr>
            <a:picLocks noChangeAspect="1"/>
          </p:cNvPicPr>
          <p:nvPr/>
        </p:nvPicPr>
        <p:blipFill>
          <a:blip r:embed="rId3"/>
          <a:stretch>
            <a:fillRect/>
          </a:stretch>
        </p:blipFill>
        <p:spPr>
          <a:xfrm>
            <a:off x="805353" y="1622218"/>
            <a:ext cx="3190010" cy="2445674"/>
          </a:xfrm>
          <a:prstGeom prst="rect">
            <a:avLst/>
          </a:prstGeom>
        </p:spPr>
      </p:pic>
      <p:pic>
        <p:nvPicPr>
          <p:cNvPr id="5" name="Picture 4"/>
          <p:cNvPicPr>
            <a:picLocks noChangeAspect="1"/>
          </p:cNvPicPr>
          <p:nvPr/>
        </p:nvPicPr>
        <p:blipFill>
          <a:blip r:embed="rId4"/>
          <a:stretch>
            <a:fillRect/>
          </a:stretch>
        </p:blipFill>
        <p:spPr>
          <a:xfrm>
            <a:off x="4361930" y="1622218"/>
            <a:ext cx="3186681" cy="2345940"/>
          </a:xfrm>
          <a:prstGeom prst="rect">
            <a:avLst/>
          </a:prstGeom>
        </p:spPr>
      </p:pic>
    </p:spTree>
    <p:extLst>
      <p:ext uri="{BB962C8B-B14F-4D97-AF65-F5344CB8AC3E}">
        <p14:creationId xmlns:p14="http://schemas.microsoft.com/office/powerpoint/2010/main" val="409527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34000" y="134225"/>
            <a:ext cx="8520600" cy="572700"/>
          </a:xfrm>
          <a:prstGeom prst="rect">
            <a:avLst/>
          </a:prstGeom>
        </p:spPr>
        <p:txBody>
          <a:bodyPr spcFirstLastPara="1" wrap="square" lIns="91425" tIns="91425" rIns="91425" bIns="91425" anchor="t" anchorCtr="0">
            <a:noAutofit/>
          </a:bodyPr>
          <a:lstStyle/>
          <a:p>
            <a:pPr lvl="0"/>
            <a:r>
              <a:rPr lang="en" dirty="0"/>
              <a:t>Worldwide Terrorism Trends</a:t>
            </a:r>
            <a:endParaRPr dirty="0"/>
          </a:p>
        </p:txBody>
      </p:sp>
      <p:sp>
        <p:nvSpPr>
          <p:cNvPr id="4" name="TextBox 3"/>
          <p:cNvSpPr txBox="1"/>
          <p:nvPr/>
        </p:nvSpPr>
        <p:spPr>
          <a:xfrm>
            <a:off x="671945" y="706925"/>
            <a:ext cx="5146964" cy="830997"/>
          </a:xfrm>
          <a:prstGeom prst="rect">
            <a:avLst/>
          </a:prstGeom>
          <a:noFill/>
        </p:spPr>
        <p:txBody>
          <a:bodyPr wrap="square" rtlCol="0">
            <a:spAutoFit/>
          </a:bodyPr>
          <a:lstStyle/>
          <a:p>
            <a:r>
              <a:rPr lang="en" sz="2400" i="1" dirty="0" smtClean="0"/>
              <a:t>Portion of code used for analysis:</a:t>
            </a:r>
            <a:endParaRPr lang="en" sz="2400" i="1" dirty="0"/>
          </a:p>
          <a:p>
            <a:endParaRPr lang="en-US" sz="2400" dirty="0"/>
          </a:p>
        </p:txBody>
      </p:sp>
      <p:pic>
        <p:nvPicPr>
          <p:cNvPr id="5" name="Picture 4"/>
          <p:cNvPicPr>
            <a:picLocks noChangeAspect="1"/>
          </p:cNvPicPr>
          <p:nvPr/>
        </p:nvPicPr>
        <p:blipFill>
          <a:blip r:embed="rId3"/>
          <a:stretch>
            <a:fillRect/>
          </a:stretch>
        </p:blipFill>
        <p:spPr>
          <a:xfrm>
            <a:off x="383161" y="3397914"/>
            <a:ext cx="6158955" cy="908699"/>
          </a:xfrm>
          <a:prstGeom prst="rect">
            <a:avLst/>
          </a:prstGeom>
        </p:spPr>
      </p:pic>
      <p:pic>
        <p:nvPicPr>
          <p:cNvPr id="8" name="Picture 7"/>
          <p:cNvPicPr>
            <a:picLocks noChangeAspect="1"/>
          </p:cNvPicPr>
          <p:nvPr/>
        </p:nvPicPr>
        <p:blipFill>
          <a:blip r:embed="rId4"/>
          <a:stretch>
            <a:fillRect/>
          </a:stretch>
        </p:blipFill>
        <p:spPr>
          <a:xfrm>
            <a:off x="383161" y="1279626"/>
            <a:ext cx="6948664" cy="1931310"/>
          </a:xfrm>
          <a:prstGeom prst="rect">
            <a:avLst/>
          </a:prstGeom>
        </p:spPr>
      </p:pic>
    </p:spTree>
    <p:extLst>
      <p:ext uri="{BB962C8B-B14F-4D97-AF65-F5344CB8AC3E}">
        <p14:creationId xmlns:p14="http://schemas.microsoft.com/office/powerpoint/2010/main" val="336416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113" y="1783176"/>
            <a:ext cx="4531773" cy="2937421"/>
          </a:xfrm>
          <a:prstGeom prst="rect">
            <a:avLst/>
          </a:prstGeom>
        </p:spPr>
      </p:pic>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smtClean="0"/>
              <a:t>Worldwide Terrorism Trends: Types </a:t>
            </a:r>
            <a:r>
              <a:rPr lang="en" sz="2800" dirty="0"/>
              <a:t>of Attacks</a:t>
            </a:r>
            <a:endParaRPr sz="2800" dirty="0"/>
          </a:p>
        </p:txBody>
      </p:sp>
      <p:sp>
        <p:nvSpPr>
          <p:cNvPr id="5" name="TextBox 4"/>
          <p:cNvSpPr txBox="1"/>
          <p:nvPr/>
        </p:nvSpPr>
        <p:spPr>
          <a:xfrm>
            <a:off x="4511659" y="1728393"/>
            <a:ext cx="3879273" cy="3046988"/>
          </a:xfrm>
          <a:prstGeom prst="rect">
            <a:avLst/>
          </a:prstGeom>
          <a:noFill/>
        </p:spPr>
        <p:txBody>
          <a:bodyPr wrap="square" rtlCol="0">
            <a:spAutoFit/>
          </a:bodyPr>
          <a:lstStyle/>
          <a:p>
            <a:pPr algn="ctr"/>
            <a:r>
              <a:rPr lang="en-US" sz="1600" dirty="0" smtClean="0"/>
              <a:t>The team initially expected armed/unarmed assault to be the most common type of attack based on news coverage.</a:t>
            </a:r>
          </a:p>
          <a:p>
            <a:pPr algn="ctr"/>
            <a:endParaRPr lang="en-US" sz="1600" dirty="0"/>
          </a:p>
          <a:p>
            <a:pPr algn="ctr"/>
            <a:r>
              <a:rPr lang="en-US" sz="1600" dirty="0" smtClean="0"/>
              <a:t>However, Bombings/Explosions have been the most common type of terrorist attack over the past six years.</a:t>
            </a:r>
          </a:p>
          <a:p>
            <a:pPr algn="ctr"/>
            <a:endParaRPr lang="en-US" sz="1600" dirty="0"/>
          </a:p>
          <a:p>
            <a:pPr algn="ctr"/>
            <a:r>
              <a:rPr lang="en-US" sz="1600" dirty="0" smtClean="0"/>
              <a:t>After reviewing the scope of the data set and excluding biases, these results do appear reasonable.</a:t>
            </a:r>
            <a:endParaRPr lang="en" sz="1600" dirty="0" smtClean="0"/>
          </a:p>
        </p:txBody>
      </p:sp>
      <p:sp>
        <p:nvSpPr>
          <p:cNvPr id="7" name="Rectangle 6"/>
          <p:cNvSpPr/>
          <p:nvPr/>
        </p:nvSpPr>
        <p:spPr>
          <a:xfrm>
            <a:off x="195321" y="1017725"/>
            <a:ext cx="7651893" cy="646331"/>
          </a:xfrm>
          <a:prstGeom prst="rect">
            <a:avLst/>
          </a:prstGeom>
        </p:spPr>
        <p:txBody>
          <a:bodyPr wrap="square">
            <a:spAutoFit/>
          </a:bodyPr>
          <a:lstStyle/>
          <a:p>
            <a:pPr marL="114300" lvl="0" algn="ctr">
              <a:buSzPts val="1800"/>
            </a:pPr>
            <a:r>
              <a:rPr lang="en" i="1" dirty="0"/>
              <a:t>What are the most common types of terror attacks attempted over the time period reviewed?</a:t>
            </a:r>
          </a:p>
        </p:txBody>
      </p:sp>
      <p:sp>
        <p:nvSpPr>
          <p:cNvPr id="10" name="Rectangle 9"/>
          <p:cNvSpPr/>
          <p:nvPr/>
        </p:nvSpPr>
        <p:spPr>
          <a:xfrm>
            <a:off x="4551886" y="1664056"/>
            <a:ext cx="3853132" cy="317566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p:cNvSpPr txBox="1"/>
          <p:nvPr/>
        </p:nvSpPr>
        <p:spPr>
          <a:xfrm>
            <a:off x="823974" y="3116422"/>
            <a:ext cx="3736425" cy="1938992"/>
          </a:xfrm>
          <a:prstGeom prst="rect">
            <a:avLst/>
          </a:prstGeom>
          <a:noFill/>
        </p:spPr>
        <p:txBody>
          <a:bodyPr wrap="square" rtlCol="0">
            <a:spAutoFit/>
          </a:bodyPr>
          <a:lstStyle/>
          <a:p>
            <a:pPr algn="ctr"/>
            <a:r>
              <a:rPr lang="en-US" sz="1200" b="1" u="sng" dirty="0" smtClean="0"/>
              <a:t>Original Attack Types: </a:t>
            </a:r>
          </a:p>
          <a:p>
            <a:pPr algn="ctr"/>
            <a:r>
              <a:rPr lang="en-US" sz="1200" dirty="0" smtClean="0"/>
              <a:t>Assassination </a:t>
            </a:r>
          </a:p>
          <a:p>
            <a:pPr algn="ctr"/>
            <a:r>
              <a:rPr lang="en-US" sz="1200" dirty="0" smtClean="0"/>
              <a:t>Bombing/Explosion</a:t>
            </a:r>
          </a:p>
          <a:p>
            <a:pPr algn="ctr"/>
            <a:r>
              <a:rPr lang="en-US" sz="1200" dirty="0" smtClean="0"/>
              <a:t>Hijacking </a:t>
            </a:r>
          </a:p>
          <a:p>
            <a:pPr algn="ctr"/>
            <a:r>
              <a:rPr lang="en-US" sz="1200" dirty="0" smtClean="0"/>
              <a:t>Hostage Taking (Barricade Incident)</a:t>
            </a:r>
          </a:p>
          <a:p>
            <a:pPr algn="ctr"/>
            <a:r>
              <a:rPr lang="en-US" sz="1200" dirty="0" smtClean="0"/>
              <a:t>Hostage Taking (Kidnapping)</a:t>
            </a:r>
          </a:p>
          <a:p>
            <a:pPr algn="ctr"/>
            <a:r>
              <a:rPr lang="en-US" sz="1200" dirty="0"/>
              <a:t>Facility/Infrastructure Attack</a:t>
            </a:r>
          </a:p>
          <a:p>
            <a:pPr algn="ctr"/>
            <a:r>
              <a:rPr lang="en-US" sz="1200" dirty="0" smtClean="0"/>
              <a:t> Armed </a:t>
            </a:r>
            <a:r>
              <a:rPr lang="en-US" sz="1200" dirty="0"/>
              <a:t>Assault </a:t>
            </a:r>
            <a:endParaRPr lang="en-US" sz="1200" dirty="0" smtClean="0"/>
          </a:p>
          <a:p>
            <a:pPr algn="ctr"/>
            <a:r>
              <a:rPr lang="en-US" sz="1200" dirty="0" smtClean="0"/>
              <a:t>Unarmed </a:t>
            </a:r>
            <a:r>
              <a:rPr lang="en-US" sz="1200" dirty="0"/>
              <a:t>Assault </a:t>
            </a:r>
            <a:endParaRPr lang="en-US" sz="1200" dirty="0" smtClean="0"/>
          </a:p>
          <a:p>
            <a:pPr algn="ctr"/>
            <a:r>
              <a:rPr lang="en-US" sz="1200" dirty="0" smtClean="0"/>
              <a:t>Unknown</a:t>
            </a:r>
            <a:endParaRPr lang="en" sz="1200" dirty="0"/>
          </a:p>
        </p:txBody>
      </p:sp>
      <p:sp>
        <p:nvSpPr>
          <p:cNvPr id="6" name="TextBox 5"/>
          <p:cNvSpPr txBox="1"/>
          <p:nvPr/>
        </p:nvSpPr>
        <p:spPr>
          <a:xfrm>
            <a:off x="232416" y="1017725"/>
            <a:ext cx="6766900" cy="461665"/>
          </a:xfrm>
          <a:prstGeom prst="rect">
            <a:avLst/>
          </a:prstGeom>
          <a:noFill/>
        </p:spPr>
        <p:txBody>
          <a:bodyPr wrap="square" rtlCol="0">
            <a:spAutoFit/>
          </a:bodyPr>
          <a:lstStyle/>
          <a:p>
            <a:r>
              <a:rPr lang="en" sz="2400" i="1" dirty="0" smtClean="0"/>
              <a:t>Portion of code used for analysis:</a:t>
            </a:r>
            <a:endParaRPr lang="en" sz="2400" i="1" dirty="0"/>
          </a:p>
        </p:txBody>
      </p:sp>
      <p:sp>
        <p:nvSpPr>
          <p:cNvPr id="8" name="Title 7"/>
          <p:cNvSpPr>
            <a:spLocks noGrp="1"/>
          </p:cNvSpPr>
          <p:nvPr>
            <p:ph type="title"/>
          </p:nvPr>
        </p:nvSpPr>
        <p:spPr/>
        <p:txBody>
          <a:bodyPr>
            <a:normAutofit/>
          </a:bodyPr>
          <a:lstStyle/>
          <a:p>
            <a:r>
              <a:rPr lang="en" sz="2800" dirty="0"/>
              <a:t>Worldwide Terrorism Trends: Types of Attacks</a:t>
            </a:r>
            <a:endParaRPr lang="en-US" sz="2800" dirty="0"/>
          </a:p>
        </p:txBody>
      </p:sp>
      <p:sp>
        <p:nvSpPr>
          <p:cNvPr id="11" name="TextBox 10"/>
          <p:cNvSpPr txBox="1"/>
          <p:nvPr/>
        </p:nvSpPr>
        <p:spPr>
          <a:xfrm>
            <a:off x="3328875" y="3116422"/>
            <a:ext cx="3736425" cy="1384995"/>
          </a:xfrm>
          <a:prstGeom prst="rect">
            <a:avLst/>
          </a:prstGeom>
          <a:noFill/>
        </p:spPr>
        <p:txBody>
          <a:bodyPr wrap="square" rtlCol="0">
            <a:spAutoFit/>
          </a:bodyPr>
          <a:lstStyle/>
          <a:p>
            <a:pPr algn="ctr"/>
            <a:r>
              <a:rPr lang="en-US" sz="1200" b="1" u="sng" dirty="0" smtClean="0"/>
              <a:t>Updated Attack Types: </a:t>
            </a:r>
          </a:p>
          <a:p>
            <a:pPr algn="ctr"/>
            <a:r>
              <a:rPr lang="en-US" sz="1200" dirty="0" smtClean="0"/>
              <a:t>Assassination </a:t>
            </a:r>
          </a:p>
          <a:p>
            <a:pPr algn="ctr"/>
            <a:r>
              <a:rPr lang="en-US" sz="1200" dirty="0" smtClean="0"/>
              <a:t>Bombing/Explosion</a:t>
            </a:r>
          </a:p>
          <a:p>
            <a:pPr algn="ctr"/>
            <a:r>
              <a:rPr lang="en-US" sz="1200" dirty="0" smtClean="0"/>
              <a:t>Hostage Taking</a:t>
            </a:r>
          </a:p>
          <a:p>
            <a:pPr algn="ctr"/>
            <a:r>
              <a:rPr lang="en-US" sz="1200" dirty="0"/>
              <a:t>Facility/Infrastructure Attack</a:t>
            </a:r>
          </a:p>
          <a:p>
            <a:pPr algn="ctr"/>
            <a:r>
              <a:rPr lang="en-US" sz="1200" dirty="0" smtClean="0"/>
              <a:t> Armed/Unarmed </a:t>
            </a:r>
            <a:r>
              <a:rPr lang="en-US" sz="1200" dirty="0"/>
              <a:t>Assault </a:t>
            </a:r>
            <a:endParaRPr lang="en-US" sz="1200" dirty="0" smtClean="0"/>
          </a:p>
          <a:p>
            <a:pPr algn="ctr"/>
            <a:r>
              <a:rPr lang="en-US" sz="1200" dirty="0" smtClean="0"/>
              <a:t>Other/Unknown</a:t>
            </a:r>
            <a:endParaRPr lang="en" sz="1200" dirty="0"/>
          </a:p>
        </p:txBody>
      </p:sp>
      <p:pic>
        <p:nvPicPr>
          <p:cNvPr id="12" name="Picture 11"/>
          <p:cNvPicPr>
            <a:picLocks noChangeAspect="1"/>
          </p:cNvPicPr>
          <p:nvPr/>
        </p:nvPicPr>
        <p:blipFill>
          <a:blip r:embed="rId3"/>
          <a:stretch>
            <a:fillRect/>
          </a:stretch>
        </p:blipFill>
        <p:spPr>
          <a:xfrm>
            <a:off x="1237037" y="1598048"/>
            <a:ext cx="4889442" cy="1518374"/>
          </a:xfrm>
          <a:prstGeom prst="rect">
            <a:avLst/>
          </a:prstGeom>
        </p:spPr>
      </p:pic>
    </p:spTree>
    <p:extLst>
      <p:ext uri="{BB962C8B-B14F-4D97-AF65-F5344CB8AC3E}">
        <p14:creationId xmlns:p14="http://schemas.microsoft.com/office/powerpoint/2010/main" val="17131724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sz="2800" dirty="0"/>
              <a:t>Worldwide Terrorism Trends: </a:t>
            </a:r>
            <a:r>
              <a:rPr lang="en" sz="2800" dirty="0" smtClean="0"/>
              <a:t>Types </a:t>
            </a:r>
            <a:r>
              <a:rPr lang="en" sz="2800" dirty="0"/>
              <a:t>of Attacks</a:t>
            </a:r>
            <a:endParaRPr sz="2800" dirty="0"/>
          </a:p>
        </p:txBody>
      </p:sp>
      <p:sp>
        <p:nvSpPr>
          <p:cNvPr id="6" name="TextBox 5"/>
          <p:cNvSpPr txBox="1"/>
          <p:nvPr/>
        </p:nvSpPr>
        <p:spPr>
          <a:xfrm>
            <a:off x="149287" y="1034323"/>
            <a:ext cx="6143447" cy="461665"/>
          </a:xfrm>
          <a:prstGeom prst="rect">
            <a:avLst/>
          </a:prstGeom>
          <a:noFill/>
        </p:spPr>
        <p:txBody>
          <a:bodyPr wrap="square" rtlCol="0">
            <a:spAutoFit/>
          </a:bodyPr>
          <a:lstStyle/>
          <a:p>
            <a:r>
              <a:rPr lang="en" sz="2400" i="1" dirty="0" smtClean="0"/>
              <a:t>Portion of code used for analysis:</a:t>
            </a:r>
            <a:endParaRPr lang="en" sz="2400" i="1" dirty="0"/>
          </a:p>
        </p:txBody>
      </p:sp>
      <p:pic>
        <p:nvPicPr>
          <p:cNvPr id="3" name="Picture 2"/>
          <p:cNvPicPr>
            <a:picLocks noChangeAspect="1"/>
          </p:cNvPicPr>
          <p:nvPr/>
        </p:nvPicPr>
        <p:blipFill>
          <a:blip r:embed="rId3"/>
          <a:stretch>
            <a:fillRect/>
          </a:stretch>
        </p:blipFill>
        <p:spPr>
          <a:xfrm>
            <a:off x="1265270" y="1719455"/>
            <a:ext cx="5667546" cy="564336"/>
          </a:xfrm>
          <a:prstGeom prst="rect">
            <a:avLst/>
          </a:prstGeom>
        </p:spPr>
      </p:pic>
      <p:pic>
        <p:nvPicPr>
          <p:cNvPr id="7" name="Picture 6"/>
          <p:cNvPicPr>
            <a:picLocks noChangeAspect="1"/>
          </p:cNvPicPr>
          <p:nvPr/>
        </p:nvPicPr>
        <p:blipFill>
          <a:blip r:embed="rId4"/>
          <a:stretch>
            <a:fillRect/>
          </a:stretch>
        </p:blipFill>
        <p:spPr>
          <a:xfrm>
            <a:off x="716830" y="2678028"/>
            <a:ext cx="7005491" cy="1296495"/>
          </a:xfrm>
          <a:prstGeom prst="rect">
            <a:avLst/>
          </a:prstGeom>
        </p:spPr>
      </p:pic>
    </p:spTree>
    <p:extLst>
      <p:ext uri="{BB962C8B-B14F-4D97-AF65-F5344CB8AC3E}">
        <p14:creationId xmlns:p14="http://schemas.microsoft.com/office/powerpoint/2010/main" val="2654381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Seasonality of Attacks </a:t>
            </a:r>
            <a:endParaRPr dirty="0"/>
          </a:p>
        </p:txBody>
      </p:sp>
      <p:pic>
        <p:nvPicPr>
          <p:cNvPr id="111" name="Google Shape;111;p22"/>
          <p:cNvPicPr preferRelativeResize="0"/>
          <p:nvPr/>
        </p:nvPicPr>
        <p:blipFill>
          <a:blip r:embed="rId3">
            <a:alphaModFix/>
          </a:blip>
          <a:stretch>
            <a:fillRect/>
          </a:stretch>
        </p:blipFill>
        <p:spPr>
          <a:xfrm>
            <a:off x="108065" y="1420240"/>
            <a:ext cx="3768437" cy="2424538"/>
          </a:xfrm>
          <a:prstGeom prst="rect">
            <a:avLst/>
          </a:prstGeom>
          <a:noFill/>
          <a:ln>
            <a:noFill/>
          </a:ln>
        </p:spPr>
      </p:pic>
      <p:sp>
        <p:nvSpPr>
          <p:cNvPr id="6" name="TextBox 5"/>
          <p:cNvSpPr txBox="1"/>
          <p:nvPr/>
        </p:nvSpPr>
        <p:spPr>
          <a:xfrm>
            <a:off x="385476" y="3803783"/>
            <a:ext cx="7619680" cy="1238801"/>
          </a:xfrm>
          <a:prstGeom prst="rect">
            <a:avLst/>
          </a:prstGeom>
          <a:noFill/>
        </p:spPr>
        <p:txBody>
          <a:bodyPr wrap="square" rtlCol="0">
            <a:spAutoFit/>
          </a:bodyPr>
          <a:lstStyle/>
          <a:p>
            <a:pPr algn="ctr"/>
            <a:r>
              <a:rPr lang="en-US" sz="1600" dirty="0" smtClean="0"/>
              <a:t>Terrorism does appear to fluctuate with the time of year. Terrorist attacks are highest in the Spring/Summer months.</a:t>
            </a:r>
          </a:p>
          <a:p>
            <a:pPr algn="ctr"/>
            <a:r>
              <a:rPr lang="en-US" sz="1050" dirty="0" smtClean="0"/>
              <a:t> </a:t>
            </a:r>
            <a:endParaRPr lang="en-US" sz="1600" dirty="0"/>
          </a:p>
          <a:p>
            <a:pPr algn="ctr"/>
            <a:r>
              <a:rPr lang="en-US" sz="1600" dirty="0" smtClean="0"/>
              <a:t>There are spikes in activity throughout the seasons:</a:t>
            </a:r>
            <a:br>
              <a:rPr lang="en-US" sz="1600" dirty="0" smtClean="0"/>
            </a:br>
            <a:r>
              <a:rPr lang="en-US" sz="1600" dirty="0" smtClean="0"/>
              <a:t>Spike in January(winter), May(spring), July(summer), and October(fall).</a:t>
            </a:r>
          </a:p>
        </p:txBody>
      </p:sp>
      <p:pic>
        <p:nvPicPr>
          <p:cNvPr id="3" name="Picture 2"/>
          <p:cNvPicPr>
            <a:picLocks noChangeAspect="1"/>
          </p:cNvPicPr>
          <p:nvPr/>
        </p:nvPicPr>
        <p:blipFill>
          <a:blip r:embed="rId4"/>
          <a:stretch>
            <a:fillRect/>
          </a:stretch>
        </p:blipFill>
        <p:spPr>
          <a:xfrm>
            <a:off x="4255595" y="1439468"/>
            <a:ext cx="3570373" cy="2311904"/>
          </a:xfrm>
          <a:prstGeom prst="rect">
            <a:avLst/>
          </a:prstGeom>
        </p:spPr>
      </p:pic>
      <p:sp>
        <p:nvSpPr>
          <p:cNvPr id="4" name="Rectangle 3"/>
          <p:cNvSpPr/>
          <p:nvPr/>
        </p:nvSpPr>
        <p:spPr>
          <a:xfrm>
            <a:off x="385476" y="1017725"/>
            <a:ext cx="7740239" cy="369332"/>
          </a:xfrm>
          <a:prstGeom prst="rect">
            <a:avLst/>
          </a:prstGeom>
        </p:spPr>
        <p:txBody>
          <a:bodyPr wrap="square">
            <a:spAutoFit/>
          </a:bodyPr>
          <a:lstStyle/>
          <a:p>
            <a:pPr marL="114300" lvl="0">
              <a:buSzPts val="1800"/>
            </a:pPr>
            <a:r>
              <a:rPr lang="en" i="1" dirty="0"/>
              <a:t>Does terrorism increase during any specific time of the year? </a:t>
            </a:r>
          </a:p>
        </p:txBody>
      </p:sp>
      <p:sp>
        <p:nvSpPr>
          <p:cNvPr id="10" name="Rectangle 9"/>
          <p:cNvSpPr/>
          <p:nvPr/>
        </p:nvSpPr>
        <p:spPr>
          <a:xfrm>
            <a:off x="385476" y="3803783"/>
            <a:ext cx="7740239" cy="125866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Terrorism in the Middle East</a:t>
            </a:r>
            <a:endParaRPr lang="en-US" sz="4400" dirty="0"/>
          </a:p>
        </p:txBody>
      </p:sp>
    </p:spTree>
    <p:extLst>
      <p:ext uri="{BB962C8B-B14F-4D97-AF65-F5344CB8AC3E}">
        <p14:creationId xmlns:p14="http://schemas.microsoft.com/office/powerpoint/2010/main" val="1621915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Terrorism in the Middle East</a:t>
            </a:r>
            <a:endParaRPr dirty="0"/>
          </a:p>
        </p:txBody>
      </p:sp>
      <p:sp>
        <p:nvSpPr>
          <p:cNvPr id="6" name="TextBox 5"/>
          <p:cNvSpPr txBox="1"/>
          <p:nvPr/>
        </p:nvSpPr>
        <p:spPr>
          <a:xfrm>
            <a:off x="397286" y="3960248"/>
            <a:ext cx="7740239" cy="1077218"/>
          </a:xfrm>
          <a:prstGeom prst="rect">
            <a:avLst/>
          </a:prstGeom>
          <a:noFill/>
        </p:spPr>
        <p:txBody>
          <a:bodyPr wrap="square" rtlCol="0">
            <a:spAutoFit/>
          </a:bodyPr>
          <a:lstStyle/>
          <a:p>
            <a:pPr algn="ctr"/>
            <a:r>
              <a:rPr lang="en-US" sz="1600" dirty="0" smtClean="0"/>
              <a:t>A significant portion of all worldwide terrorist attacks occur in the Middle East, which is in line with expectations based on news coverage.</a:t>
            </a:r>
          </a:p>
          <a:p>
            <a:pPr algn="ctr"/>
            <a:r>
              <a:rPr lang="en-US" sz="1600" dirty="0" smtClean="0"/>
              <a:t>In 2017, almost one-third of all terrorist attacks occurred in the Middle East. This is interesting, as less than 5% of the world lives in this region.</a:t>
            </a:r>
          </a:p>
        </p:txBody>
      </p:sp>
      <p:sp>
        <p:nvSpPr>
          <p:cNvPr id="10" name="Rectangle 9"/>
          <p:cNvSpPr/>
          <p:nvPr/>
        </p:nvSpPr>
        <p:spPr>
          <a:xfrm>
            <a:off x="397286" y="3960248"/>
            <a:ext cx="7728429" cy="110220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3"/>
          <a:stretch>
            <a:fillRect/>
          </a:stretch>
        </p:blipFill>
        <p:spPr>
          <a:xfrm>
            <a:off x="530704" y="1493054"/>
            <a:ext cx="3630839" cy="2442210"/>
          </a:xfrm>
          <a:prstGeom prst="rect">
            <a:avLst/>
          </a:prstGeom>
        </p:spPr>
      </p:pic>
      <p:pic>
        <p:nvPicPr>
          <p:cNvPr id="9" name="Picture 8"/>
          <p:cNvPicPr>
            <a:picLocks noChangeAspect="1"/>
          </p:cNvPicPr>
          <p:nvPr/>
        </p:nvPicPr>
        <p:blipFill>
          <a:blip r:embed="rId4"/>
          <a:stretch>
            <a:fillRect/>
          </a:stretch>
        </p:blipFill>
        <p:spPr>
          <a:xfrm>
            <a:off x="4413798" y="1457483"/>
            <a:ext cx="3521971" cy="2432339"/>
          </a:xfrm>
          <a:prstGeom prst="rect">
            <a:avLst/>
          </a:prstGeom>
        </p:spPr>
      </p:pic>
      <p:sp>
        <p:nvSpPr>
          <p:cNvPr id="11" name="Rectangle 10"/>
          <p:cNvSpPr/>
          <p:nvPr/>
        </p:nvSpPr>
        <p:spPr>
          <a:xfrm>
            <a:off x="220652" y="1017725"/>
            <a:ext cx="8081696" cy="369332"/>
          </a:xfrm>
          <a:prstGeom prst="rect">
            <a:avLst/>
          </a:prstGeom>
        </p:spPr>
        <p:txBody>
          <a:bodyPr wrap="square">
            <a:spAutoFit/>
          </a:bodyPr>
          <a:lstStyle/>
          <a:p>
            <a:pPr marL="114300" lvl="0">
              <a:buSzPts val="1800"/>
            </a:pPr>
            <a:r>
              <a:rPr lang="en-US" i="1" dirty="0"/>
              <a:t>How does terrorism in the Middle East compare to the rest of the world?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02464" y="338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Terrorism in the M</a:t>
            </a:r>
            <a:r>
              <a:rPr lang="en-US" dirty="0" smtClean="0"/>
              <a:t>i</a:t>
            </a:r>
            <a:r>
              <a:rPr lang="en" dirty="0" smtClean="0"/>
              <a:t>ddle East</a:t>
            </a:r>
            <a:endParaRPr dirty="0"/>
          </a:p>
        </p:txBody>
      </p:sp>
      <p:pic>
        <p:nvPicPr>
          <p:cNvPr id="8" name="Picture 7"/>
          <p:cNvPicPr>
            <a:picLocks noChangeAspect="1"/>
          </p:cNvPicPr>
          <p:nvPr/>
        </p:nvPicPr>
        <p:blipFill>
          <a:blip r:embed="rId3"/>
          <a:stretch>
            <a:fillRect/>
          </a:stretch>
        </p:blipFill>
        <p:spPr>
          <a:xfrm>
            <a:off x="583398" y="1715011"/>
            <a:ext cx="6157254" cy="1093042"/>
          </a:xfrm>
          <a:prstGeom prst="rect">
            <a:avLst/>
          </a:prstGeom>
        </p:spPr>
      </p:pic>
      <p:pic>
        <p:nvPicPr>
          <p:cNvPr id="9" name="Picture 8"/>
          <p:cNvPicPr>
            <a:picLocks noChangeAspect="1"/>
          </p:cNvPicPr>
          <p:nvPr/>
        </p:nvPicPr>
        <p:blipFill>
          <a:blip r:embed="rId4"/>
          <a:stretch>
            <a:fillRect/>
          </a:stretch>
        </p:blipFill>
        <p:spPr>
          <a:xfrm>
            <a:off x="583398" y="2902316"/>
            <a:ext cx="6024416" cy="838609"/>
          </a:xfrm>
          <a:prstGeom prst="rect">
            <a:avLst/>
          </a:prstGeom>
        </p:spPr>
      </p:pic>
      <p:pic>
        <p:nvPicPr>
          <p:cNvPr id="11" name="Picture 10"/>
          <p:cNvPicPr>
            <a:picLocks noChangeAspect="1"/>
          </p:cNvPicPr>
          <p:nvPr/>
        </p:nvPicPr>
        <p:blipFill>
          <a:blip r:embed="rId5"/>
          <a:stretch>
            <a:fillRect/>
          </a:stretch>
        </p:blipFill>
        <p:spPr>
          <a:xfrm>
            <a:off x="583398" y="3972586"/>
            <a:ext cx="7202857" cy="757079"/>
          </a:xfrm>
          <a:prstGeom prst="rect">
            <a:avLst/>
          </a:prstGeom>
        </p:spPr>
      </p:pic>
      <p:sp>
        <p:nvSpPr>
          <p:cNvPr id="14" name="TextBox 13"/>
          <p:cNvSpPr txBox="1"/>
          <p:nvPr/>
        </p:nvSpPr>
        <p:spPr>
          <a:xfrm>
            <a:off x="302463" y="1005665"/>
            <a:ext cx="6081711" cy="461665"/>
          </a:xfrm>
          <a:prstGeom prst="rect">
            <a:avLst/>
          </a:prstGeom>
          <a:noFill/>
        </p:spPr>
        <p:txBody>
          <a:bodyPr wrap="square" rtlCol="0">
            <a:spAutoFit/>
          </a:bodyPr>
          <a:lstStyle/>
          <a:p>
            <a:r>
              <a:rPr lang="en" sz="2400" i="1" dirty="0" smtClean="0"/>
              <a:t>Portion of code used for analysis:</a:t>
            </a:r>
            <a:endParaRPr lang="en" sz="2400" i="1" dirty="0"/>
          </a:p>
        </p:txBody>
      </p:sp>
    </p:spTree>
    <p:extLst>
      <p:ext uri="{BB962C8B-B14F-4D97-AF65-F5344CB8AC3E}">
        <p14:creationId xmlns:p14="http://schemas.microsoft.com/office/powerpoint/2010/main" val="752671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Motivation and Summary</a:t>
            </a:r>
            <a:endParaRPr dirty="0"/>
          </a:p>
        </p:txBody>
      </p:sp>
      <p:sp>
        <p:nvSpPr>
          <p:cNvPr id="61" name="Google Shape;61;p14"/>
          <p:cNvSpPr txBox="1">
            <a:spLocks noGrp="1"/>
          </p:cNvSpPr>
          <p:nvPr>
            <p:ph type="body" idx="1"/>
          </p:nvPr>
        </p:nvSpPr>
        <p:spPr>
          <a:xfrm>
            <a:off x="-89110" y="1152473"/>
            <a:ext cx="4431750" cy="3416400"/>
          </a:xfrm>
          <a:prstGeom prst="rect">
            <a:avLst/>
          </a:prstGeom>
        </p:spPr>
        <p:txBody>
          <a:bodyPr spcFirstLastPara="1" wrap="square" lIns="91425" tIns="91425" rIns="91425" bIns="91425" anchor="t" anchorCtr="0">
            <a:noAutofit/>
          </a:bodyPr>
          <a:lstStyle/>
          <a:p>
            <a:pPr marL="114300" lvl="0" indent="0" algn="ctr" rtl="0">
              <a:spcBef>
                <a:spcPts val="1600"/>
              </a:spcBef>
              <a:spcAft>
                <a:spcPts val="0"/>
              </a:spcAft>
              <a:buSzPts val="1800"/>
              <a:buNone/>
            </a:pPr>
            <a:r>
              <a:rPr lang="en" sz="2700" dirty="0" smtClean="0"/>
              <a:t>Recent news coverage leads many to believe that global terrorism is on </a:t>
            </a:r>
            <a:r>
              <a:rPr lang="en" sz="2700" dirty="0"/>
              <a:t>the </a:t>
            </a:r>
            <a:r>
              <a:rPr lang="en" sz="2700" dirty="0" smtClean="0"/>
              <a:t>rise.</a:t>
            </a:r>
          </a:p>
          <a:p>
            <a:pPr marL="114300" lvl="0" indent="0" algn="ctr" rtl="0">
              <a:spcBef>
                <a:spcPts val="1600"/>
              </a:spcBef>
              <a:spcAft>
                <a:spcPts val="0"/>
              </a:spcAft>
              <a:buSzPts val="1800"/>
              <a:buNone/>
            </a:pPr>
            <a:r>
              <a:rPr lang="en" sz="1800" dirty="0" smtClean="0"/>
              <a:t>W</a:t>
            </a:r>
            <a:r>
              <a:rPr lang="en-US" sz="1800" dirty="0" smtClean="0"/>
              <a:t>i</a:t>
            </a:r>
            <a:r>
              <a:rPr lang="en" sz="1800" dirty="0" smtClean="0"/>
              <a:t>thin this presentation, our group will assess data collected over the last six years to discover the </a:t>
            </a:r>
            <a:r>
              <a:rPr lang="en" sz="1800" u="sng" dirty="0" smtClean="0"/>
              <a:t>true</a:t>
            </a:r>
            <a:r>
              <a:rPr lang="en" sz="1800" dirty="0" smtClean="0"/>
              <a:t> trends in global terrorism.</a:t>
            </a:r>
            <a:endParaRPr sz="1800" dirty="0"/>
          </a:p>
          <a:p>
            <a:pPr marL="0" lvl="0" indent="0" algn="l" rtl="0">
              <a:spcBef>
                <a:spcPts val="1600"/>
              </a:spcBef>
              <a:spcAft>
                <a:spcPts val="1600"/>
              </a:spcAft>
              <a:buNone/>
            </a:pPr>
            <a:endParaRPr sz="1800" dirty="0"/>
          </a:p>
        </p:txBody>
      </p:sp>
      <p:pic>
        <p:nvPicPr>
          <p:cNvPr id="2" name="Picture 1"/>
          <p:cNvPicPr>
            <a:picLocks noChangeAspect="1"/>
          </p:cNvPicPr>
          <p:nvPr/>
        </p:nvPicPr>
        <p:blipFill>
          <a:blip r:embed="rId3"/>
          <a:stretch>
            <a:fillRect/>
          </a:stretch>
        </p:blipFill>
        <p:spPr>
          <a:xfrm>
            <a:off x="4342640" y="1418961"/>
            <a:ext cx="3896020" cy="28834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02464" y="338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Terrorism in t</a:t>
            </a:r>
            <a:r>
              <a:rPr lang="en-US" dirty="0" smtClean="0"/>
              <a:t>he</a:t>
            </a:r>
            <a:r>
              <a:rPr lang="en" dirty="0" smtClean="0"/>
              <a:t> M</a:t>
            </a:r>
            <a:r>
              <a:rPr lang="en-US" dirty="0" smtClean="0"/>
              <a:t>i</a:t>
            </a:r>
            <a:r>
              <a:rPr lang="en" dirty="0" smtClean="0"/>
              <a:t>ddle East</a:t>
            </a:r>
            <a:endParaRPr dirty="0"/>
          </a:p>
        </p:txBody>
      </p:sp>
      <p:sp>
        <p:nvSpPr>
          <p:cNvPr id="14" name="TextBox 13"/>
          <p:cNvSpPr txBox="1"/>
          <p:nvPr/>
        </p:nvSpPr>
        <p:spPr>
          <a:xfrm>
            <a:off x="302464" y="1005665"/>
            <a:ext cx="6189776" cy="461665"/>
          </a:xfrm>
          <a:prstGeom prst="rect">
            <a:avLst/>
          </a:prstGeom>
          <a:noFill/>
        </p:spPr>
        <p:txBody>
          <a:bodyPr wrap="square" rtlCol="0">
            <a:spAutoFit/>
          </a:bodyPr>
          <a:lstStyle/>
          <a:p>
            <a:r>
              <a:rPr lang="en" sz="2400" i="1" dirty="0" smtClean="0"/>
              <a:t>Portion of code used for analysis:</a:t>
            </a:r>
            <a:endParaRPr lang="en" sz="2400" i="1" dirty="0"/>
          </a:p>
        </p:txBody>
      </p:sp>
      <p:pic>
        <p:nvPicPr>
          <p:cNvPr id="7" name="Picture 6"/>
          <p:cNvPicPr>
            <a:picLocks noChangeAspect="1"/>
          </p:cNvPicPr>
          <p:nvPr/>
        </p:nvPicPr>
        <p:blipFill>
          <a:blip r:embed="rId3"/>
          <a:stretch>
            <a:fillRect/>
          </a:stretch>
        </p:blipFill>
        <p:spPr>
          <a:xfrm>
            <a:off x="583398" y="2360220"/>
            <a:ext cx="7276846" cy="1129806"/>
          </a:xfrm>
          <a:prstGeom prst="rect">
            <a:avLst/>
          </a:prstGeom>
        </p:spPr>
      </p:pic>
      <p:pic>
        <p:nvPicPr>
          <p:cNvPr id="12" name="Picture 11"/>
          <p:cNvPicPr>
            <a:picLocks noChangeAspect="1"/>
          </p:cNvPicPr>
          <p:nvPr/>
        </p:nvPicPr>
        <p:blipFill>
          <a:blip r:embed="rId4"/>
          <a:stretch>
            <a:fillRect/>
          </a:stretch>
        </p:blipFill>
        <p:spPr>
          <a:xfrm>
            <a:off x="583398" y="1561593"/>
            <a:ext cx="6744882" cy="683305"/>
          </a:xfrm>
          <a:prstGeom prst="rect">
            <a:avLst/>
          </a:prstGeom>
        </p:spPr>
      </p:pic>
      <p:pic>
        <p:nvPicPr>
          <p:cNvPr id="2" name="Picture 1"/>
          <p:cNvPicPr>
            <a:picLocks noChangeAspect="1"/>
          </p:cNvPicPr>
          <p:nvPr/>
        </p:nvPicPr>
        <p:blipFill>
          <a:blip r:embed="rId5"/>
          <a:stretch>
            <a:fillRect/>
          </a:stretch>
        </p:blipFill>
        <p:spPr>
          <a:xfrm>
            <a:off x="583398" y="3693716"/>
            <a:ext cx="7013085" cy="1234358"/>
          </a:xfrm>
          <a:prstGeom prst="rect">
            <a:avLst/>
          </a:prstGeom>
        </p:spPr>
      </p:pic>
    </p:spTree>
    <p:extLst>
      <p:ext uri="{BB962C8B-B14F-4D97-AF65-F5344CB8AC3E}">
        <p14:creationId xmlns:p14="http://schemas.microsoft.com/office/powerpoint/2010/main" val="3955877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and Future Research</a:t>
            </a:r>
            <a:endParaRPr lang="en-US" sz="4400" dirty="0"/>
          </a:p>
        </p:txBody>
      </p:sp>
    </p:spTree>
    <p:extLst>
      <p:ext uri="{BB962C8B-B14F-4D97-AF65-F5344CB8AC3E}">
        <p14:creationId xmlns:p14="http://schemas.microsoft.com/office/powerpoint/2010/main" val="1702898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Summary and Future Research</a:t>
            </a:r>
            <a:endParaRPr dirty="0"/>
          </a:p>
        </p:txBody>
      </p:sp>
      <p:sp>
        <p:nvSpPr>
          <p:cNvPr id="4" name="TextBox 3"/>
          <p:cNvSpPr txBox="1"/>
          <p:nvPr/>
        </p:nvSpPr>
        <p:spPr>
          <a:xfrm>
            <a:off x="0" y="1017725"/>
            <a:ext cx="8432799" cy="3539430"/>
          </a:xfrm>
          <a:prstGeom prst="rect">
            <a:avLst/>
          </a:prstGeom>
          <a:noFill/>
        </p:spPr>
        <p:txBody>
          <a:bodyPr wrap="square" rtlCol="0">
            <a:spAutoFit/>
          </a:bodyPr>
          <a:lstStyle/>
          <a:p>
            <a:pPr algn="ctr"/>
            <a:r>
              <a:rPr lang="en-US" sz="1600" dirty="0" smtClean="0"/>
              <a:t>Based on news coverage, our group was surprised to find that the rate of terrorist attacks is decreasing, and that terrorist attacks are becoming less successful. </a:t>
            </a:r>
          </a:p>
          <a:p>
            <a:pPr algn="ctr"/>
            <a:endParaRPr lang="en-US" sz="1600" dirty="0" smtClean="0"/>
          </a:p>
          <a:p>
            <a:pPr algn="ctr"/>
            <a:r>
              <a:rPr lang="en-US" sz="1600" dirty="0" smtClean="0"/>
              <a:t>We were also initially surprised that armed attack(gun violence) was not the leading type of attack, however, upon further analysis of the data set and definition of terrorism, this does appear reasonable.</a:t>
            </a:r>
          </a:p>
          <a:p>
            <a:pPr algn="ctr"/>
            <a:endParaRPr lang="en-US" sz="1600" dirty="0"/>
          </a:p>
          <a:p>
            <a:pPr algn="ctr"/>
            <a:r>
              <a:rPr lang="en-US" sz="1600" dirty="0"/>
              <a:t>We were not surprised to find that a significant portion of all worldwide terrorist attacks occur in the Middle </a:t>
            </a:r>
            <a:r>
              <a:rPr lang="en-US" sz="1600" dirty="0" smtClean="0"/>
              <a:t>East, </a:t>
            </a:r>
            <a:r>
              <a:rPr lang="en-US" sz="1600" dirty="0"/>
              <a:t>as this is in line with expectations based on news coverage</a:t>
            </a:r>
            <a:r>
              <a:rPr lang="en-US" sz="1600" dirty="0" smtClean="0"/>
              <a:t>.</a:t>
            </a:r>
            <a:endParaRPr lang="en-US" sz="1600" dirty="0"/>
          </a:p>
          <a:p>
            <a:pPr algn="ctr"/>
            <a:endParaRPr lang="en-US" sz="1600" dirty="0"/>
          </a:p>
          <a:p>
            <a:pPr algn="ctr"/>
            <a:r>
              <a:rPr lang="en-US" sz="1600" dirty="0" smtClean="0"/>
              <a:t>We </a:t>
            </a:r>
            <a:r>
              <a:rPr lang="en-US" sz="1600" dirty="0"/>
              <a:t>could consider performing future research on what </a:t>
            </a:r>
            <a:r>
              <a:rPr lang="en-US" sz="1600" dirty="0" smtClean="0"/>
              <a:t>drives </a:t>
            </a:r>
            <a:r>
              <a:rPr lang="en-US" sz="1600" dirty="0"/>
              <a:t>the seasonality of </a:t>
            </a:r>
            <a:r>
              <a:rPr lang="en-US" sz="1600" dirty="0" smtClean="0"/>
              <a:t>terrorist attacks, and what is impacting </a:t>
            </a:r>
            <a:r>
              <a:rPr lang="en-US" sz="1600" dirty="0"/>
              <a:t>the rate of success of attacks (i.e., increased surveillance, improving </a:t>
            </a:r>
            <a:r>
              <a:rPr lang="en-US" sz="1600" dirty="0" smtClean="0"/>
              <a:t>technology, etc.)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170384" y="19735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Citations</a:t>
            </a:r>
            <a:endParaRPr dirty="0"/>
          </a:p>
        </p:txBody>
      </p:sp>
      <p:sp>
        <p:nvSpPr>
          <p:cNvPr id="4" name="Rectangle 3"/>
          <p:cNvSpPr/>
          <p:nvPr/>
        </p:nvSpPr>
        <p:spPr>
          <a:xfrm>
            <a:off x="274319" y="1039159"/>
            <a:ext cx="7722523" cy="923330"/>
          </a:xfrm>
          <a:prstGeom prst="rect">
            <a:avLst/>
          </a:prstGeom>
        </p:spPr>
        <p:txBody>
          <a:bodyPr wrap="square">
            <a:spAutoFit/>
          </a:bodyPr>
          <a:lstStyle/>
          <a:p>
            <a:r>
              <a:rPr lang="en-US" b="1" dirty="0">
                <a:solidFill>
                  <a:srgbClr val="000000"/>
                </a:solidFill>
                <a:latin typeface="Arial Narrow" panose="020B0606020202030204" pitchFamily="34" charset="0"/>
              </a:rPr>
              <a:t>National Consortium for the Study of Terrorism and Responses to Terrorism (START). (2018). Global Terrorism Database [Data file]. Retrieved from https://www.start.umd.edu/gtd</a:t>
            </a:r>
          </a:p>
        </p:txBody>
      </p:sp>
    </p:spTree>
    <p:extLst>
      <p:ext uri="{BB962C8B-B14F-4D97-AF65-F5344CB8AC3E}">
        <p14:creationId xmlns:p14="http://schemas.microsoft.com/office/powerpoint/2010/main" val="209773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a:t>
            </a:r>
            <a:endParaRPr dirty="0"/>
          </a:p>
        </p:txBody>
      </p:sp>
      <p:sp>
        <p:nvSpPr>
          <p:cNvPr id="67" name="Google Shape;67;p15"/>
          <p:cNvSpPr txBox="1">
            <a:spLocks noGrp="1"/>
          </p:cNvSpPr>
          <p:nvPr>
            <p:ph type="body" idx="1"/>
          </p:nvPr>
        </p:nvSpPr>
        <p:spPr>
          <a:xfrm>
            <a:off x="311700" y="1017725"/>
            <a:ext cx="76131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sz="1800" dirty="0" smtClean="0"/>
              <a:t>Our group was interested in analyzing global terrorism trends over the last six years (2012-2017) to answer questions on w</a:t>
            </a:r>
            <a:r>
              <a:rPr lang="en-US" sz="1800" dirty="0" smtClean="0"/>
              <a:t>o</a:t>
            </a:r>
            <a:r>
              <a:rPr lang="en" sz="1800" dirty="0" smtClean="0"/>
              <a:t>rld-wide and r</a:t>
            </a:r>
            <a:r>
              <a:rPr lang="en-US" sz="1800" dirty="0" smtClean="0"/>
              <a:t>e</a:t>
            </a:r>
            <a:r>
              <a:rPr lang="en" sz="1800" dirty="0" smtClean="0"/>
              <a:t>gion-specific trends in terrorism:</a:t>
            </a:r>
          </a:p>
          <a:p>
            <a:pPr marL="114300" lvl="0" indent="0" algn="l" rtl="0">
              <a:spcBef>
                <a:spcPts val="0"/>
              </a:spcBef>
              <a:spcAft>
                <a:spcPts val="0"/>
              </a:spcAft>
              <a:buSzPts val="1800"/>
              <a:buNone/>
            </a:pPr>
            <a:endParaRPr lang="en" sz="1800" dirty="0" smtClean="0"/>
          </a:p>
          <a:p>
            <a:pPr marL="457200" lvl="0" indent="-342900" algn="l" rtl="0">
              <a:spcBef>
                <a:spcPts val="0"/>
              </a:spcBef>
              <a:spcAft>
                <a:spcPts val="0"/>
              </a:spcAft>
              <a:buSzPts val="1800"/>
              <a:buChar char="-"/>
            </a:pPr>
            <a:r>
              <a:rPr lang="en" sz="1800" dirty="0" smtClean="0"/>
              <a:t>Is terrorism on the rise? Are the majority of attacks successful?</a:t>
            </a:r>
          </a:p>
          <a:p>
            <a:pPr marL="457200" lvl="0" indent="-342900" algn="l" rtl="0">
              <a:spcBef>
                <a:spcPts val="0"/>
              </a:spcBef>
              <a:spcAft>
                <a:spcPts val="0"/>
              </a:spcAft>
              <a:buSzPts val="1800"/>
              <a:buChar char="-"/>
            </a:pPr>
            <a:endParaRPr sz="1800" dirty="0"/>
          </a:p>
          <a:p>
            <a:pPr marL="457200" lvl="0" indent="-342900" algn="l" rtl="0">
              <a:spcBef>
                <a:spcPts val="0"/>
              </a:spcBef>
              <a:spcAft>
                <a:spcPts val="0"/>
              </a:spcAft>
              <a:buSzPts val="1800"/>
              <a:buChar char="-"/>
            </a:pPr>
            <a:r>
              <a:rPr lang="en" sz="1800" dirty="0" smtClean="0"/>
              <a:t>What are the most common types </a:t>
            </a:r>
            <a:r>
              <a:rPr lang="en" sz="1800" dirty="0"/>
              <a:t>of terror attacks </a:t>
            </a:r>
            <a:r>
              <a:rPr lang="en" sz="1800" dirty="0" smtClean="0"/>
              <a:t>attempted over the time period reviewed?</a:t>
            </a:r>
          </a:p>
          <a:p>
            <a:pPr marL="457200" lvl="0" indent="-342900" algn="l" rtl="0">
              <a:spcBef>
                <a:spcPts val="0"/>
              </a:spcBef>
              <a:spcAft>
                <a:spcPts val="0"/>
              </a:spcAft>
              <a:buSzPts val="1800"/>
              <a:buChar char="-"/>
            </a:pPr>
            <a:endParaRPr sz="1800" dirty="0"/>
          </a:p>
          <a:p>
            <a:pPr marL="457200" lvl="0" indent="-342900" algn="l" rtl="0">
              <a:spcBef>
                <a:spcPts val="0"/>
              </a:spcBef>
              <a:spcAft>
                <a:spcPts val="0"/>
              </a:spcAft>
              <a:buSzPts val="1800"/>
              <a:buChar char="-"/>
            </a:pPr>
            <a:r>
              <a:rPr lang="en" sz="1800" dirty="0" smtClean="0"/>
              <a:t>Does </a:t>
            </a:r>
            <a:r>
              <a:rPr lang="en" sz="1800" dirty="0"/>
              <a:t>terrorism increase during any specific time of the </a:t>
            </a:r>
            <a:r>
              <a:rPr lang="en" sz="1800" dirty="0" smtClean="0"/>
              <a:t>year? </a:t>
            </a:r>
          </a:p>
          <a:p>
            <a:pPr marL="114300" lvl="0" indent="0" algn="l" rtl="0">
              <a:spcBef>
                <a:spcPts val="0"/>
              </a:spcBef>
              <a:spcAft>
                <a:spcPts val="0"/>
              </a:spcAft>
              <a:buSzPts val="1800"/>
              <a:buNone/>
            </a:pPr>
            <a:endParaRPr sz="1800" dirty="0"/>
          </a:p>
          <a:p>
            <a:pPr marL="457200" lvl="0" indent="-342900" algn="l" rtl="0">
              <a:spcBef>
                <a:spcPts val="0"/>
              </a:spcBef>
              <a:spcAft>
                <a:spcPts val="0"/>
              </a:spcAft>
              <a:buSzPts val="1800"/>
              <a:buChar char="-"/>
            </a:pPr>
            <a:r>
              <a:rPr lang="en-US" sz="1800" dirty="0" smtClean="0"/>
              <a:t>How does terrorism in the Middle East compare to the rest of the world?</a:t>
            </a:r>
            <a:endParaRPr sz="1800" dirty="0"/>
          </a:p>
          <a:p>
            <a:pPr marL="457200" lvl="0" indent="-342900" algn="l" rtl="0">
              <a:spcBef>
                <a:spcPts val="0"/>
              </a:spcBef>
              <a:spcAft>
                <a:spcPts val="0"/>
              </a:spcAft>
              <a:buSzPts val="1800"/>
              <a:buChar char="-"/>
            </a:pPr>
            <a:endParaRPr sz="1800" dirty="0"/>
          </a:p>
          <a:p>
            <a:pPr marL="457200" lvl="0" indent="0" algn="l" rtl="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Source</a:t>
            </a:r>
            <a:endParaRPr lang="en-US" dirty="0"/>
          </a:p>
        </p:txBody>
      </p:sp>
    </p:spTree>
    <p:extLst>
      <p:ext uri="{BB962C8B-B14F-4D97-AF65-F5344CB8AC3E}">
        <p14:creationId xmlns:p14="http://schemas.microsoft.com/office/powerpoint/2010/main" val="1480118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Source – I</a:t>
            </a:r>
            <a:r>
              <a:rPr lang="en-US" dirty="0" smtClean="0"/>
              <a:t>n</a:t>
            </a:r>
            <a:r>
              <a:rPr lang="en" dirty="0" smtClean="0"/>
              <a:t>itial Struggles</a:t>
            </a:r>
            <a:endParaRPr dirty="0"/>
          </a:p>
        </p:txBody>
      </p:sp>
      <p:sp>
        <p:nvSpPr>
          <p:cNvPr id="73" name="Google Shape;73;p16"/>
          <p:cNvSpPr txBox="1">
            <a:spLocks noGrp="1"/>
          </p:cNvSpPr>
          <p:nvPr>
            <p:ph type="body" idx="1"/>
          </p:nvPr>
        </p:nvSpPr>
        <p:spPr>
          <a:xfrm>
            <a:off x="0" y="1436825"/>
            <a:ext cx="8361851" cy="2209800"/>
          </a:xfrm>
          <a:prstGeom prst="rect">
            <a:avLst/>
          </a:prstGeom>
        </p:spPr>
        <p:txBody>
          <a:bodyPr spcFirstLastPara="1" wrap="square" lIns="91425" tIns="91425" rIns="91425" bIns="91425" anchor="t" anchorCtr="0">
            <a:noAutofit/>
          </a:bodyPr>
          <a:lstStyle/>
          <a:p>
            <a:pPr marL="114300" lvl="0" indent="0" algn="ctr">
              <a:buNone/>
            </a:pPr>
            <a:r>
              <a:rPr lang="en" sz="2400" dirty="0" smtClean="0"/>
              <a:t>The team initially experienced some difficulties in </a:t>
            </a:r>
            <a:r>
              <a:rPr lang="en-US" sz="2400" dirty="0" smtClean="0"/>
              <a:t>finding appropriate data sets to utilize</a:t>
            </a:r>
            <a:r>
              <a:rPr lang="en" sz="2400" dirty="0" smtClean="0"/>
              <a:t>. </a:t>
            </a:r>
          </a:p>
          <a:p>
            <a:pPr marL="114300" lvl="0" indent="0" algn="ctr">
              <a:buNone/>
            </a:pPr>
            <a:endParaRPr lang="en" sz="2400" dirty="0"/>
          </a:p>
          <a:p>
            <a:pPr marL="114300" lvl="0" indent="0" algn="ctr">
              <a:buNone/>
            </a:pPr>
            <a:r>
              <a:rPr lang="en" sz="2400" dirty="0" smtClean="0"/>
              <a:t>Much of the data available was </a:t>
            </a:r>
            <a:r>
              <a:rPr lang="en" sz="2400" b="1" u="sng" dirty="0" smtClean="0"/>
              <a:t>incomplete</a:t>
            </a:r>
            <a:r>
              <a:rPr lang="en" sz="2400" dirty="0" smtClean="0"/>
              <a:t>, included </a:t>
            </a:r>
            <a:r>
              <a:rPr lang="en" sz="2400" b="1" u="sng" dirty="0" smtClean="0"/>
              <a:t>outdated or unreliable information,</a:t>
            </a:r>
            <a:r>
              <a:rPr lang="en" sz="2400" dirty="0" smtClean="0"/>
              <a:t> or required a </a:t>
            </a:r>
            <a:r>
              <a:rPr lang="en" sz="2400" b="1" u="sng" dirty="0" smtClean="0"/>
              <a:t>subscription</a:t>
            </a:r>
            <a:r>
              <a:rPr lang="en" sz="2400" dirty="0" smtClean="0"/>
              <a:t>.</a:t>
            </a:r>
          </a:p>
        </p:txBody>
      </p:sp>
    </p:spTree>
    <p:extLst>
      <p:ext uri="{BB962C8B-B14F-4D97-AF65-F5344CB8AC3E}">
        <p14:creationId xmlns:p14="http://schemas.microsoft.com/office/powerpoint/2010/main" val="3670285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434786" y="2058650"/>
            <a:ext cx="7480488" cy="1528519"/>
          </a:xfrm>
          <a:prstGeom prst="rect">
            <a:avLst/>
          </a:prstGeom>
        </p:spPr>
        <p:txBody>
          <a:bodyPr spcFirstLastPara="1" wrap="square" lIns="91425" tIns="91425" rIns="91425" bIns="91425" anchor="t" anchorCtr="0">
            <a:noAutofit/>
          </a:bodyPr>
          <a:lstStyle/>
          <a:p>
            <a:pPr marL="114300" indent="0" algn="ctr">
              <a:buNone/>
            </a:pPr>
            <a:r>
              <a:rPr lang="en" sz="2400" dirty="0" smtClean="0"/>
              <a:t>The </a:t>
            </a:r>
            <a:r>
              <a:rPr lang="en" sz="2400" dirty="0"/>
              <a:t>data </a:t>
            </a:r>
            <a:r>
              <a:rPr lang="en" sz="2400" dirty="0" smtClean="0"/>
              <a:t>analyzed in this presentation was </a:t>
            </a:r>
            <a:r>
              <a:rPr lang="en" sz="2400" dirty="0"/>
              <a:t>obtained from the </a:t>
            </a:r>
            <a:r>
              <a:rPr lang="en" sz="2400" b="1" dirty="0"/>
              <a:t>National Consortium for the Study of Terrorism and Responses to Terrorism </a:t>
            </a:r>
            <a:r>
              <a:rPr lang="en" sz="2400" dirty="0"/>
              <a:t>(START) </a:t>
            </a:r>
            <a:r>
              <a:rPr lang="en" sz="2400" b="1" dirty="0"/>
              <a:t>Global Terrorism Database </a:t>
            </a:r>
            <a:r>
              <a:rPr lang="en" sz="2400" dirty="0"/>
              <a:t>(GTD</a:t>
            </a:r>
            <a:r>
              <a:rPr lang="en" sz="2400" dirty="0" smtClean="0"/>
              <a:t>).</a:t>
            </a:r>
          </a:p>
        </p:txBody>
      </p:sp>
      <p:pic>
        <p:nvPicPr>
          <p:cNvPr id="9" name="Picture 8"/>
          <p:cNvPicPr>
            <a:picLocks noChangeAspect="1"/>
          </p:cNvPicPr>
          <p:nvPr/>
        </p:nvPicPr>
        <p:blipFill>
          <a:blip r:embed="rId3"/>
          <a:stretch>
            <a:fillRect/>
          </a:stretch>
        </p:blipFill>
        <p:spPr>
          <a:xfrm>
            <a:off x="434786" y="1051499"/>
            <a:ext cx="2594164" cy="928437"/>
          </a:xfrm>
          <a:prstGeom prst="rect">
            <a:avLst/>
          </a:prstGeom>
        </p:spPr>
      </p:pic>
      <p:sp>
        <p:nvSpPr>
          <p:cNvPr id="1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Source Utilized</a:t>
            </a:r>
            <a:endParaRPr dirty="0"/>
          </a:p>
        </p:txBody>
      </p:sp>
      <p:sp>
        <p:nvSpPr>
          <p:cNvPr id="10" name="TextBox 9"/>
          <p:cNvSpPr txBox="1"/>
          <p:nvPr/>
        </p:nvSpPr>
        <p:spPr>
          <a:xfrm>
            <a:off x="434787" y="3998852"/>
            <a:ext cx="7566213" cy="646331"/>
          </a:xfrm>
          <a:prstGeom prst="rect">
            <a:avLst/>
          </a:prstGeom>
          <a:noFill/>
        </p:spPr>
        <p:txBody>
          <a:bodyPr wrap="square" rtlCol="0">
            <a:spAutoFit/>
          </a:bodyPr>
          <a:lstStyle/>
          <a:p>
            <a:pPr marL="114300" indent="0" algn="ctr">
              <a:buNone/>
            </a:pPr>
            <a:r>
              <a:rPr lang="en" dirty="0" smtClean="0"/>
              <a:t>The </a:t>
            </a:r>
            <a:r>
              <a:rPr lang="en" dirty="0"/>
              <a:t>GTD is a </a:t>
            </a:r>
            <a:r>
              <a:rPr lang="en" b="1" u="sng" dirty="0"/>
              <a:t>detailed</a:t>
            </a:r>
            <a:r>
              <a:rPr lang="en" dirty="0"/>
              <a:t>, </a:t>
            </a:r>
            <a:r>
              <a:rPr lang="en" b="1" u="sng" dirty="0"/>
              <a:t>current</a:t>
            </a:r>
            <a:r>
              <a:rPr lang="en" dirty="0"/>
              <a:t>, </a:t>
            </a:r>
            <a:r>
              <a:rPr lang="en" b="1" u="sng" dirty="0"/>
              <a:t>reliable</a:t>
            </a:r>
            <a:r>
              <a:rPr lang="en" dirty="0"/>
              <a:t>, and </a:t>
            </a:r>
            <a:r>
              <a:rPr lang="en" b="1" u="sng" dirty="0"/>
              <a:t>open source </a:t>
            </a:r>
            <a:r>
              <a:rPr lang="en" dirty="0"/>
              <a:t>dataset, with valid data collection methodolgy and sources</a:t>
            </a:r>
            <a:r>
              <a:rPr lang="en" dirty="0" smtClean="0"/>
              <a:t>.</a:t>
            </a:r>
            <a:endParaRPr lang="en" dirty="0"/>
          </a:p>
        </p:txBody>
      </p:sp>
      <p:sp>
        <p:nvSpPr>
          <p:cNvPr id="14" name="Rectangle 13"/>
          <p:cNvSpPr/>
          <p:nvPr/>
        </p:nvSpPr>
        <p:spPr>
          <a:xfrm>
            <a:off x="434786" y="2092424"/>
            <a:ext cx="7566213" cy="161545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Rectangle 14"/>
          <p:cNvSpPr/>
          <p:nvPr/>
        </p:nvSpPr>
        <p:spPr>
          <a:xfrm>
            <a:off x="434787" y="3891157"/>
            <a:ext cx="7566213" cy="928493"/>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1" name="Picture 10"/>
          <p:cNvPicPr>
            <a:picLocks noChangeAspect="1"/>
          </p:cNvPicPr>
          <p:nvPr/>
        </p:nvPicPr>
        <p:blipFill>
          <a:blip r:embed="rId4"/>
          <a:stretch>
            <a:fillRect/>
          </a:stretch>
        </p:blipFill>
        <p:spPr>
          <a:xfrm>
            <a:off x="3169026" y="1187954"/>
            <a:ext cx="4831973" cy="721190"/>
          </a:xfrm>
          <a:prstGeom prst="rect">
            <a:avLst/>
          </a:prstGeom>
        </p:spPr>
      </p:pic>
    </p:spTree>
    <p:extLst>
      <p:ext uri="{BB962C8B-B14F-4D97-AF65-F5344CB8AC3E}">
        <p14:creationId xmlns:p14="http://schemas.microsoft.com/office/powerpoint/2010/main" val="2574182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GTD Parameters and Definitions </a:t>
            </a:r>
            <a:r>
              <a:rPr lang="en" dirty="0"/>
              <a:t>	</a:t>
            </a:r>
            <a:endParaRPr dirty="0"/>
          </a:p>
        </p:txBody>
      </p:sp>
      <p:sp>
        <p:nvSpPr>
          <p:cNvPr id="73" name="Google Shape;73;p16"/>
          <p:cNvSpPr txBox="1">
            <a:spLocks noGrp="1"/>
          </p:cNvSpPr>
          <p:nvPr>
            <p:ph type="body" idx="1"/>
          </p:nvPr>
        </p:nvSpPr>
        <p:spPr>
          <a:xfrm>
            <a:off x="311700" y="1017725"/>
            <a:ext cx="8153400" cy="1143050"/>
          </a:xfrm>
          <a:prstGeom prst="rect">
            <a:avLst/>
          </a:prstGeom>
        </p:spPr>
        <p:txBody>
          <a:bodyPr spcFirstLastPara="1" wrap="square" lIns="91425" tIns="91425" rIns="91425" bIns="91425" anchor="t" anchorCtr="0">
            <a:noAutofit/>
          </a:bodyPr>
          <a:lstStyle/>
          <a:p>
            <a:pPr marL="114300" lvl="0" indent="0" algn="ctr">
              <a:buNone/>
            </a:pPr>
            <a:r>
              <a:rPr lang="en-US" sz="2000" dirty="0" smtClean="0"/>
              <a:t>It was important for the team to understand the landscape of the data set before beginning analysis.</a:t>
            </a:r>
          </a:p>
          <a:p>
            <a:pPr marL="114300" lvl="0" indent="0" algn="ctr">
              <a:buNone/>
            </a:pPr>
            <a:endParaRPr lang="en-US" sz="2000" b="1" u="sng" dirty="0"/>
          </a:p>
        </p:txBody>
      </p:sp>
      <p:sp>
        <p:nvSpPr>
          <p:cNvPr id="2" name="TextBox 1"/>
          <p:cNvSpPr txBox="1"/>
          <p:nvPr/>
        </p:nvSpPr>
        <p:spPr>
          <a:xfrm>
            <a:off x="4512225" y="2160775"/>
            <a:ext cx="3714750" cy="2585323"/>
          </a:xfrm>
          <a:prstGeom prst="rect">
            <a:avLst/>
          </a:prstGeom>
          <a:noFill/>
        </p:spPr>
        <p:txBody>
          <a:bodyPr wrap="square" rtlCol="0">
            <a:spAutoFit/>
          </a:bodyPr>
          <a:lstStyle/>
          <a:p>
            <a:pPr marL="114300" lvl="0" indent="0" algn="ctr">
              <a:buNone/>
            </a:pPr>
            <a:r>
              <a:rPr lang="en-US" dirty="0" smtClean="0"/>
              <a:t>The </a:t>
            </a:r>
            <a:r>
              <a:rPr lang="en-US" dirty="0"/>
              <a:t>GTD </a:t>
            </a:r>
            <a:r>
              <a:rPr lang="en-US" b="1" dirty="0"/>
              <a:t>does not include plots or conspiracies </a:t>
            </a:r>
            <a:r>
              <a:rPr lang="en-US" dirty="0"/>
              <a:t>that are not enacted, or at least attempted. </a:t>
            </a:r>
          </a:p>
          <a:p>
            <a:pPr marL="114300" lvl="0" indent="0" algn="ctr">
              <a:buNone/>
            </a:pPr>
            <a:endParaRPr lang="en-US" dirty="0"/>
          </a:p>
          <a:p>
            <a:pPr marL="114300" lvl="0" indent="0" algn="ctr">
              <a:buNone/>
            </a:pPr>
            <a:r>
              <a:rPr lang="en-US" dirty="0"/>
              <a:t>The GTD </a:t>
            </a:r>
            <a:r>
              <a:rPr lang="en-US" b="1" dirty="0"/>
              <a:t>does include attacks that were attempted but ultimately unsuccessful</a:t>
            </a:r>
            <a:r>
              <a:rPr lang="en-US" b="1" dirty="0" smtClean="0"/>
              <a:t>.</a:t>
            </a:r>
            <a:endParaRPr lang="en-US" dirty="0"/>
          </a:p>
          <a:p>
            <a:pPr marL="457200" lvl="0" indent="-342900" algn="ctr">
              <a:buSzPts val="1800"/>
              <a:buChar char="-"/>
            </a:pPr>
            <a:endParaRPr lang="en-US" dirty="0"/>
          </a:p>
          <a:p>
            <a:endParaRPr lang="en-US" dirty="0"/>
          </a:p>
        </p:txBody>
      </p:sp>
      <p:sp>
        <p:nvSpPr>
          <p:cNvPr id="3" name="TextBox 2"/>
          <p:cNvSpPr txBox="1"/>
          <p:nvPr/>
        </p:nvSpPr>
        <p:spPr>
          <a:xfrm>
            <a:off x="0" y="2199024"/>
            <a:ext cx="4612725" cy="2308324"/>
          </a:xfrm>
          <a:prstGeom prst="rect">
            <a:avLst/>
          </a:prstGeom>
          <a:noFill/>
        </p:spPr>
        <p:txBody>
          <a:bodyPr wrap="square" rtlCol="0">
            <a:spAutoFit/>
          </a:bodyPr>
          <a:lstStyle/>
          <a:p>
            <a:pPr algn="ctr"/>
            <a:r>
              <a:rPr lang="en-US" b="1" u="sng" dirty="0"/>
              <a:t>GTD Definition of Terrorism:</a:t>
            </a:r>
            <a:r>
              <a:rPr lang="en-US" dirty="0"/>
              <a:t> </a:t>
            </a:r>
            <a:endParaRPr lang="en-US" dirty="0" smtClean="0"/>
          </a:p>
          <a:p>
            <a:pPr algn="ctr"/>
            <a:endParaRPr lang="en-US" dirty="0"/>
          </a:p>
          <a:p>
            <a:pPr algn="ctr"/>
            <a:r>
              <a:rPr lang="en-US" dirty="0" smtClean="0"/>
              <a:t>The </a:t>
            </a:r>
            <a:r>
              <a:rPr lang="en-US" dirty="0"/>
              <a:t>threatened or actual use of illegal force and violence by a non-state actor to attain a political, economic, religious, or social goal through fear, coercion, or intimidation. </a:t>
            </a:r>
          </a:p>
          <a:p>
            <a:endParaRPr lang="en-US" dirty="0"/>
          </a:p>
        </p:txBody>
      </p:sp>
      <p:sp>
        <p:nvSpPr>
          <p:cNvPr id="5" name="Rectangle 4"/>
          <p:cNvSpPr/>
          <p:nvPr/>
        </p:nvSpPr>
        <p:spPr>
          <a:xfrm>
            <a:off x="95250" y="1990725"/>
            <a:ext cx="4416975" cy="24479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p:cNvSpPr/>
          <p:nvPr/>
        </p:nvSpPr>
        <p:spPr>
          <a:xfrm>
            <a:off x="4612725" y="1990725"/>
            <a:ext cx="3614250" cy="2447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Analysis</a:t>
            </a:r>
            <a:endParaRPr lang="en-US" dirty="0"/>
          </a:p>
        </p:txBody>
      </p:sp>
    </p:spTree>
    <p:extLst>
      <p:ext uri="{BB962C8B-B14F-4D97-AF65-F5344CB8AC3E}">
        <p14:creationId xmlns:p14="http://schemas.microsoft.com/office/powerpoint/2010/main" val="878163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Worldwide Terrorism Trends</a:t>
            </a:r>
            <a:endParaRPr lang="en-US" dirty="0"/>
          </a:p>
        </p:txBody>
      </p:sp>
    </p:spTree>
    <p:extLst>
      <p:ext uri="{BB962C8B-B14F-4D97-AF65-F5344CB8AC3E}">
        <p14:creationId xmlns:p14="http://schemas.microsoft.com/office/powerpoint/2010/main" val="1787919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1027</TotalTime>
  <Words>904</Words>
  <Application>Microsoft Office PowerPoint</Application>
  <PresentationFormat>On-screen Show (16:9)</PresentationFormat>
  <Paragraphs>102</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Narrow</vt:lpstr>
      <vt:lpstr>Century Schoolbook</vt:lpstr>
      <vt:lpstr>Wingdings 2</vt:lpstr>
      <vt:lpstr>View</vt:lpstr>
      <vt:lpstr>Trends in Global Terrorism</vt:lpstr>
      <vt:lpstr>Motivation and Summary</vt:lpstr>
      <vt:lpstr>Questions</vt:lpstr>
      <vt:lpstr>Data Source</vt:lpstr>
      <vt:lpstr>Data Source – Initial Struggles</vt:lpstr>
      <vt:lpstr>Data Source Utilized</vt:lpstr>
      <vt:lpstr>GTD Parameters and Definitions  </vt:lpstr>
      <vt:lpstr>Data Analysis</vt:lpstr>
      <vt:lpstr>Worldwide Terrorism Trends</vt:lpstr>
      <vt:lpstr>Worldwide Terrorism Trends</vt:lpstr>
      <vt:lpstr>Worldwide Terrorism Trends</vt:lpstr>
      <vt:lpstr>Worldwide Terrorism Trends</vt:lpstr>
      <vt:lpstr>Worldwide Terrorism Trends: Types of Attacks</vt:lpstr>
      <vt:lpstr>Worldwide Terrorism Trends: Types of Attacks</vt:lpstr>
      <vt:lpstr>Worldwide Terrorism Trends: Types of Attacks</vt:lpstr>
      <vt:lpstr>Seasonality of Attacks </vt:lpstr>
      <vt:lpstr>Terrorism in the Middle East</vt:lpstr>
      <vt:lpstr>Terrorism in the Middle East</vt:lpstr>
      <vt:lpstr>Terrorism in the Middle East</vt:lpstr>
      <vt:lpstr>Terrorism in the Middle East</vt:lpstr>
      <vt:lpstr>Summary and Future Research</vt:lpstr>
      <vt:lpstr>Summary and Future Research</vt:lpstr>
      <vt:lpstr>Questions?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Trends in Global Terrorism</dc:title>
  <dc:creator>Kristen Hyman</dc:creator>
  <cp:lastModifiedBy>Kristen Hyman</cp:lastModifiedBy>
  <cp:revision>85</cp:revision>
  <dcterms:modified xsi:type="dcterms:W3CDTF">2018-10-13T13:47:22Z</dcterms:modified>
</cp:coreProperties>
</file>