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93" r:id="rId2"/>
    <p:sldId id="29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3074F-627B-4B0D-869F-18A8178B2DAB}" v="9" dt="2024-12-11T22:54:54.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377" autoAdjust="0"/>
  </p:normalViewPr>
  <p:slideViewPr>
    <p:cSldViewPr snapToGrid="0">
      <p:cViewPr varScale="1">
        <p:scale>
          <a:sx n="70" d="100"/>
          <a:sy n="70" d="100"/>
        </p:scale>
        <p:origin x="6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yle, Kristen (kwhyle@uidaho.edu)" userId="64272416-6111-4f8c-a1aa-11ff04f2d942" providerId="ADAL" clId="{2443074F-627B-4B0D-869F-18A8178B2DAB}"/>
    <pc:docChg chg="custSel modSld">
      <pc:chgData name="Whyle, Kristen (kwhyle@uidaho.edu)" userId="64272416-6111-4f8c-a1aa-11ff04f2d942" providerId="ADAL" clId="{2443074F-627B-4B0D-869F-18A8178B2DAB}" dt="2024-12-12T00:22:27.641" v="142" actId="14100"/>
      <pc:docMkLst>
        <pc:docMk/>
      </pc:docMkLst>
      <pc:sldChg chg="delSp modSp mod">
        <pc:chgData name="Whyle, Kristen (kwhyle@uidaho.edu)" userId="64272416-6111-4f8c-a1aa-11ff04f2d942" providerId="ADAL" clId="{2443074F-627B-4B0D-869F-18A8178B2DAB}" dt="2024-12-12T00:22:27.641" v="142" actId="14100"/>
        <pc:sldMkLst>
          <pc:docMk/>
          <pc:sldMk cId="4275171106" sldId="293"/>
        </pc:sldMkLst>
        <pc:spChg chg="mod">
          <ac:chgData name="Whyle, Kristen (kwhyle@uidaho.edu)" userId="64272416-6111-4f8c-a1aa-11ff04f2d942" providerId="ADAL" clId="{2443074F-627B-4B0D-869F-18A8178B2DAB}" dt="2024-12-11T22:46:41.498" v="16" actId="20577"/>
          <ac:spMkLst>
            <pc:docMk/>
            <pc:sldMk cId="4275171106" sldId="293"/>
            <ac:spMk id="2" creationId="{C766EF06-62A0-F69F-4320-B7E8A650D4B8}"/>
          </ac:spMkLst>
        </pc:spChg>
        <pc:spChg chg="del">
          <ac:chgData name="Whyle, Kristen (kwhyle@uidaho.edu)" userId="64272416-6111-4f8c-a1aa-11ff04f2d942" providerId="ADAL" clId="{2443074F-627B-4B0D-869F-18A8178B2DAB}" dt="2024-12-11T22:46:47.166" v="17" actId="478"/>
          <ac:spMkLst>
            <pc:docMk/>
            <pc:sldMk cId="4275171106" sldId="293"/>
            <ac:spMk id="4" creationId="{F5CAD846-9848-859B-BCDD-E627C8FC3AF1}"/>
          </ac:spMkLst>
        </pc:spChg>
        <pc:spChg chg="mod">
          <ac:chgData name="Whyle, Kristen (kwhyle@uidaho.edu)" userId="64272416-6111-4f8c-a1aa-11ff04f2d942" providerId="ADAL" clId="{2443074F-627B-4B0D-869F-18A8178B2DAB}" dt="2024-12-12T00:22:27.641" v="142" actId="14100"/>
          <ac:spMkLst>
            <pc:docMk/>
            <pc:sldMk cId="4275171106" sldId="293"/>
            <ac:spMk id="6" creationId="{94CA29EC-7169-40C8-6373-E37880136915}"/>
          </ac:spMkLst>
        </pc:spChg>
        <pc:spChg chg="mod">
          <ac:chgData name="Whyle, Kristen (kwhyle@uidaho.edu)" userId="64272416-6111-4f8c-a1aa-11ff04f2d942" providerId="ADAL" clId="{2443074F-627B-4B0D-869F-18A8178B2DAB}" dt="2024-12-11T22:54:08.269" v="130" actId="255"/>
          <ac:spMkLst>
            <pc:docMk/>
            <pc:sldMk cId="4275171106" sldId="293"/>
            <ac:spMk id="8" creationId="{B954D4BE-184F-DBD8-719A-E4EC4B333E22}"/>
          </ac:spMkLst>
        </pc:spChg>
        <pc:spChg chg="mod">
          <ac:chgData name="Whyle, Kristen (kwhyle@uidaho.edu)" userId="64272416-6111-4f8c-a1aa-11ff04f2d942" providerId="ADAL" clId="{2443074F-627B-4B0D-869F-18A8178B2DAB}" dt="2024-12-11T22:53:58.655" v="128" actId="255"/>
          <ac:spMkLst>
            <pc:docMk/>
            <pc:sldMk cId="4275171106" sldId="293"/>
            <ac:spMk id="12" creationId="{4F6FBF62-CA71-6293-8477-9FB100CAA15B}"/>
          </ac:spMkLst>
        </pc:spChg>
        <pc:cxnChg chg="del">
          <ac:chgData name="Whyle, Kristen (kwhyle@uidaho.edu)" userId="64272416-6111-4f8c-a1aa-11ff04f2d942" providerId="ADAL" clId="{2443074F-627B-4B0D-869F-18A8178B2DAB}" dt="2024-12-11T22:46:50.096" v="18" actId="478"/>
          <ac:cxnSpMkLst>
            <pc:docMk/>
            <pc:sldMk cId="4275171106" sldId="293"/>
            <ac:cxnSpMk id="5" creationId="{220B59DD-3FED-3430-00FA-355A6617C5A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99E32-A4A4-44D3-B833-965D614E1BA9}"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36798-0441-4051-A10A-A79A3732A039}" type="slidenum">
              <a:rPr lang="en-US" smtClean="0"/>
              <a:t>‹#›</a:t>
            </a:fld>
            <a:endParaRPr lang="en-US"/>
          </a:p>
        </p:txBody>
      </p:sp>
    </p:spTree>
    <p:extLst>
      <p:ext uri="{BB962C8B-B14F-4D97-AF65-F5344CB8AC3E}">
        <p14:creationId xmlns:p14="http://schemas.microsoft.com/office/powerpoint/2010/main" val="106703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 Qs for Simona:</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Should our ERD reflect the actual structure of our data (for ex my </a:t>
            </a:r>
            <a:r>
              <a:rPr lang="en-US" sz="1800" b="0" i="0" u="none" strike="noStrike" dirty="0" err="1">
                <a:solidFill>
                  <a:srgbClr val="000000"/>
                </a:solidFill>
                <a:effectLst/>
                <a:latin typeface="Arial" panose="020B0604020202020204" pitchFamily="34" charset="0"/>
              </a:rPr>
              <a:t>animal_info</a:t>
            </a:r>
            <a:r>
              <a:rPr lang="en-US" sz="1800" b="0" i="0" u="none" strike="noStrike" dirty="0">
                <a:solidFill>
                  <a:srgbClr val="000000"/>
                </a:solidFill>
                <a:effectLst/>
                <a:latin typeface="Arial" panose="020B0604020202020204" pitchFamily="34" charset="0"/>
              </a:rPr>
              <a:t> data frame contains a column for mortality date) or the ideal structure of our data (for ex a separate mortality column).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Does our ERD need to contain all variables in each of our datasets or only the ones relevant to our final project? (for ex. Mortality is not actually relevant)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My current location dataset does not have a deployment ID column (nor does my </a:t>
            </a:r>
            <a:r>
              <a:rPr lang="en-US" sz="1800" b="0" i="0" u="none" strike="noStrike" dirty="0" err="1">
                <a:solidFill>
                  <a:srgbClr val="000000"/>
                </a:solidFill>
                <a:effectLst/>
                <a:latin typeface="Arial" panose="020B0604020202020204" pitchFamily="34" charset="0"/>
              </a:rPr>
              <a:t>collar_info</a:t>
            </a:r>
            <a:r>
              <a:rPr lang="en-US" sz="1800" b="0" i="0" u="none" strike="noStrike" dirty="0">
                <a:solidFill>
                  <a:srgbClr val="000000"/>
                </a:solidFill>
                <a:effectLst/>
                <a:latin typeface="Arial" panose="020B0604020202020204" pitchFamily="34" charset="0"/>
              </a:rPr>
              <a:t> dataset for that matter…); should I add that column to my Locations table for the purposes of the assignment (in reality I can link it to a particular deployment based on the serial number plus start and end date combo)</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Is collar serial number still a foreign key even if it is not the primary key in the collars table? (if I add collar deployment column to locations table I will make that a FK and could just delete the collar serial number column from the locations table)</a:t>
            </a:r>
          </a:p>
          <a:p>
            <a:endParaRPr lang="en-US" dirty="0"/>
          </a:p>
        </p:txBody>
      </p:sp>
      <p:sp>
        <p:nvSpPr>
          <p:cNvPr id="4" name="Slide Number Placeholder 3"/>
          <p:cNvSpPr>
            <a:spLocks noGrp="1"/>
          </p:cNvSpPr>
          <p:nvPr>
            <p:ph type="sldNum" sz="quarter" idx="5"/>
          </p:nvPr>
        </p:nvSpPr>
        <p:spPr/>
        <p:txBody>
          <a:bodyPr/>
          <a:lstStyle/>
          <a:p>
            <a:fld id="{FF336798-0441-4051-A10A-A79A3732A039}" type="slidenum">
              <a:rPr lang="en-US" smtClean="0"/>
              <a:t>1</a:t>
            </a:fld>
            <a:endParaRPr lang="en-US"/>
          </a:p>
        </p:txBody>
      </p:sp>
    </p:spTree>
    <p:extLst>
      <p:ext uri="{BB962C8B-B14F-4D97-AF65-F5344CB8AC3E}">
        <p14:creationId xmlns:p14="http://schemas.microsoft.com/office/powerpoint/2010/main" val="400693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91919"/>
                </a:solidFill>
                <a:effectLst/>
                <a:latin typeface="LatoWeb"/>
              </a:rPr>
              <a:t>Design a database structure to house the data for your final semester project and develop an Entity Relationship Diagram (ERD) to graphically represent it. Make sure to indicate which columns serve as primary keys and foreign keys in each table. You can use PowerPoint or any other software you like to create your ERD. Then, export it as an image file (e.g., .</a:t>
            </a:r>
            <a:r>
              <a:rPr lang="en-US" b="0" i="0" dirty="0" err="1">
                <a:solidFill>
                  <a:srgbClr val="191919"/>
                </a:solidFill>
                <a:effectLst/>
                <a:latin typeface="LatoWeb"/>
              </a:rPr>
              <a:t>png</a:t>
            </a:r>
            <a:r>
              <a:rPr lang="en-US" b="0" i="0" dirty="0">
                <a:solidFill>
                  <a:srgbClr val="191919"/>
                </a:solidFill>
                <a:effectLst/>
                <a:latin typeface="LatoWeb"/>
              </a:rPr>
              <a:t>, .jpg) and submit it. </a:t>
            </a:r>
          </a:p>
          <a:p>
            <a:endParaRPr lang="en-US" b="0" i="0" dirty="0">
              <a:solidFill>
                <a:srgbClr val="191919"/>
              </a:solidFill>
              <a:effectLst/>
              <a:latin typeface="LatoWeb"/>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Qs for Simona:</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Should our ERD reflect the actual structure of our data (for ex my </a:t>
            </a:r>
            <a:r>
              <a:rPr lang="en-US" sz="1800" b="0" i="0" u="none" strike="noStrike" dirty="0" err="1">
                <a:solidFill>
                  <a:srgbClr val="000000"/>
                </a:solidFill>
                <a:effectLst/>
                <a:latin typeface="Arial" panose="020B0604020202020204" pitchFamily="34" charset="0"/>
              </a:rPr>
              <a:t>animal_info</a:t>
            </a:r>
            <a:r>
              <a:rPr lang="en-US" sz="1800" b="0" i="0" u="none" strike="noStrike" dirty="0">
                <a:solidFill>
                  <a:srgbClr val="000000"/>
                </a:solidFill>
                <a:effectLst/>
                <a:latin typeface="Arial" panose="020B0604020202020204" pitchFamily="34" charset="0"/>
              </a:rPr>
              <a:t> data frame contains a column for mortality date) or the ideal structure of our data (for ex a separate mortality column).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Does our ERD need to contain all variables in each of our datasets or only the ones relevant to our final project? (for ex. Mortality is not actually relevant)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My current location dataset does not have a deployment ID column (nor does my </a:t>
            </a:r>
            <a:r>
              <a:rPr lang="en-US" sz="1800" b="0" i="0" u="none" strike="noStrike" dirty="0" err="1">
                <a:solidFill>
                  <a:srgbClr val="000000"/>
                </a:solidFill>
                <a:effectLst/>
                <a:latin typeface="Arial" panose="020B0604020202020204" pitchFamily="34" charset="0"/>
              </a:rPr>
              <a:t>collar_info</a:t>
            </a:r>
            <a:r>
              <a:rPr lang="en-US" sz="1800" b="0" i="0" u="none" strike="noStrike" dirty="0">
                <a:solidFill>
                  <a:srgbClr val="000000"/>
                </a:solidFill>
                <a:effectLst/>
                <a:latin typeface="Arial" panose="020B0604020202020204" pitchFamily="34" charset="0"/>
              </a:rPr>
              <a:t> dataset for that matter…); should I add that column to my Locations table for the purposes of the assignment (in reality I can link it to a particular deployment based on the serial number plus start and end date combo)</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Is collar serial number still a foreign key even if it is not the primary key in the collars table? </a:t>
            </a:r>
            <a:r>
              <a:rPr lang="en-US" sz="1800" b="0" i="0" u="none" strike="noStrike">
                <a:solidFill>
                  <a:srgbClr val="000000"/>
                </a:solidFill>
                <a:effectLst/>
                <a:latin typeface="Arial" panose="020B0604020202020204" pitchFamily="34" charset="0"/>
              </a:rPr>
              <a:t>(if I add collar deployment column to locations table I will make that a FK and could just delete the collar serial number column from the locations table)</a:t>
            </a:r>
          </a:p>
          <a:p>
            <a:endParaRPr lang="en-US" dirty="0"/>
          </a:p>
        </p:txBody>
      </p:sp>
      <p:sp>
        <p:nvSpPr>
          <p:cNvPr id="4" name="Slide Number Placeholder 3"/>
          <p:cNvSpPr>
            <a:spLocks noGrp="1"/>
          </p:cNvSpPr>
          <p:nvPr>
            <p:ph type="sldNum" sz="quarter" idx="5"/>
          </p:nvPr>
        </p:nvSpPr>
        <p:spPr/>
        <p:txBody>
          <a:bodyPr/>
          <a:lstStyle/>
          <a:p>
            <a:fld id="{FF336798-0441-4051-A10A-A79A3732A039}" type="slidenum">
              <a:rPr lang="en-US" smtClean="0"/>
              <a:t>2</a:t>
            </a:fld>
            <a:endParaRPr lang="en-US"/>
          </a:p>
        </p:txBody>
      </p:sp>
    </p:spTree>
    <p:extLst>
      <p:ext uri="{BB962C8B-B14F-4D97-AF65-F5344CB8AC3E}">
        <p14:creationId xmlns:p14="http://schemas.microsoft.com/office/powerpoint/2010/main" val="200707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EA38-3D12-481F-E129-0E0E5F5BF4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2DCBEE-77B5-08E5-F7A8-783B838BE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D292B4-210C-B55B-1393-B59AFBCAF0A2}"/>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5" name="Footer Placeholder 4">
            <a:extLst>
              <a:ext uri="{FF2B5EF4-FFF2-40B4-BE49-F238E27FC236}">
                <a16:creationId xmlns:a16="http://schemas.microsoft.com/office/drawing/2014/main" id="{07FADF5D-75AE-F4E3-571F-FF2D2D40A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91EF1-EF9F-6FFB-F986-9CCE0B35EF4F}"/>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300809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9D32-5B63-C648-ED4A-158DC20529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D6F324-1423-67D7-E4EF-D7674CAE8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8A191-AE2F-8BB5-742E-A18FCC1BCB23}"/>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5" name="Footer Placeholder 4">
            <a:extLst>
              <a:ext uri="{FF2B5EF4-FFF2-40B4-BE49-F238E27FC236}">
                <a16:creationId xmlns:a16="http://schemas.microsoft.com/office/drawing/2014/main" id="{8BC94861-7020-8DB8-3BA4-85EDF633D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F675B-B8EC-1C8C-D23C-C6A77B582256}"/>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126724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1EEDA8-A8BF-FBEA-644F-06B27C0590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6B4960-1F88-CE4C-8033-91D70848C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77E459-95AC-A7B3-2659-70965C6D57FE}"/>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5" name="Footer Placeholder 4">
            <a:extLst>
              <a:ext uri="{FF2B5EF4-FFF2-40B4-BE49-F238E27FC236}">
                <a16:creationId xmlns:a16="http://schemas.microsoft.com/office/drawing/2014/main" id="{A6A75861-BA4F-1B64-DFF2-BA2C30DC5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57816-EDDD-0703-5D5F-A602D044959E}"/>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404082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8463-62F0-098D-3965-74E75A962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E29C3-64F0-8461-4A2E-50FFD33D94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DEF8E-C728-9292-A51D-A65744146002}"/>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5" name="Footer Placeholder 4">
            <a:extLst>
              <a:ext uri="{FF2B5EF4-FFF2-40B4-BE49-F238E27FC236}">
                <a16:creationId xmlns:a16="http://schemas.microsoft.com/office/drawing/2014/main" id="{BE550F11-2BE4-FA77-B38F-281F1DC8A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1F0D1-DFF6-E6B3-6749-03C77A70F7EF}"/>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44490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A9CB-F96B-7DD1-FF8D-1586C96AF3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3443E-5651-E26E-BA56-B226EA0B78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A6CD6-6BD3-0C73-DA9E-9F8F44471205}"/>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5" name="Footer Placeholder 4">
            <a:extLst>
              <a:ext uri="{FF2B5EF4-FFF2-40B4-BE49-F238E27FC236}">
                <a16:creationId xmlns:a16="http://schemas.microsoft.com/office/drawing/2014/main" id="{94BC1D49-CF9B-F788-B161-ACE74F240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D67B-E357-DBEA-EC44-D774B13F5802}"/>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325026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47E7-5C88-2DAD-466B-6001272216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485B9-D9D0-5F04-DFB1-DFB739647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9EF39C-BB3D-CFE7-8597-0862D1010A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D38AE1-1356-46C8-3362-2C3553CB879A}"/>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6" name="Footer Placeholder 5">
            <a:extLst>
              <a:ext uri="{FF2B5EF4-FFF2-40B4-BE49-F238E27FC236}">
                <a16:creationId xmlns:a16="http://schemas.microsoft.com/office/drawing/2014/main" id="{870E8E12-C4A1-ED76-1E43-8029924E1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81E76-E913-180F-B8CC-97EC23B1AD6F}"/>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1900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74F-166F-D8EB-E900-6ADEECBEA8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D7908-9043-030B-3B09-B0437F334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133E59-F472-45C2-D644-CB2860F79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4F5A76-C3DF-6011-D095-10BF454AF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17AB21-2CF2-1D53-1AA8-F44926B2A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847621-659A-9955-1155-47A010087FB6}"/>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8" name="Footer Placeholder 7">
            <a:extLst>
              <a:ext uri="{FF2B5EF4-FFF2-40B4-BE49-F238E27FC236}">
                <a16:creationId xmlns:a16="http://schemas.microsoft.com/office/drawing/2014/main" id="{F265C416-E1F1-EBCF-DE03-9CBFEAD1AB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6FC96E-03CE-4A30-F464-DDE0FCD82F7A}"/>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47187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CD0D-0078-0530-2B7E-FACCBA059E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624803-1D4B-068B-EAA7-2F0230B271D6}"/>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4" name="Footer Placeholder 3">
            <a:extLst>
              <a:ext uri="{FF2B5EF4-FFF2-40B4-BE49-F238E27FC236}">
                <a16:creationId xmlns:a16="http://schemas.microsoft.com/office/drawing/2014/main" id="{401776F8-DF87-18A8-F158-25930472E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FA044-0855-5F64-0118-1C0EAB302547}"/>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69883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F3312E-42F8-C8C7-B035-F6C6253A189F}"/>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3" name="Footer Placeholder 2">
            <a:extLst>
              <a:ext uri="{FF2B5EF4-FFF2-40B4-BE49-F238E27FC236}">
                <a16:creationId xmlns:a16="http://schemas.microsoft.com/office/drawing/2014/main" id="{3847943F-531E-E69C-9043-725BD8A021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DA0BED-A4C9-EB62-0624-B60327A8BDB3}"/>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105880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3A1A-9FCC-5E81-AB03-188B711F8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ADDAE2-4ABE-2C51-3CF8-DABE06FF7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356D00-0877-198F-3E57-E9A25E79D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D9924-AC9A-1047-FC41-97E6B5370B9F}"/>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6" name="Footer Placeholder 5">
            <a:extLst>
              <a:ext uri="{FF2B5EF4-FFF2-40B4-BE49-F238E27FC236}">
                <a16:creationId xmlns:a16="http://schemas.microsoft.com/office/drawing/2014/main" id="{6363DFCC-0BC6-18C6-D220-7C2C547F1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364B9-3F88-C912-BA3E-782338038E6D}"/>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68610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4D7B-0725-CAF0-6213-B3DFE939B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8FA629-D98A-839E-B1DF-77211C54D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426B1-4957-341E-A7C6-E8E685C5C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156AC-DB1A-FF04-B366-C6A5FCC30CCB}"/>
              </a:ext>
            </a:extLst>
          </p:cNvPr>
          <p:cNvSpPr>
            <a:spLocks noGrp="1"/>
          </p:cNvSpPr>
          <p:nvPr>
            <p:ph type="dt" sz="half" idx="10"/>
          </p:nvPr>
        </p:nvSpPr>
        <p:spPr/>
        <p:txBody>
          <a:bodyPr/>
          <a:lstStyle/>
          <a:p>
            <a:fld id="{9BAF210A-D9C5-4311-87F0-400ADF12B9D1}" type="datetimeFigureOut">
              <a:rPr lang="en-US" smtClean="0"/>
              <a:t>12/11/2024</a:t>
            </a:fld>
            <a:endParaRPr lang="en-US"/>
          </a:p>
        </p:txBody>
      </p:sp>
      <p:sp>
        <p:nvSpPr>
          <p:cNvPr id="6" name="Footer Placeholder 5">
            <a:extLst>
              <a:ext uri="{FF2B5EF4-FFF2-40B4-BE49-F238E27FC236}">
                <a16:creationId xmlns:a16="http://schemas.microsoft.com/office/drawing/2014/main" id="{46202223-37CD-D766-DF46-782718DE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CE7E1-6B2D-7489-7528-603B4CD42978}"/>
              </a:ext>
            </a:extLst>
          </p:cNvPr>
          <p:cNvSpPr>
            <a:spLocks noGrp="1"/>
          </p:cNvSpPr>
          <p:nvPr>
            <p:ph type="sldNum" sz="quarter" idx="12"/>
          </p:nvPr>
        </p:nvSpPr>
        <p:spPr/>
        <p:txBody>
          <a:bodyPr/>
          <a:lstStyle/>
          <a:p>
            <a:fld id="{A1835FC2-5A94-4CE0-9BBB-B362A27A3A3B}" type="slidenum">
              <a:rPr lang="en-US" smtClean="0"/>
              <a:t>‹#›</a:t>
            </a:fld>
            <a:endParaRPr lang="en-US"/>
          </a:p>
        </p:txBody>
      </p:sp>
    </p:spTree>
    <p:extLst>
      <p:ext uri="{BB962C8B-B14F-4D97-AF65-F5344CB8AC3E}">
        <p14:creationId xmlns:p14="http://schemas.microsoft.com/office/powerpoint/2010/main" val="183889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F54F9-3120-7104-D45E-B3B5DF248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CCC595-1610-2481-EF83-0D80DBA7A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EA6AB-8E6C-7D7B-F8BB-2476829EBE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AF210A-D9C5-4311-87F0-400ADF12B9D1}" type="datetimeFigureOut">
              <a:rPr lang="en-US" smtClean="0"/>
              <a:t>12/11/2024</a:t>
            </a:fld>
            <a:endParaRPr lang="en-US"/>
          </a:p>
        </p:txBody>
      </p:sp>
      <p:sp>
        <p:nvSpPr>
          <p:cNvPr id="5" name="Footer Placeholder 4">
            <a:extLst>
              <a:ext uri="{FF2B5EF4-FFF2-40B4-BE49-F238E27FC236}">
                <a16:creationId xmlns:a16="http://schemas.microsoft.com/office/drawing/2014/main" id="{57B94DCA-3110-5555-AEFD-38FC10D45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7DCB84-B586-0A12-4B5D-76A196B96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835FC2-5A94-4CE0-9BBB-B362A27A3A3B}" type="slidenum">
              <a:rPr lang="en-US" smtClean="0"/>
              <a:t>‹#›</a:t>
            </a:fld>
            <a:endParaRPr lang="en-US"/>
          </a:p>
        </p:txBody>
      </p:sp>
    </p:spTree>
    <p:extLst>
      <p:ext uri="{BB962C8B-B14F-4D97-AF65-F5344CB8AC3E}">
        <p14:creationId xmlns:p14="http://schemas.microsoft.com/office/powerpoint/2010/main" val="276090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EF06-62A0-F69F-4320-B7E8A650D4B8}"/>
              </a:ext>
            </a:extLst>
          </p:cNvPr>
          <p:cNvSpPr>
            <a:spLocks noGrp="1"/>
          </p:cNvSpPr>
          <p:nvPr>
            <p:ph type="title"/>
          </p:nvPr>
        </p:nvSpPr>
        <p:spPr>
          <a:xfrm>
            <a:off x="-940594" y="164976"/>
            <a:ext cx="14073188" cy="1240155"/>
          </a:xfrm>
        </p:spPr>
        <p:txBody>
          <a:bodyPr>
            <a:noAutofit/>
          </a:bodyPr>
          <a:lstStyle/>
          <a:p>
            <a:pPr algn="ctr"/>
            <a:r>
              <a:rPr lang="en-US" sz="3000" dirty="0">
                <a:solidFill>
                  <a:srgbClr val="0E2841"/>
                </a:solidFill>
              </a:rPr>
              <a:t>Entity Relationship Diagram</a:t>
            </a:r>
            <a:br>
              <a:rPr lang="en-US" sz="3000" dirty="0">
                <a:solidFill>
                  <a:srgbClr val="0E2841"/>
                </a:solidFill>
              </a:rPr>
            </a:br>
            <a:r>
              <a:rPr lang="en-US" sz="3000" dirty="0">
                <a:solidFill>
                  <a:srgbClr val="0E2841"/>
                </a:solidFill>
              </a:rPr>
              <a:t>for Hells Canyon Bighorn Sheep data</a:t>
            </a:r>
          </a:p>
        </p:txBody>
      </p:sp>
      <p:sp>
        <p:nvSpPr>
          <p:cNvPr id="12" name="Rectangle: Rounded Corners 11">
            <a:extLst>
              <a:ext uri="{FF2B5EF4-FFF2-40B4-BE49-F238E27FC236}">
                <a16:creationId xmlns:a16="http://schemas.microsoft.com/office/drawing/2014/main" id="{4F6FBF62-CA71-6293-8477-9FB100CAA15B}"/>
              </a:ext>
            </a:extLst>
          </p:cNvPr>
          <p:cNvSpPr/>
          <p:nvPr/>
        </p:nvSpPr>
        <p:spPr>
          <a:xfrm>
            <a:off x="598072" y="1981200"/>
            <a:ext cx="3294446" cy="3678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collars</a:t>
            </a:r>
          </a:p>
          <a:p>
            <a:pPr algn="ctr"/>
            <a:endParaRPr lang="en-US" b="1" dirty="0"/>
          </a:p>
          <a:p>
            <a:r>
              <a:rPr lang="en-US" b="1" dirty="0">
                <a:solidFill>
                  <a:schemeClr val="accent3">
                    <a:lumMod val="40000"/>
                    <a:lumOff val="60000"/>
                  </a:schemeClr>
                </a:solidFill>
              </a:rPr>
              <a:t>collar_deployment_ID (PK)</a:t>
            </a:r>
          </a:p>
          <a:p>
            <a:r>
              <a:rPr lang="en-US" b="1" dirty="0">
                <a:solidFill>
                  <a:srgbClr val="E59EDD"/>
                </a:solidFill>
              </a:rPr>
              <a:t>animal_ID (FK)</a:t>
            </a:r>
            <a:endParaRPr lang="en-US" b="1" dirty="0">
              <a:solidFill>
                <a:schemeClr val="accent3">
                  <a:lumMod val="40000"/>
                  <a:lumOff val="60000"/>
                </a:schemeClr>
              </a:solidFill>
            </a:endParaRPr>
          </a:p>
          <a:p>
            <a:r>
              <a:rPr lang="en-US" dirty="0" err="1"/>
              <a:t>collar_serial_number</a:t>
            </a:r>
            <a:endParaRPr lang="en-US" dirty="0"/>
          </a:p>
          <a:p>
            <a:r>
              <a:rPr lang="en-US" dirty="0" err="1"/>
              <a:t>deployment_start_date</a:t>
            </a:r>
            <a:endParaRPr lang="en-US" dirty="0"/>
          </a:p>
          <a:p>
            <a:r>
              <a:rPr lang="en-US" dirty="0" err="1"/>
              <a:t>deployment_end_date</a:t>
            </a:r>
            <a:endParaRPr lang="en-US" dirty="0"/>
          </a:p>
          <a:p>
            <a:r>
              <a:rPr lang="en-US" dirty="0" err="1"/>
              <a:t>collar_type</a:t>
            </a:r>
            <a:endParaRPr lang="en-US" dirty="0"/>
          </a:p>
          <a:p>
            <a:r>
              <a:rPr lang="en-US" dirty="0"/>
              <a:t>frequency</a:t>
            </a:r>
          </a:p>
          <a:p>
            <a:r>
              <a:rPr lang="en-US" dirty="0"/>
              <a:t>manufacturer</a:t>
            </a:r>
          </a:p>
          <a:p>
            <a:endParaRPr lang="en-US" dirty="0"/>
          </a:p>
          <a:p>
            <a:endParaRPr lang="en-US" dirty="0"/>
          </a:p>
        </p:txBody>
      </p:sp>
      <p:sp>
        <p:nvSpPr>
          <p:cNvPr id="6" name="Rectangle: Rounded Corners 5">
            <a:extLst>
              <a:ext uri="{FF2B5EF4-FFF2-40B4-BE49-F238E27FC236}">
                <a16:creationId xmlns:a16="http://schemas.microsoft.com/office/drawing/2014/main" id="{94CA29EC-7169-40C8-6373-E37880136915}"/>
              </a:ext>
            </a:extLst>
          </p:cNvPr>
          <p:cNvSpPr/>
          <p:nvPr/>
        </p:nvSpPr>
        <p:spPr>
          <a:xfrm>
            <a:off x="4743719" y="2533680"/>
            <a:ext cx="3054318" cy="21937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animals</a:t>
            </a:r>
          </a:p>
          <a:p>
            <a:pPr algn="ctr"/>
            <a:endParaRPr lang="en-US" b="1" dirty="0"/>
          </a:p>
          <a:p>
            <a:r>
              <a:rPr lang="en-US" b="1" dirty="0" err="1">
                <a:solidFill>
                  <a:schemeClr val="accent3">
                    <a:lumMod val="40000"/>
                    <a:lumOff val="60000"/>
                  </a:schemeClr>
                </a:solidFill>
              </a:rPr>
              <a:t>animal_ID</a:t>
            </a:r>
            <a:r>
              <a:rPr lang="en-US" b="1" dirty="0">
                <a:solidFill>
                  <a:schemeClr val="accent3">
                    <a:lumMod val="40000"/>
                    <a:lumOff val="60000"/>
                  </a:schemeClr>
                </a:solidFill>
              </a:rPr>
              <a:t> (PK)</a:t>
            </a:r>
          </a:p>
          <a:p>
            <a:r>
              <a:rPr lang="en-US" dirty="0"/>
              <a:t>population</a:t>
            </a:r>
          </a:p>
          <a:p>
            <a:r>
              <a:rPr lang="en-US" dirty="0"/>
              <a:t>sex</a:t>
            </a:r>
          </a:p>
          <a:p>
            <a:r>
              <a:rPr lang="en-US" dirty="0" err="1"/>
              <a:t>date_of_birth</a:t>
            </a:r>
            <a:endParaRPr lang="en-US" dirty="0"/>
          </a:p>
          <a:p>
            <a:r>
              <a:rPr lang="en-US" dirty="0"/>
              <a:t>source </a:t>
            </a:r>
          </a:p>
        </p:txBody>
      </p:sp>
      <p:sp>
        <p:nvSpPr>
          <p:cNvPr id="8" name="Rectangle: Rounded Corners 7">
            <a:extLst>
              <a:ext uri="{FF2B5EF4-FFF2-40B4-BE49-F238E27FC236}">
                <a16:creationId xmlns:a16="http://schemas.microsoft.com/office/drawing/2014/main" id="{B954D4BE-184F-DBD8-719A-E4EC4B333E22}"/>
              </a:ext>
            </a:extLst>
          </p:cNvPr>
          <p:cNvSpPr/>
          <p:nvPr/>
        </p:nvSpPr>
        <p:spPr>
          <a:xfrm>
            <a:off x="8684194" y="1992690"/>
            <a:ext cx="3294446" cy="3678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locations</a:t>
            </a:r>
          </a:p>
          <a:p>
            <a:pPr algn="ctr"/>
            <a:endParaRPr lang="en-US" b="1" dirty="0"/>
          </a:p>
          <a:p>
            <a:r>
              <a:rPr lang="en-US" b="1" dirty="0" err="1">
                <a:solidFill>
                  <a:srgbClr val="84E291"/>
                </a:solidFill>
              </a:rPr>
              <a:t>location_ID</a:t>
            </a:r>
            <a:r>
              <a:rPr lang="en-US" b="1" dirty="0">
                <a:solidFill>
                  <a:srgbClr val="84E291"/>
                </a:solidFill>
              </a:rPr>
              <a:t> (PK)</a:t>
            </a:r>
          </a:p>
          <a:p>
            <a:r>
              <a:rPr lang="en-US" b="1" dirty="0" err="1">
                <a:solidFill>
                  <a:srgbClr val="E59EDD"/>
                </a:solidFill>
              </a:rPr>
              <a:t>collar_deployment_ID</a:t>
            </a:r>
            <a:r>
              <a:rPr lang="en-US" b="1" dirty="0">
                <a:solidFill>
                  <a:srgbClr val="E59EDD"/>
                </a:solidFill>
              </a:rPr>
              <a:t> (FK)</a:t>
            </a:r>
          </a:p>
          <a:p>
            <a:r>
              <a:rPr lang="en-US" dirty="0"/>
              <a:t>date</a:t>
            </a:r>
          </a:p>
          <a:p>
            <a:r>
              <a:rPr lang="en-US" dirty="0"/>
              <a:t>time</a:t>
            </a:r>
          </a:p>
          <a:p>
            <a:r>
              <a:rPr lang="en-US" dirty="0"/>
              <a:t>latitude</a:t>
            </a:r>
          </a:p>
          <a:p>
            <a:r>
              <a:rPr lang="en-US" dirty="0"/>
              <a:t>longitude</a:t>
            </a:r>
          </a:p>
          <a:p>
            <a:r>
              <a:rPr lang="en-US" dirty="0" err="1"/>
              <a:t>location_type</a:t>
            </a:r>
            <a:endParaRPr lang="en-US" dirty="0"/>
          </a:p>
        </p:txBody>
      </p:sp>
      <p:cxnSp>
        <p:nvCxnSpPr>
          <p:cNvPr id="42" name="Straight Connector 41">
            <a:extLst>
              <a:ext uri="{FF2B5EF4-FFF2-40B4-BE49-F238E27FC236}">
                <a16:creationId xmlns:a16="http://schemas.microsoft.com/office/drawing/2014/main" id="{C2233F6E-E4C4-511E-D009-1414EAEEF78A}"/>
              </a:ext>
            </a:extLst>
          </p:cNvPr>
          <p:cNvCxnSpPr>
            <a:cxnSpLocks/>
          </p:cNvCxnSpPr>
          <p:nvPr/>
        </p:nvCxnSpPr>
        <p:spPr>
          <a:xfrm>
            <a:off x="3749040" y="3992880"/>
            <a:ext cx="1010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7B38C67-8FD3-6A2F-8986-764065626146}"/>
              </a:ext>
            </a:extLst>
          </p:cNvPr>
          <p:cNvCxnSpPr>
            <a:cxnSpLocks/>
          </p:cNvCxnSpPr>
          <p:nvPr/>
        </p:nvCxnSpPr>
        <p:spPr>
          <a:xfrm>
            <a:off x="3820160" y="2326640"/>
            <a:ext cx="5181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17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EF06-62A0-F69F-4320-B7E8A650D4B8}"/>
              </a:ext>
            </a:extLst>
          </p:cNvPr>
          <p:cNvSpPr>
            <a:spLocks noGrp="1"/>
          </p:cNvSpPr>
          <p:nvPr>
            <p:ph type="title"/>
          </p:nvPr>
        </p:nvSpPr>
        <p:spPr>
          <a:xfrm>
            <a:off x="838200" y="365125"/>
            <a:ext cx="10515600" cy="1240155"/>
          </a:xfrm>
        </p:spPr>
        <p:txBody>
          <a:bodyPr>
            <a:noAutofit/>
          </a:bodyPr>
          <a:lstStyle/>
          <a:p>
            <a:pPr algn="ctr"/>
            <a:r>
              <a:rPr lang="en-US" sz="3000" dirty="0">
                <a:solidFill>
                  <a:srgbClr val="0E2841"/>
                </a:solidFill>
              </a:rPr>
              <a:t>Entity Relationship Diagram (ERD)</a:t>
            </a:r>
            <a:br>
              <a:rPr lang="en-US" sz="3000" dirty="0">
                <a:solidFill>
                  <a:srgbClr val="0E2841"/>
                </a:solidFill>
              </a:rPr>
            </a:br>
            <a:r>
              <a:rPr lang="en-US" sz="3000" dirty="0">
                <a:solidFill>
                  <a:srgbClr val="0E2841"/>
                </a:solidFill>
              </a:rPr>
              <a:t>for Hells Canyon Bighorn Sheep </a:t>
            </a:r>
            <a:br>
              <a:rPr lang="en-US" sz="3000" dirty="0">
                <a:solidFill>
                  <a:srgbClr val="0E2841"/>
                </a:solidFill>
              </a:rPr>
            </a:br>
            <a:r>
              <a:rPr lang="en-US" sz="3000" dirty="0">
                <a:solidFill>
                  <a:srgbClr val="0E2841"/>
                </a:solidFill>
              </a:rPr>
              <a:t>Hidden Markov Model (HMM) data</a:t>
            </a:r>
          </a:p>
        </p:txBody>
      </p:sp>
      <p:sp>
        <p:nvSpPr>
          <p:cNvPr id="12" name="Rectangle: Rounded Corners 11">
            <a:extLst>
              <a:ext uri="{FF2B5EF4-FFF2-40B4-BE49-F238E27FC236}">
                <a16:creationId xmlns:a16="http://schemas.microsoft.com/office/drawing/2014/main" id="{4F6FBF62-CA71-6293-8477-9FB100CAA15B}"/>
              </a:ext>
            </a:extLst>
          </p:cNvPr>
          <p:cNvSpPr/>
          <p:nvPr/>
        </p:nvSpPr>
        <p:spPr>
          <a:xfrm>
            <a:off x="598072" y="1981200"/>
            <a:ext cx="3294446" cy="3678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Collars</a:t>
            </a:r>
          </a:p>
          <a:p>
            <a:pPr algn="ctr"/>
            <a:endParaRPr lang="en-US" b="1" dirty="0"/>
          </a:p>
          <a:p>
            <a:r>
              <a:rPr lang="en-US" b="1" dirty="0">
                <a:solidFill>
                  <a:schemeClr val="accent3">
                    <a:lumMod val="40000"/>
                    <a:lumOff val="60000"/>
                  </a:schemeClr>
                </a:solidFill>
              </a:rPr>
              <a:t>Collar deployment ID (PK)</a:t>
            </a:r>
          </a:p>
          <a:p>
            <a:r>
              <a:rPr lang="en-US" b="1" dirty="0">
                <a:solidFill>
                  <a:srgbClr val="E59EDD"/>
                </a:solidFill>
              </a:rPr>
              <a:t>Animal ID (FK)</a:t>
            </a:r>
            <a:endParaRPr lang="en-US" b="1" dirty="0">
              <a:solidFill>
                <a:schemeClr val="accent3">
                  <a:lumMod val="40000"/>
                  <a:lumOff val="60000"/>
                </a:schemeClr>
              </a:solidFill>
            </a:endParaRPr>
          </a:p>
          <a:p>
            <a:r>
              <a:rPr lang="en-US" dirty="0"/>
              <a:t>Collar serial number</a:t>
            </a:r>
          </a:p>
          <a:p>
            <a:r>
              <a:rPr lang="en-US" dirty="0"/>
              <a:t>Deployment start date</a:t>
            </a:r>
          </a:p>
          <a:p>
            <a:r>
              <a:rPr lang="en-US" dirty="0"/>
              <a:t>Deployment end date</a:t>
            </a:r>
          </a:p>
          <a:p>
            <a:r>
              <a:rPr lang="en-US" dirty="0"/>
              <a:t>Collar type</a:t>
            </a:r>
          </a:p>
          <a:p>
            <a:r>
              <a:rPr lang="en-US" dirty="0"/>
              <a:t>Frequency</a:t>
            </a:r>
          </a:p>
          <a:p>
            <a:r>
              <a:rPr lang="en-US" dirty="0"/>
              <a:t>Manufacturer</a:t>
            </a:r>
          </a:p>
          <a:p>
            <a:endParaRPr lang="en-US" dirty="0"/>
          </a:p>
          <a:p>
            <a:endParaRPr lang="en-US" dirty="0"/>
          </a:p>
        </p:txBody>
      </p:sp>
      <p:sp>
        <p:nvSpPr>
          <p:cNvPr id="6" name="Rectangle: Rounded Corners 5">
            <a:extLst>
              <a:ext uri="{FF2B5EF4-FFF2-40B4-BE49-F238E27FC236}">
                <a16:creationId xmlns:a16="http://schemas.microsoft.com/office/drawing/2014/main" id="{94CA29EC-7169-40C8-6373-E37880136915}"/>
              </a:ext>
            </a:extLst>
          </p:cNvPr>
          <p:cNvSpPr/>
          <p:nvPr/>
        </p:nvSpPr>
        <p:spPr>
          <a:xfrm>
            <a:off x="4759960" y="2498851"/>
            <a:ext cx="3054318" cy="3156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Animals</a:t>
            </a:r>
          </a:p>
          <a:p>
            <a:pPr algn="ctr"/>
            <a:endParaRPr lang="en-US" b="1" dirty="0"/>
          </a:p>
          <a:p>
            <a:r>
              <a:rPr lang="en-US" b="1" dirty="0">
                <a:solidFill>
                  <a:schemeClr val="accent3">
                    <a:lumMod val="40000"/>
                    <a:lumOff val="60000"/>
                  </a:schemeClr>
                </a:solidFill>
              </a:rPr>
              <a:t>Animal ID (PK)</a:t>
            </a:r>
          </a:p>
          <a:p>
            <a:r>
              <a:rPr lang="en-US" dirty="0"/>
              <a:t>Sex</a:t>
            </a:r>
          </a:p>
          <a:p>
            <a:r>
              <a:rPr lang="en-US" dirty="0"/>
              <a:t>Date of birth</a:t>
            </a:r>
          </a:p>
          <a:p>
            <a:r>
              <a:rPr lang="en-US" dirty="0"/>
              <a:t>Source </a:t>
            </a:r>
          </a:p>
          <a:p>
            <a:r>
              <a:rPr lang="en-US" dirty="0"/>
              <a:t>Entry date</a:t>
            </a:r>
          </a:p>
          <a:p>
            <a:r>
              <a:rPr lang="en-US" dirty="0"/>
              <a:t>Mortality date</a:t>
            </a:r>
          </a:p>
        </p:txBody>
      </p:sp>
      <p:sp>
        <p:nvSpPr>
          <p:cNvPr id="8" name="Rectangle: Rounded Corners 7">
            <a:extLst>
              <a:ext uri="{FF2B5EF4-FFF2-40B4-BE49-F238E27FC236}">
                <a16:creationId xmlns:a16="http://schemas.microsoft.com/office/drawing/2014/main" id="{B954D4BE-184F-DBD8-719A-E4EC4B333E22}"/>
              </a:ext>
            </a:extLst>
          </p:cNvPr>
          <p:cNvSpPr/>
          <p:nvPr/>
        </p:nvSpPr>
        <p:spPr>
          <a:xfrm>
            <a:off x="8825198" y="1992690"/>
            <a:ext cx="3153442" cy="3678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Locations</a:t>
            </a:r>
          </a:p>
          <a:p>
            <a:pPr algn="ctr"/>
            <a:endParaRPr lang="en-US" b="1" dirty="0"/>
          </a:p>
          <a:p>
            <a:r>
              <a:rPr lang="en-US" b="1" dirty="0">
                <a:solidFill>
                  <a:srgbClr val="84E291"/>
                </a:solidFill>
              </a:rPr>
              <a:t>Location ID (PK)</a:t>
            </a:r>
          </a:p>
          <a:p>
            <a:r>
              <a:rPr lang="en-US" b="1" dirty="0">
                <a:solidFill>
                  <a:srgbClr val="E59EDD"/>
                </a:solidFill>
              </a:rPr>
              <a:t>Animal ID (FK)</a:t>
            </a:r>
          </a:p>
          <a:p>
            <a:r>
              <a:rPr lang="en-US" b="1" dirty="0">
                <a:solidFill>
                  <a:srgbClr val="E59EDD"/>
                </a:solidFill>
              </a:rPr>
              <a:t>Collar serial number (FK)</a:t>
            </a:r>
          </a:p>
          <a:p>
            <a:r>
              <a:rPr lang="en-US" dirty="0"/>
              <a:t>Date</a:t>
            </a:r>
          </a:p>
          <a:p>
            <a:r>
              <a:rPr lang="en-US" dirty="0"/>
              <a:t>Time</a:t>
            </a:r>
          </a:p>
          <a:p>
            <a:r>
              <a:rPr lang="en-US" dirty="0"/>
              <a:t>Latitude</a:t>
            </a:r>
          </a:p>
          <a:p>
            <a:r>
              <a:rPr lang="en-US" dirty="0"/>
              <a:t>Longitude</a:t>
            </a:r>
          </a:p>
          <a:p>
            <a:r>
              <a:rPr lang="en-US" dirty="0"/>
              <a:t>Location Type</a:t>
            </a:r>
          </a:p>
        </p:txBody>
      </p:sp>
      <p:cxnSp>
        <p:nvCxnSpPr>
          <p:cNvPr id="42" name="Straight Connector 41">
            <a:extLst>
              <a:ext uri="{FF2B5EF4-FFF2-40B4-BE49-F238E27FC236}">
                <a16:creationId xmlns:a16="http://schemas.microsoft.com/office/drawing/2014/main" id="{C2233F6E-E4C4-511E-D009-1414EAEEF78A}"/>
              </a:ext>
            </a:extLst>
          </p:cNvPr>
          <p:cNvCxnSpPr>
            <a:cxnSpLocks/>
          </p:cNvCxnSpPr>
          <p:nvPr/>
        </p:nvCxnSpPr>
        <p:spPr>
          <a:xfrm>
            <a:off x="3749040" y="3992880"/>
            <a:ext cx="1010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4AAC8AD4-D94C-8902-BB4D-9FC812729F55}"/>
              </a:ext>
            </a:extLst>
          </p:cNvPr>
          <p:cNvCxnSpPr>
            <a:cxnSpLocks/>
          </p:cNvCxnSpPr>
          <p:nvPr/>
        </p:nvCxnSpPr>
        <p:spPr>
          <a:xfrm>
            <a:off x="7814278" y="3921760"/>
            <a:ext cx="1010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7B38C67-8FD3-6A2F-8986-764065626146}"/>
              </a:ext>
            </a:extLst>
          </p:cNvPr>
          <p:cNvCxnSpPr>
            <a:cxnSpLocks/>
          </p:cNvCxnSpPr>
          <p:nvPr/>
        </p:nvCxnSpPr>
        <p:spPr>
          <a:xfrm>
            <a:off x="3820160" y="2326640"/>
            <a:ext cx="5181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9927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631</Words>
  <Application>Microsoft Office PowerPoint</Application>
  <PresentationFormat>Widescreen</PresentationFormat>
  <Paragraphs>70</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LatoWeb</vt:lpstr>
      <vt:lpstr>Office Theme</vt:lpstr>
      <vt:lpstr>Entity Relationship Diagram for Hells Canyon Bighorn Sheep data</vt:lpstr>
      <vt:lpstr>Entity Relationship Diagram (ERD) for Hells Canyon Bighorn Sheep  Hidden Markov Model (HMM) data</vt:lpstr>
    </vt:vector>
  </TitlesOfParts>
  <Company>University of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Whyle, Kristen (kwhyle@uidaho.edu)</dc:creator>
  <cp:lastModifiedBy>Whyle, Kristen (kwhyle@uidaho.edu)</cp:lastModifiedBy>
  <cp:revision>2</cp:revision>
  <dcterms:created xsi:type="dcterms:W3CDTF">2024-09-18T19:01:55Z</dcterms:created>
  <dcterms:modified xsi:type="dcterms:W3CDTF">2024-12-12T00:22:28Z</dcterms:modified>
</cp:coreProperties>
</file>