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Fjalla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A6343D-D306-4B4F-B8E0-1FB848F4ABF5}">
  <a:tblStyle styleId="{2EA6343D-D306-4B4F-B8E0-1FB848F4AB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FjallaOne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fbeb49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fbeb49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0ea1a3700_2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0ea1a3700_2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0ea1a3700_2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0ea1a3700_2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0ea1a370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0ea1a370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f2f6f828_0_1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f2f6f828_0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0f2f6f828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0f2f6f828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0f2f6f828_0_2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0f2f6f828_0_2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0f2f6f828_0_3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0f2f6f828_0_3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0f2f6f828_0_1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0f2f6f828_0_1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0f2f6f828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0f2f6f828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fbeb490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fbeb49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0f2f6f828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0f2f6f828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42ea7332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42ea7332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0ea1a3700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0ea1a3700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0ea1a3700_2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0ea1a3700_2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0ecacf6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0ecacf6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0ea1a37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0ea1a37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0ea1a3700_2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0ea1a3700_2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53700" y="539900"/>
            <a:ext cx="5436600" cy="40638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206500" y="1494275"/>
            <a:ext cx="4731000" cy="16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b="0" sz="45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b="0" sz="45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b="0" sz="45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b="0" sz="45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b="0" sz="45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b="0" sz="45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b="0" sz="45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b="0" sz="45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b="0" sz="45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206500" y="3223825"/>
            <a:ext cx="47310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717575" y="1558850"/>
            <a:ext cx="7708800" cy="13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17575" y="3168250"/>
            <a:ext cx="7708800" cy="416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  <a:defRPr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384450" y="262050"/>
            <a:ext cx="83751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4"/>
          <p:cNvSpPr txBox="1"/>
          <p:nvPr>
            <p:ph hasCustomPrompt="1" type="title"/>
          </p:nvPr>
        </p:nvSpPr>
        <p:spPr>
          <a:xfrm>
            <a:off x="1066788" y="1528063"/>
            <a:ext cx="695100" cy="689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4"/>
          <p:cNvSpPr txBox="1"/>
          <p:nvPr>
            <p:ph idx="1" type="subTitle"/>
          </p:nvPr>
        </p:nvSpPr>
        <p:spPr>
          <a:xfrm>
            <a:off x="2236488" y="1726038"/>
            <a:ext cx="2040000" cy="58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2" type="subTitle"/>
          </p:nvPr>
        </p:nvSpPr>
        <p:spPr>
          <a:xfrm>
            <a:off x="2236500" y="1365151"/>
            <a:ext cx="2040000" cy="50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hasCustomPrompt="1" idx="3" type="title"/>
          </p:nvPr>
        </p:nvSpPr>
        <p:spPr>
          <a:xfrm>
            <a:off x="1066788" y="3262638"/>
            <a:ext cx="695100" cy="689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/>
          <p:nvPr>
            <p:ph idx="4" type="subTitle"/>
          </p:nvPr>
        </p:nvSpPr>
        <p:spPr>
          <a:xfrm>
            <a:off x="2236488" y="3458213"/>
            <a:ext cx="2040000" cy="58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5" type="subTitle"/>
          </p:nvPr>
        </p:nvSpPr>
        <p:spPr>
          <a:xfrm>
            <a:off x="2236500" y="3100791"/>
            <a:ext cx="2040000" cy="50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hasCustomPrompt="1" idx="6" type="title"/>
          </p:nvPr>
        </p:nvSpPr>
        <p:spPr>
          <a:xfrm>
            <a:off x="4921213" y="1528063"/>
            <a:ext cx="695100" cy="689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/>
          <p:nvPr>
            <p:ph idx="7" type="subTitle"/>
          </p:nvPr>
        </p:nvSpPr>
        <p:spPr>
          <a:xfrm>
            <a:off x="6090913" y="1726038"/>
            <a:ext cx="2040000" cy="58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8" type="subTitle"/>
          </p:nvPr>
        </p:nvSpPr>
        <p:spPr>
          <a:xfrm>
            <a:off x="6090925" y="1365151"/>
            <a:ext cx="2040000" cy="50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hasCustomPrompt="1" idx="9" type="title"/>
          </p:nvPr>
        </p:nvSpPr>
        <p:spPr>
          <a:xfrm>
            <a:off x="4921213" y="3262638"/>
            <a:ext cx="695100" cy="689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/>
          <p:nvPr>
            <p:ph idx="13" type="subTitle"/>
          </p:nvPr>
        </p:nvSpPr>
        <p:spPr>
          <a:xfrm>
            <a:off x="6090913" y="3458213"/>
            <a:ext cx="2040000" cy="58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4" type="subTitle"/>
          </p:nvPr>
        </p:nvSpPr>
        <p:spPr>
          <a:xfrm>
            <a:off x="6090925" y="3100791"/>
            <a:ext cx="2040000" cy="50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5"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right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610225" y="1806150"/>
            <a:ext cx="4173900" cy="4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610300" y="2284075"/>
            <a:ext cx="4173900" cy="105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  <a:defRPr sz="1400">
                <a:solidFill>
                  <a:schemeClr val="dk1"/>
                </a:solidFill>
              </a:defRPr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▹"/>
              <a:defRPr sz="1400">
                <a:solidFill>
                  <a:schemeClr val="dk1"/>
                </a:solidFill>
              </a:defRPr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  <a:defRPr sz="1400">
                <a:solidFill>
                  <a:schemeClr val="dk1"/>
                </a:solidFill>
              </a:defRPr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e column left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359900" y="1806150"/>
            <a:ext cx="4173900" cy="4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359975" y="2284075"/>
            <a:ext cx="4173900" cy="105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▹"/>
              <a:defRPr sz="1400"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  <a:defRPr sz="1400"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1853700" y="1228200"/>
            <a:ext cx="6572700" cy="26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3610225" y="1806150"/>
            <a:ext cx="4173900" cy="4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610300" y="2284075"/>
            <a:ext cx="4173900" cy="105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  <a:defRPr sz="1400">
                <a:solidFill>
                  <a:schemeClr val="dk1"/>
                </a:solidFill>
              </a:defRPr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▹"/>
              <a:defRPr sz="1400">
                <a:solidFill>
                  <a:schemeClr val="dk1"/>
                </a:solidFill>
              </a:defRPr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  <a:defRPr sz="1400">
                <a:solidFill>
                  <a:schemeClr val="dk1"/>
                </a:solidFill>
              </a:defRPr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996175" y="2956750"/>
            <a:ext cx="21129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5" name="Google Shape;75;p18"/>
          <p:cNvSpPr txBox="1"/>
          <p:nvPr>
            <p:ph idx="2" type="subTitle"/>
          </p:nvPr>
        </p:nvSpPr>
        <p:spPr>
          <a:xfrm>
            <a:off x="996175" y="2615650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3" type="subTitle"/>
          </p:nvPr>
        </p:nvSpPr>
        <p:spPr>
          <a:xfrm>
            <a:off x="3515525" y="2956750"/>
            <a:ext cx="21129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4" type="subTitle"/>
          </p:nvPr>
        </p:nvSpPr>
        <p:spPr>
          <a:xfrm>
            <a:off x="3515525" y="2615650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5" type="subTitle"/>
          </p:nvPr>
        </p:nvSpPr>
        <p:spPr>
          <a:xfrm>
            <a:off x="6034875" y="2956750"/>
            <a:ext cx="21129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9" name="Google Shape;79;p18"/>
          <p:cNvSpPr txBox="1"/>
          <p:nvPr>
            <p:ph idx="6" type="subTitle"/>
          </p:nvPr>
        </p:nvSpPr>
        <p:spPr>
          <a:xfrm>
            <a:off x="6034875" y="2615650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subTitle"/>
          </p:nvPr>
        </p:nvSpPr>
        <p:spPr>
          <a:xfrm>
            <a:off x="1902625" y="1659850"/>
            <a:ext cx="21129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3" name="Google Shape;83;p19"/>
          <p:cNvSpPr txBox="1"/>
          <p:nvPr>
            <p:ph idx="2" type="subTitle"/>
          </p:nvPr>
        </p:nvSpPr>
        <p:spPr>
          <a:xfrm>
            <a:off x="1902625" y="1318750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3" type="subTitle"/>
          </p:nvPr>
        </p:nvSpPr>
        <p:spPr>
          <a:xfrm>
            <a:off x="5757025" y="1659850"/>
            <a:ext cx="21129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4" type="subTitle"/>
          </p:nvPr>
        </p:nvSpPr>
        <p:spPr>
          <a:xfrm>
            <a:off x="5757025" y="1318750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5" type="subTitle"/>
          </p:nvPr>
        </p:nvSpPr>
        <p:spPr>
          <a:xfrm>
            <a:off x="1902625" y="3375975"/>
            <a:ext cx="21129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7" name="Google Shape;87;p19"/>
          <p:cNvSpPr txBox="1"/>
          <p:nvPr>
            <p:ph idx="6" type="subTitle"/>
          </p:nvPr>
        </p:nvSpPr>
        <p:spPr>
          <a:xfrm>
            <a:off x="1902625" y="3034875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7" type="subTitle"/>
          </p:nvPr>
        </p:nvSpPr>
        <p:spPr>
          <a:xfrm>
            <a:off x="5757025" y="3375975"/>
            <a:ext cx="21129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8" type="subTitle"/>
          </p:nvPr>
        </p:nvSpPr>
        <p:spPr>
          <a:xfrm>
            <a:off x="5757025" y="3034875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sn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384450" y="262050"/>
            <a:ext cx="83751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862350" y="2118988"/>
            <a:ext cx="21129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4" name="Google Shape;94;p20"/>
          <p:cNvSpPr txBox="1"/>
          <p:nvPr>
            <p:ph idx="2" type="subTitle"/>
          </p:nvPr>
        </p:nvSpPr>
        <p:spPr>
          <a:xfrm>
            <a:off x="862350" y="1777888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3" type="subTitle"/>
          </p:nvPr>
        </p:nvSpPr>
        <p:spPr>
          <a:xfrm>
            <a:off x="3515525" y="2118988"/>
            <a:ext cx="21129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4" type="subTitle"/>
          </p:nvPr>
        </p:nvSpPr>
        <p:spPr>
          <a:xfrm>
            <a:off x="3515525" y="1777888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5" type="subTitle"/>
          </p:nvPr>
        </p:nvSpPr>
        <p:spPr>
          <a:xfrm>
            <a:off x="862350" y="3835113"/>
            <a:ext cx="21129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8" name="Google Shape;98;p20"/>
          <p:cNvSpPr txBox="1"/>
          <p:nvPr>
            <p:ph idx="6" type="subTitle"/>
          </p:nvPr>
        </p:nvSpPr>
        <p:spPr>
          <a:xfrm>
            <a:off x="862350" y="3494013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7" type="subTitle"/>
          </p:nvPr>
        </p:nvSpPr>
        <p:spPr>
          <a:xfrm>
            <a:off x="3515525" y="3835113"/>
            <a:ext cx="21129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8" type="subTitle"/>
          </p:nvPr>
        </p:nvSpPr>
        <p:spPr>
          <a:xfrm>
            <a:off x="3515525" y="3494013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9" type="subTitle"/>
          </p:nvPr>
        </p:nvSpPr>
        <p:spPr>
          <a:xfrm>
            <a:off x="6168700" y="2118988"/>
            <a:ext cx="21129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3" type="subTitle"/>
          </p:nvPr>
        </p:nvSpPr>
        <p:spPr>
          <a:xfrm>
            <a:off x="6168700" y="1777888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4" type="subTitle"/>
          </p:nvPr>
        </p:nvSpPr>
        <p:spPr>
          <a:xfrm>
            <a:off x="6168700" y="3835113"/>
            <a:ext cx="21129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5" type="subTitle"/>
          </p:nvPr>
        </p:nvSpPr>
        <p:spPr>
          <a:xfrm>
            <a:off x="6168700" y="3494013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028357" y="1658125"/>
            <a:ext cx="3792300" cy="13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028300" y="3041200"/>
            <a:ext cx="379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67075" y="1921200"/>
            <a:ext cx="3077100" cy="13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hasCustomPrompt="1" type="title"/>
          </p:nvPr>
        </p:nvSpPr>
        <p:spPr>
          <a:xfrm>
            <a:off x="717575" y="1305000"/>
            <a:ext cx="3178500" cy="9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717575" y="2287025"/>
            <a:ext cx="3178500" cy="344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hasCustomPrompt="1" idx="2" type="title"/>
          </p:nvPr>
        </p:nvSpPr>
        <p:spPr>
          <a:xfrm>
            <a:off x="5247925" y="1305000"/>
            <a:ext cx="3178500" cy="9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9" name="Google Shape;109;p21"/>
          <p:cNvSpPr txBox="1"/>
          <p:nvPr>
            <p:ph idx="3" type="subTitle"/>
          </p:nvPr>
        </p:nvSpPr>
        <p:spPr>
          <a:xfrm>
            <a:off x="5247925" y="2287025"/>
            <a:ext cx="3178500" cy="344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hasCustomPrompt="1" idx="4" type="title"/>
          </p:nvPr>
        </p:nvSpPr>
        <p:spPr>
          <a:xfrm>
            <a:off x="2982750" y="2859850"/>
            <a:ext cx="3178500" cy="9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1" name="Google Shape;111;p21"/>
          <p:cNvSpPr txBox="1"/>
          <p:nvPr>
            <p:ph idx="5" type="subTitle"/>
          </p:nvPr>
        </p:nvSpPr>
        <p:spPr>
          <a:xfrm>
            <a:off x="2982750" y="3841875"/>
            <a:ext cx="3178500" cy="344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919350" y="1070638"/>
            <a:ext cx="7305300" cy="21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1970700" y="3412100"/>
            <a:ext cx="5202600" cy="75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1853700" y="539900"/>
            <a:ext cx="5436600" cy="406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type="ctrTitle"/>
          </p:nvPr>
        </p:nvSpPr>
        <p:spPr>
          <a:xfrm>
            <a:off x="2206500" y="865563"/>
            <a:ext cx="4731000" cy="8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Fjalla One"/>
              <a:buNone/>
              <a:defRPr b="0" sz="45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Fjalla One"/>
              <a:buNone/>
              <a:defRPr b="0" sz="45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Fjalla One"/>
              <a:buNone/>
              <a:defRPr b="0" sz="45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Fjalla One"/>
              <a:buNone/>
              <a:defRPr b="0" sz="45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Fjalla One"/>
              <a:buNone/>
              <a:defRPr b="0" sz="45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Fjalla One"/>
              <a:buNone/>
              <a:defRPr b="0" sz="45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Fjalla One"/>
              <a:buNone/>
              <a:defRPr b="0" sz="45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Fjalla One"/>
              <a:buNone/>
              <a:defRPr b="0" sz="45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Fjalla One"/>
              <a:buNone/>
              <a:defRPr b="0" sz="45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2206500" y="1584288"/>
            <a:ext cx="47310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2" type="subTitle"/>
          </p:nvPr>
        </p:nvSpPr>
        <p:spPr>
          <a:xfrm>
            <a:off x="2206500" y="2085888"/>
            <a:ext cx="4731000" cy="6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23"/>
          <p:cNvSpPr txBox="1"/>
          <p:nvPr/>
        </p:nvSpPr>
        <p:spPr>
          <a:xfrm>
            <a:off x="3012300" y="3584350"/>
            <a:ext cx="31194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717575" y="1228200"/>
            <a:ext cx="6572700" cy="26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1359875" y="1806138"/>
            <a:ext cx="5288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59875" y="2284063"/>
            <a:ext cx="52881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□"/>
              <a:defRPr>
                <a:solidFill>
                  <a:srgbClr val="FFFFFF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▹"/>
              <a:defRPr>
                <a:solidFill>
                  <a:srgbClr val="FFFFFF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▸"/>
              <a:defRPr>
                <a:solidFill>
                  <a:srgbClr val="FFFFFF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962138" y="2615650"/>
            <a:ext cx="22935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4888364" y="2615650"/>
            <a:ext cx="22935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3" type="body"/>
          </p:nvPr>
        </p:nvSpPr>
        <p:spPr>
          <a:xfrm>
            <a:off x="1962138" y="2956750"/>
            <a:ext cx="22935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4" type="body"/>
          </p:nvPr>
        </p:nvSpPr>
        <p:spPr>
          <a:xfrm>
            <a:off x="4888364" y="2956750"/>
            <a:ext cx="22935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▹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84450" y="262050"/>
            <a:ext cx="83751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84450" y="262050"/>
            <a:ext cx="83751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17600" y="1303175"/>
            <a:ext cx="7708800" cy="3300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025925" y="539900"/>
            <a:ext cx="4400400" cy="4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717600" y="1233175"/>
            <a:ext cx="3854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717600" y="2803075"/>
            <a:ext cx="3854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572000" y="724075"/>
            <a:ext cx="3854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2536650" y="3257399"/>
            <a:ext cx="4070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2536650" y="1466025"/>
            <a:ext cx="40707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7575" y="1224875"/>
            <a:ext cx="77088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□"/>
              <a:defRPr sz="1600">
                <a:latin typeface="Muli"/>
                <a:ea typeface="Muli"/>
                <a:cs typeface="Muli"/>
                <a:sym typeface="Muli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■"/>
              <a:defRPr sz="1600">
                <a:latin typeface="Muli"/>
                <a:ea typeface="Muli"/>
                <a:cs typeface="Muli"/>
                <a:sym typeface="Muli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○"/>
              <a:defRPr sz="1600">
                <a:latin typeface="Muli"/>
                <a:ea typeface="Muli"/>
                <a:cs typeface="Muli"/>
                <a:sym typeface="Muli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●"/>
              <a:defRPr sz="1600">
                <a:latin typeface="Muli"/>
                <a:ea typeface="Muli"/>
                <a:cs typeface="Muli"/>
                <a:sym typeface="Muli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▹"/>
              <a:defRPr sz="1600">
                <a:latin typeface="Muli"/>
                <a:ea typeface="Muli"/>
                <a:cs typeface="Muli"/>
                <a:sym typeface="Muli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▸"/>
              <a:defRPr sz="1600">
                <a:latin typeface="Muli"/>
                <a:ea typeface="Muli"/>
                <a:cs typeface="Muli"/>
                <a:sym typeface="Muli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●"/>
              <a:defRPr sz="1600">
                <a:latin typeface="Muli"/>
                <a:ea typeface="Muli"/>
                <a:cs typeface="Muli"/>
                <a:sym typeface="Muli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○"/>
              <a:defRPr sz="1600">
                <a:latin typeface="Muli"/>
                <a:ea typeface="Muli"/>
                <a:cs typeface="Muli"/>
                <a:sym typeface="Muli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Muli"/>
              <a:buChar char="■"/>
              <a:defRPr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u/0/d/1CJSXkIek8okzVtnuZC3nV1dL2CgIaK_t7EevCNLDH0Y/edit" TargetMode="External"/><Relationship Id="rId4" Type="http://schemas.openxmlformats.org/officeDocument/2006/relationships/hyperlink" Target="https://docs.google.com/spreadsheets/u/0/d/1CJSXkIek8okzVtnuZC3nV1dL2CgIaK_t7EevCNLDH0Y/edi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2206500" y="1494275"/>
            <a:ext cx="4731000" cy="16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WSO: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Client Call</a:t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2206500" y="3223825"/>
            <a:ext cx="47310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</a:t>
            </a:r>
            <a:r>
              <a:rPr lang="en"/>
              <a:t> Interview with Kristen Davis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50" y="1110500"/>
            <a:ext cx="6459151" cy="353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p33"/>
          <p:cNvSpPr/>
          <p:nvPr/>
        </p:nvSpPr>
        <p:spPr>
          <a:xfrm>
            <a:off x="6707689" y="1471013"/>
            <a:ext cx="785100" cy="7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266" name="Google Shape;266;p33"/>
          <p:cNvGrpSpPr/>
          <p:nvPr/>
        </p:nvGrpSpPr>
        <p:grpSpPr>
          <a:xfrm>
            <a:off x="6928951" y="1693923"/>
            <a:ext cx="342580" cy="339271"/>
            <a:chOff x="5049725" y="1435050"/>
            <a:chExt cx="486550" cy="481850"/>
          </a:xfrm>
        </p:grpSpPr>
        <p:sp>
          <p:nvSpPr>
            <p:cNvPr id="267" name="Google Shape;267;p33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1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1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1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1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1" name="Google Shape;271;p33"/>
          <p:cNvSpPr/>
          <p:nvPr/>
        </p:nvSpPr>
        <p:spPr>
          <a:xfrm>
            <a:off x="6330150" y="2256125"/>
            <a:ext cx="2565300" cy="17688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6366025" y="2347775"/>
            <a:ext cx="2503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1,700 (86%) of all units analyzed had reported Accuracy scores at or </a:t>
            </a:r>
            <a:r>
              <a:rPr lang="en" sz="1300">
                <a:latin typeface="Muli"/>
                <a:ea typeface="Muli"/>
                <a:cs typeface="Muli"/>
                <a:sym typeface="Muli"/>
              </a:rPr>
              <a:t>above 95%. The long left tail of data represents a small number of meters but an outsized effect on overall accuracy.</a:t>
            </a:r>
            <a:endParaRPr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168675" y="253025"/>
            <a:ext cx="8174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Meter Accuracy</a:t>
            </a:r>
            <a:endParaRPr sz="30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85% of meters recorded a higher than 95% accuracy rating, small number of units account for large % of inaccuracy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717575" y="539900"/>
            <a:ext cx="7708800" cy="5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Inaccuracy</a:t>
            </a:r>
            <a:r>
              <a:rPr lang="en"/>
              <a:t> Impact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Evenly a </a:t>
            </a:r>
            <a:r>
              <a:rPr i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relatively</a:t>
            </a:r>
            <a:r>
              <a:rPr i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low overall loss rate due to inaccuracy results in large loss in water &amp; profits</a:t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1576675" y="1316550"/>
            <a:ext cx="2485500" cy="137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4.3% </a:t>
            </a:r>
            <a:endParaRPr sz="25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Overall Average Gallons Lost Due to Inaccuracy</a:t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4691905" y="1316550"/>
            <a:ext cx="2485500" cy="137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2,321,502</a:t>
            </a:r>
            <a:endParaRPr sz="25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Unrecorded gallons of water yearly</a:t>
            </a:r>
            <a:endParaRPr sz="30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4139350" y="1930200"/>
            <a:ext cx="4440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 txBox="1"/>
          <p:nvPr/>
        </p:nvSpPr>
        <p:spPr>
          <a:xfrm>
            <a:off x="388050" y="2778150"/>
            <a:ext cx="8367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$15,796.29</a:t>
            </a:r>
            <a:endParaRPr sz="10000"/>
          </a:p>
        </p:txBody>
      </p:sp>
      <p:sp>
        <p:nvSpPr>
          <p:cNvPr id="283" name="Google Shape;283;p34"/>
          <p:cNvSpPr txBox="1"/>
          <p:nvPr>
            <p:ph idx="4294967295" type="body"/>
          </p:nvPr>
        </p:nvSpPr>
        <p:spPr>
          <a:xfrm>
            <a:off x="717575" y="4231900"/>
            <a:ext cx="7708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Potential 2019 Missed Earnings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3793275" y="1028850"/>
            <a:ext cx="4262400" cy="30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1098575" y="1525350"/>
            <a:ext cx="2414100" cy="209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1292075" y="1693050"/>
            <a:ext cx="2027100" cy="175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 txBox="1"/>
          <p:nvPr>
            <p:ph type="title"/>
          </p:nvPr>
        </p:nvSpPr>
        <p:spPr>
          <a:xfrm>
            <a:off x="4028357" y="1658125"/>
            <a:ext cx="3792300" cy="13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Action 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5"/>
          <p:cNvSpPr txBox="1"/>
          <p:nvPr>
            <p:ph idx="1" type="subTitle"/>
          </p:nvPr>
        </p:nvSpPr>
        <p:spPr>
          <a:xfrm>
            <a:off x="4028300" y="2800475"/>
            <a:ext cx="3792300" cy="72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Deliver key takeaways, potential ROI, and next steps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93" name="Google Shape;293;p35"/>
          <p:cNvSpPr txBox="1"/>
          <p:nvPr>
            <p:ph idx="2" type="title"/>
          </p:nvPr>
        </p:nvSpPr>
        <p:spPr>
          <a:xfrm>
            <a:off x="767075" y="1921200"/>
            <a:ext cx="3077100" cy="13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/>
          <p:nvPr/>
        </p:nvSpPr>
        <p:spPr>
          <a:xfrm>
            <a:off x="1389375" y="2249375"/>
            <a:ext cx="1446300" cy="144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3848850" y="2249375"/>
            <a:ext cx="1446300" cy="14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308325" y="2249375"/>
            <a:ext cx="1446300" cy="144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717575" y="539900"/>
            <a:ext cx="7708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</a:t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1220400" y="2972700"/>
            <a:ext cx="1784250" cy="892825"/>
          </a:xfrm>
          <a:custGeom>
            <a:rect b="b" l="l" r="r" t="t"/>
            <a:pathLst>
              <a:path extrusionOk="0" h="35713" w="71370">
                <a:moveTo>
                  <a:pt x="0" y="0"/>
                </a:moveTo>
                <a:lnTo>
                  <a:pt x="0" y="35713"/>
                </a:lnTo>
                <a:lnTo>
                  <a:pt x="71370" y="35713"/>
                </a:lnTo>
                <a:lnTo>
                  <a:pt x="7137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03" name="Google Shape;303;p36"/>
          <p:cNvSpPr/>
          <p:nvPr/>
        </p:nvSpPr>
        <p:spPr>
          <a:xfrm rot="10800000">
            <a:off x="3679875" y="2079875"/>
            <a:ext cx="1784250" cy="892825"/>
          </a:xfrm>
          <a:custGeom>
            <a:rect b="b" l="l" r="r" t="t"/>
            <a:pathLst>
              <a:path extrusionOk="0" h="35713" w="71370">
                <a:moveTo>
                  <a:pt x="0" y="0"/>
                </a:moveTo>
                <a:lnTo>
                  <a:pt x="0" y="35713"/>
                </a:lnTo>
                <a:lnTo>
                  <a:pt x="71370" y="35713"/>
                </a:lnTo>
                <a:lnTo>
                  <a:pt x="7137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04" name="Google Shape;304;p36"/>
          <p:cNvSpPr/>
          <p:nvPr/>
        </p:nvSpPr>
        <p:spPr>
          <a:xfrm>
            <a:off x="6139350" y="2972700"/>
            <a:ext cx="1784250" cy="892825"/>
          </a:xfrm>
          <a:custGeom>
            <a:rect b="b" l="l" r="r" t="t"/>
            <a:pathLst>
              <a:path extrusionOk="0" h="35713" w="71370">
                <a:moveTo>
                  <a:pt x="0" y="0"/>
                </a:moveTo>
                <a:lnTo>
                  <a:pt x="0" y="35713"/>
                </a:lnTo>
                <a:lnTo>
                  <a:pt x="71370" y="35713"/>
                </a:lnTo>
                <a:lnTo>
                  <a:pt x="7137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05" name="Google Shape;305;p36"/>
          <p:cNvSpPr/>
          <p:nvPr/>
        </p:nvSpPr>
        <p:spPr>
          <a:xfrm rot="10800000">
            <a:off x="6139350" y="2079875"/>
            <a:ext cx="1784250" cy="892825"/>
          </a:xfrm>
          <a:custGeom>
            <a:rect b="b" l="l" r="r" t="t"/>
            <a:pathLst>
              <a:path extrusionOk="0" h="35713" w="71370">
                <a:moveTo>
                  <a:pt x="0" y="0"/>
                </a:moveTo>
                <a:lnTo>
                  <a:pt x="0" y="35713"/>
                </a:lnTo>
                <a:lnTo>
                  <a:pt x="71370" y="35713"/>
                </a:lnTo>
                <a:lnTo>
                  <a:pt x="7137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06" name="Google Shape;306;p36"/>
          <p:cNvGrpSpPr/>
          <p:nvPr/>
        </p:nvGrpSpPr>
        <p:grpSpPr>
          <a:xfrm>
            <a:off x="1220400" y="2079875"/>
            <a:ext cx="2525275" cy="955775"/>
            <a:chOff x="1220400" y="1679100"/>
            <a:chExt cx="2525275" cy="955775"/>
          </a:xfrm>
        </p:grpSpPr>
        <p:sp>
          <p:nvSpPr>
            <p:cNvPr id="307" name="Google Shape;307;p36"/>
            <p:cNvSpPr/>
            <p:nvPr/>
          </p:nvSpPr>
          <p:spPr>
            <a:xfrm rot="10800000">
              <a:off x="1220400" y="1679100"/>
              <a:ext cx="1784250" cy="892825"/>
            </a:xfrm>
            <a:custGeom>
              <a:rect b="b" l="l" r="r" t="t"/>
              <a:pathLst>
                <a:path extrusionOk="0" h="35713" w="71370">
                  <a:moveTo>
                    <a:pt x="0" y="0"/>
                  </a:moveTo>
                  <a:lnTo>
                    <a:pt x="0" y="35713"/>
                  </a:lnTo>
                  <a:lnTo>
                    <a:pt x="71370" y="35713"/>
                  </a:lnTo>
                  <a:lnTo>
                    <a:pt x="7137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08" name="Google Shape;308;p36"/>
            <p:cNvCxnSpPr/>
            <p:nvPr/>
          </p:nvCxnSpPr>
          <p:spPr>
            <a:xfrm>
              <a:off x="3006425" y="2570525"/>
              <a:ext cx="677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" name="Google Shape;309;p36"/>
            <p:cNvSpPr/>
            <p:nvPr/>
          </p:nvSpPr>
          <p:spPr>
            <a:xfrm>
              <a:off x="3616975" y="2506175"/>
              <a:ext cx="128700" cy="1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6"/>
          <p:cNvGrpSpPr/>
          <p:nvPr/>
        </p:nvGrpSpPr>
        <p:grpSpPr>
          <a:xfrm flipH="1" rot="10800000">
            <a:off x="3679875" y="2909750"/>
            <a:ext cx="2525275" cy="955775"/>
            <a:chOff x="1220400" y="1679100"/>
            <a:chExt cx="2525275" cy="955775"/>
          </a:xfrm>
        </p:grpSpPr>
        <p:sp>
          <p:nvSpPr>
            <p:cNvPr id="311" name="Google Shape;311;p36"/>
            <p:cNvSpPr/>
            <p:nvPr/>
          </p:nvSpPr>
          <p:spPr>
            <a:xfrm rot="10800000">
              <a:off x="1220400" y="1679100"/>
              <a:ext cx="1784250" cy="892825"/>
            </a:xfrm>
            <a:custGeom>
              <a:rect b="b" l="l" r="r" t="t"/>
              <a:pathLst>
                <a:path extrusionOk="0" h="35713" w="71370">
                  <a:moveTo>
                    <a:pt x="0" y="0"/>
                  </a:moveTo>
                  <a:lnTo>
                    <a:pt x="0" y="35713"/>
                  </a:lnTo>
                  <a:lnTo>
                    <a:pt x="71370" y="35713"/>
                  </a:lnTo>
                  <a:lnTo>
                    <a:pt x="7137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12" name="Google Shape;312;p36"/>
            <p:cNvCxnSpPr/>
            <p:nvPr/>
          </p:nvCxnSpPr>
          <p:spPr>
            <a:xfrm>
              <a:off x="3006425" y="2570525"/>
              <a:ext cx="677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3" name="Google Shape;313;p36"/>
            <p:cNvSpPr/>
            <p:nvPr/>
          </p:nvSpPr>
          <p:spPr>
            <a:xfrm>
              <a:off x="3616975" y="2506175"/>
              <a:ext cx="128700" cy="1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36"/>
          <p:cNvSpPr/>
          <p:nvPr/>
        </p:nvSpPr>
        <p:spPr>
          <a:xfrm>
            <a:off x="937577" y="1618175"/>
            <a:ext cx="555000" cy="55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25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3398771" y="1618175"/>
            <a:ext cx="555000" cy="55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25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5859964" y="1618175"/>
            <a:ext cx="555000" cy="55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25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1389375" y="2544075"/>
            <a:ext cx="14463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Replace Lowest Performing Meters Immediately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3848850" y="2544075"/>
            <a:ext cx="14463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Inspect Meter With Potential Recording Errors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6308325" y="2544075"/>
            <a:ext cx="14463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Build Predictive Model to Plan for Future Expenses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1658475" y="4078950"/>
            <a:ext cx="336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MeterIDs </a:t>
            </a: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pre </a:t>
            </a: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identified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for immediate actionable wins 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21" name="Google Shape;321;p36"/>
          <p:cNvCxnSpPr/>
          <p:nvPr/>
        </p:nvCxnSpPr>
        <p:spPr>
          <a:xfrm rot="10800000">
            <a:off x="2112500" y="3977900"/>
            <a:ext cx="5400" cy="20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6"/>
          <p:cNvCxnSpPr/>
          <p:nvPr/>
        </p:nvCxnSpPr>
        <p:spPr>
          <a:xfrm rot="10800000">
            <a:off x="4569275" y="3977900"/>
            <a:ext cx="5400" cy="20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75" y="933024"/>
            <a:ext cx="7846049" cy="3953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37"/>
          <p:cNvSpPr txBox="1"/>
          <p:nvPr>
            <p:ph idx="2" type="title"/>
          </p:nvPr>
        </p:nvSpPr>
        <p:spPr>
          <a:xfrm>
            <a:off x="114775" y="127575"/>
            <a:ext cx="7265100" cy="9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Meter Model Accuracy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22 meters record  for nearly 0% accuracy scores, accounting for a huge proportion of lost revenue</a:t>
            </a:r>
            <a:endParaRPr sz="3000"/>
          </a:p>
        </p:txBody>
      </p:sp>
      <p:sp>
        <p:nvSpPr>
          <p:cNvPr id="329" name="Google Shape;329;p37"/>
          <p:cNvSpPr/>
          <p:nvPr/>
        </p:nvSpPr>
        <p:spPr>
          <a:xfrm>
            <a:off x="981850" y="1226050"/>
            <a:ext cx="1294200" cy="3535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00" y="933025"/>
            <a:ext cx="7923808" cy="395385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1311100" y="487850"/>
            <a:ext cx="7115400" cy="7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Replace Lowest </a:t>
            </a:r>
            <a:r>
              <a:rPr lang="en">
                <a:solidFill>
                  <a:schemeClr val="dk1"/>
                </a:solidFill>
              </a:rPr>
              <a:t>Performing</a:t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5948651" y="1654175"/>
            <a:ext cx="1822800" cy="6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2.3%</a:t>
            </a:r>
            <a:endParaRPr sz="16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Overall Inventory</a:t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1372500" y="1654175"/>
            <a:ext cx="1995600" cy="6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96%</a:t>
            </a:r>
            <a:endParaRPr sz="16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Mean Meter Accuracy</a:t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3746967" y="1654175"/>
            <a:ext cx="1822800" cy="66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45 Meters</a:t>
            </a:r>
            <a:endParaRPr sz="16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&lt; 70% Accurate</a:t>
            </a:r>
            <a:endParaRPr sz="30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39" name="Google Shape;339;p38"/>
          <p:cNvSpPr txBox="1"/>
          <p:nvPr/>
        </p:nvSpPr>
        <p:spPr>
          <a:xfrm>
            <a:off x="615988" y="539888"/>
            <a:ext cx="695100" cy="6894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388050" y="2688500"/>
            <a:ext cx="8367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$6,750</a:t>
            </a:r>
            <a:endParaRPr sz="10000"/>
          </a:p>
        </p:txBody>
      </p:sp>
      <p:sp>
        <p:nvSpPr>
          <p:cNvPr id="341" name="Google Shape;341;p38"/>
          <p:cNvSpPr txBox="1"/>
          <p:nvPr>
            <p:ph idx="4294967295" type="body"/>
          </p:nvPr>
        </p:nvSpPr>
        <p:spPr>
          <a:xfrm>
            <a:off x="717575" y="4142250"/>
            <a:ext cx="7708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Price to replace </a:t>
            </a:r>
            <a:r>
              <a:rPr lang="en"/>
              <a:t>identified</a:t>
            </a:r>
            <a:r>
              <a:rPr lang="en"/>
              <a:t> units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2" type="subTitle"/>
          </p:nvPr>
        </p:nvSpPr>
        <p:spPr>
          <a:xfrm>
            <a:off x="1694275" y="1678913"/>
            <a:ext cx="54348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Automate Flagging</a:t>
            </a:r>
            <a:r>
              <a:rPr lang="en" sz="3000"/>
              <a:t>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Identify meters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returning accuracy scores &lt; 0 &amp; &gt; 100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7" name="Google Shape;347;p39"/>
          <p:cNvSpPr txBox="1"/>
          <p:nvPr>
            <p:ph type="title"/>
          </p:nvPr>
        </p:nvSpPr>
        <p:spPr>
          <a:xfrm>
            <a:off x="1311100" y="487850"/>
            <a:ext cx="7115400" cy="7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Inspect Meter With Potential Accuracy Errors</a:t>
            </a:r>
            <a:endParaRPr/>
          </a:p>
        </p:txBody>
      </p:sp>
      <p:sp>
        <p:nvSpPr>
          <p:cNvPr id="348" name="Google Shape;348;p39"/>
          <p:cNvSpPr txBox="1"/>
          <p:nvPr/>
        </p:nvSpPr>
        <p:spPr>
          <a:xfrm>
            <a:off x="615988" y="539888"/>
            <a:ext cx="695100" cy="6894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49" name="Google Shape;349;p39"/>
          <p:cNvSpPr txBox="1"/>
          <p:nvPr>
            <p:ph idx="2" type="subTitle"/>
          </p:nvPr>
        </p:nvSpPr>
        <p:spPr>
          <a:xfrm>
            <a:off x="1694275" y="2662800"/>
            <a:ext cx="54348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Target Inspection Efforts</a:t>
            </a:r>
            <a:r>
              <a:rPr lang="en" sz="3000"/>
              <a:t>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Reduce labor costs and build 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0" name="Google Shape;350;p39"/>
          <p:cNvSpPr txBox="1"/>
          <p:nvPr>
            <p:ph idx="2" type="subTitle"/>
          </p:nvPr>
        </p:nvSpPr>
        <p:spPr>
          <a:xfrm>
            <a:off x="1694275" y="3646675"/>
            <a:ext cx="54348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Improve Data Insights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Identify potentially erroneous meter readings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51" name="Google Shape;351;p39"/>
          <p:cNvGrpSpPr/>
          <p:nvPr/>
        </p:nvGrpSpPr>
        <p:grpSpPr>
          <a:xfrm>
            <a:off x="6927212" y="3646821"/>
            <a:ext cx="638715" cy="553963"/>
            <a:chOff x="-60255350" y="3733825"/>
            <a:chExt cx="316650" cy="316550"/>
          </a:xfrm>
        </p:grpSpPr>
        <p:sp>
          <p:nvSpPr>
            <p:cNvPr id="352" name="Google Shape;352;p39"/>
            <p:cNvSpPr/>
            <p:nvPr/>
          </p:nvSpPr>
          <p:spPr>
            <a:xfrm>
              <a:off x="-60218325" y="3733825"/>
              <a:ext cx="235525" cy="316550"/>
            </a:xfrm>
            <a:custGeom>
              <a:rect b="b" l="l" r="r" t="t"/>
              <a:pathLst>
                <a:path extrusionOk="0" h="12662" w="9421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-60255350" y="3844775"/>
              <a:ext cx="34675" cy="20500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-59974175" y="3844775"/>
              <a:ext cx="35475" cy="20500"/>
            </a:xfrm>
            <a:custGeom>
              <a:rect b="b" l="l" r="r" t="t"/>
              <a:pathLst>
                <a:path extrusionOk="0" h="820" w="1419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-60212825" y="393947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-60012750" y="373942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-60012750" y="393947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-60212825" y="373942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9"/>
          <p:cNvSpPr/>
          <p:nvPr/>
        </p:nvSpPr>
        <p:spPr>
          <a:xfrm>
            <a:off x="6925250" y="1688225"/>
            <a:ext cx="807000" cy="1393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 txBox="1"/>
          <p:nvPr/>
        </p:nvSpPr>
        <p:spPr>
          <a:xfrm>
            <a:off x="7608800" y="19386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61" name="Google Shape;361;p39"/>
          <p:cNvGrpSpPr/>
          <p:nvPr/>
        </p:nvGrpSpPr>
        <p:grpSpPr>
          <a:xfrm>
            <a:off x="967820" y="1678919"/>
            <a:ext cx="638724" cy="553941"/>
            <a:chOff x="-62890750" y="3747425"/>
            <a:chExt cx="330825" cy="317900"/>
          </a:xfrm>
        </p:grpSpPr>
        <p:sp>
          <p:nvSpPr>
            <p:cNvPr id="362" name="Google Shape;362;p39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39"/>
          <p:cNvSpPr/>
          <p:nvPr/>
        </p:nvSpPr>
        <p:spPr>
          <a:xfrm>
            <a:off x="1389350" y="2779050"/>
            <a:ext cx="807000" cy="1266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1297175" y="539900"/>
            <a:ext cx="71292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Predictive</a:t>
            </a:r>
            <a:r>
              <a:rPr lang="en"/>
              <a:t> Modeling</a:t>
            </a:r>
            <a:endParaRPr/>
          </a:p>
        </p:txBody>
      </p:sp>
      <p:sp>
        <p:nvSpPr>
          <p:cNvPr id="382" name="Google Shape;382;p40"/>
          <p:cNvSpPr txBox="1"/>
          <p:nvPr/>
        </p:nvSpPr>
        <p:spPr>
          <a:xfrm>
            <a:off x="467550" y="1497950"/>
            <a:ext cx="24177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Using current data and machine learning, build a</a:t>
            </a: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 predictive and </a:t>
            </a: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adaptive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model to identify when meter replacement 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allowing for better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 </a:t>
            </a: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budgetary</a:t>
            </a: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 planning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ore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discretion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on</a:t>
            </a: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 thresholds of </a:t>
            </a: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performance</a:t>
            </a: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,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and greater insights into the future state of this 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key </a:t>
            </a: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infrastructure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3" name="Google Shape;383;p40"/>
          <p:cNvSpPr txBox="1"/>
          <p:nvPr/>
        </p:nvSpPr>
        <p:spPr>
          <a:xfrm>
            <a:off x="552463" y="434138"/>
            <a:ext cx="695100" cy="6894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384" name="Google Shape;3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450" y="1293975"/>
            <a:ext cx="5615099" cy="3395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85" name="Google Shape;385;p40"/>
          <p:cNvCxnSpPr/>
          <p:nvPr/>
        </p:nvCxnSpPr>
        <p:spPr>
          <a:xfrm flipH="1" rot="10800000">
            <a:off x="3379725" y="2518200"/>
            <a:ext cx="4361700" cy="3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ctrTitle"/>
          </p:nvPr>
        </p:nvSpPr>
        <p:spPr>
          <a:xfrm>
            <a:off x="2206500" y="865563"/>
            <a:ext cx="4731000" cy="8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391" name="Google Shape;391;p41"/>
          <p:cNvSpPr txBox="1"/>
          <p:nvPr>
            <p:ph idx="1" type="subTitle"/>
          </p:nvPr>
        </p:nvSpPr>
        <p:spPr>
          <a:xfrm>
            <a:off x="2206500" y="1584288"/>
            <a:ext cx="47310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uestions?</a:t>
            </a:r>
            <a:endParaRPr/>
          </a:p>
        </p:txBody>
      </p:sp>
      <p:sp>
        <p:nvSpPr>
          <p:cNvPr id="392" name="Google Shape;392;p41"/>
          <p:cNvSpPr txBox="1"/>
          <p:nvPr>
            <p:ph idx="2" type="subTitle"/>
          </p:nvPr>
        </p:nvSpPr>
        <p:spPr>
          <a:xfrm>
            <a:off x="2206500" y="2233488"/>
            <a:ext cx="4731000" cy="6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kristendavis27@gmail</a:t>
            </a:r>
            <a:r>
              <a:rPr lang="en"/>
              <a:t>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(214) 673 - 7739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1"/>
          <p:cNvSpPr txBox="1"/>
          <p:nvPr/>
        </p:nvSpPr>
        <p:spPr>
          <a:xfrm>
            <a:off x="3072000" y="4013935"/>
            <a:ext cx="30000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Please keep this slide for attribution.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949525" y="1322675"/>
            <a:ext cx="2206200" cy="28314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3468875" y="1322675"/>
            <a:ext cx="2206200" cy="28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5988225" y="1322675"/>
            <a:ext cx="2206200" cy="28314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Meeting Objectives</a:t>
            </a:r>
            <a:endParaRPr sz="3000"/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996175" y="2956750"/>
            <a:ext cx="21129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Breakdown current meter state by make, age, accuracy and size</a:t>
            </a:r>
            <a:endParaRPr/>
          </a:p>
        </p:txBody>
      </p:sp>
      <p:sp>
        <p:nvSpPr>
          <p:cNvPr id="136" name="Google Shape;136;p25"/>
          <p:cNvSpPr txBox="1"/>
          <p:nvPr>
            <p:ph idx="2" type="subTitle"/>
          </p:nvPr>
        </p:nvSpPr>
        <p:spPr>
          <a:xfrm>
            <a:off x="996175" y="2615650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ASSET STATE</a:t>
            </a:r>
            <a:endParaRPr/>
          </a:p>
        </p:txBody>
      </p:sp>
      <p:sp>
        <p:nvSpPr>
          <p:cNvPr id="137" name="Google Shape;137;p25"/>
          <p:cNvSpPr txBox="1"/>
          <p:nvPr>
            <p:ph idx="3" type="subTitle"/>
          </p:nvPr>
        </p:nvSpPr>
        <p:spPr>
          <a:xfrm>
            <a:off x="3515525" y="2956750"/>
            <a:ext cx="21129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Walkthrough current revenue &amp; potential earnings gap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5"/>
          <p:cNvSpPr txBox="1"/>
          <p:nvPr>
            <p:ph idx="4" type="subTitle"/>
          </p:nvPr>
        </p:nvSpPr>
        <p:spPr>
          <a:xfrm>
            <a:off x="3515525" y="2615650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REVIEW REVENUE STREAM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5"/>
          <p:cNvSpPr txBox="1"/>
          <p:nvPr>
            <p:ph idx="5" type="subTitle"/>
          </p:nvPr>
        </p:nvSpPr>
        <p:spPr>
          <a:xfrm>
            <a:off x="6034875" y="2956750"/>
            <a:ext cx="21129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Deliver key </a:t>
            </a:r>
            <a:r>
              <a:rPr lang="en"/>
              <a:t>takeaways</a:t>
            </a:r>
            <a:r>
              <a:rPr lang="en"/>
              <a:t>, potential ROI, and next steps </a:t>
            </a:r>
            <a:endParaRPr/>
          </a:p>
        </p:txBody>
      </p:sp>
      <p:sp>
        <p:nvSpPr>
          <p:cNvPr id="140" name="Google Shape;140;p25"/>
          <p:cNvSpPr txBox="1"/>
          <p:nvPr>
            <p:ph idx="6" type="subTitle"/>
          </p:nvPr>
        </p:nvSpPr>
        <p:spPr>
          <a:xfrm>
            <a:off x="6034875" y="2615650"/>
            <a:ext cx="2112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ACTION PLAN</a:t>
            </a:r>
            <a:endParaRPr/>
          </a:p>
        </p:txBody>
      </p:sp>
      <p:grpSp>
        <p:nvGrpSpPr>
          <p:cNvPr id="141" name="Google Shape;141;p25"/>
          <p:cNvGrpSpPr/>
          <p:nvPr/>
        </p:nvGrpSpPr>
        <p:grpSpPr>
          <a:xfrm>
            <a:off x="4375503" y="1839370"/>
            <a:ext cx="392941" cy="390181"/>
            <a:chOff x="-63250675" y="3744075"/>
            <a:chExt cx="320350" cy="318100"/>
          </a:xfrm>
        </p:grpSpPr>
        <p:sp>
          <p:nvSpPr>
            <p:cNvPr id="142" name="Google Shape;142;p25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FFF1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FFF1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FFF1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5"/>
          <p:cNvGrpSpPr/>
          <p:nvPr/>
        </p:nvGrpSpPr>
        <p:grpSpPr>
          <a:xfrm>
            <a:off x="6896652" y="1839775"/>
            <a:ext cx="388403" cy="389384"/>
            <a:chOff x="-61783350" y="3743950"/>
            <a:chExt cx="316650" cy="317450"/>
          </a:xfrm>
        </p:grpSpPr>
        <p:sp>
          <p:nvSpPr>
            <p:cNvPr id="146" name="Google Shape;146;p25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5"/>
          <p:cNvGrpSpPr/>
          <p:nvPr/>
        </p:nvGrpSpPr>
        <p:grpSpPr>
          <a:xfrm>
            <a:off x="1882337" y="1864832"/>
            <a:ext cx="340573" cy="339271"/>
            <a:chOff x="2085450" y="842250"/>
            <a:chExt cx="483700" cy="481850"/>
          </a:xfrm>
        </p:grpSpPr>
        <p:sp>
          <p:nvSpPr>
            <p:cNvPr id="149" name="Google Shape;149;p25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1389375" y="2249375"/>
            <a:ext cx="1446300" cy="144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848850" y="2249375"/>
            <a:ext cx="1446300" cy="14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6308325" y="2249375"/>
            <a:ext cx="1446300" cy="144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717575" y="539900"/>
            <a:ext cx="7708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1220400" y="2972700"/>
            <a:ext cx="1784250" cy="892825"/>
          </a:xfrm>
          <a:custGeom>
            <a:rect b="b" l="l" r="r" t="t"/>
            <a:pathLst>
              <a:path extrusionOk="0" h="35713" w="71370">
                <a:moveTo>
                  <a:pt x="0" y="0"/>
                </a:moveTo>
                <a:lnTo>
                  <a:pt x="0" y="35713"/>
                </a:lnTo>
                <a:lnTo>
                  <a:pt x="71370" y="35713"/>
                </a:lnTo>
                <a:lnTo>
                  <a:pt x="7137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1" name="Google Shape;161;p26"/>
          <p:cNvSpPr/>
          <p:nvPr/>
        </p:nvSpPr>
        <p:spPr>
          <a:xfrm rot="10800000">
            <a:off x="3679875" y="2079875"/>
            <a:ext cx="1784250" cy="892825"/>
          </a:xfrm>
          <a:custGeom>
            <a:rect b="b" l="l" r="r" t="t"/>
            <a:pathLst>
              <a:path extrusionOk="0" h="35713" w="71370">
                <a:moveTo>
                  <a:pt x="0" y="0"/>
                </a:moveTo>
                <a:lnTo>
                  <a:pt x="0" y="35713"/>
                </a:lnTo>
                <a:lnTo>
                  <a:pt x="71370" y="35713"/>
                </a:lnTo>
                <a:lnTo>
                  <a:pt x="7137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2" name="Google Shape;162;p26"/>
          <p:cNvSpPr/>
          <p:nvPr/>
        </p:nvSpPr>
        <p:spPr>
          <a:xfrm>
            <a:off x="6139350" y="2972700"/>
            <a:ext cx="1784250" cy="892825"/>
          </a:xfrm>
          <a:custGeom>
            <a:rect b="b" l="l" r="r" t="t"/>
            <a:pathLst>
              <a:path extrusionOk="0" h="35713" w="71370">
                <a:moveTo>
                  <a:pt x="0" y="0"/>
                </a:moveTo>
                <a:lnTo>
                  <a:pt x="0" y="35713"/>
                </a:lnTo>
                <a:lnTo>
                  <a:pt x="71370" y="35713"/>
                </a:lnTo>
                <a:lnTo>
                  <a:pt x="7137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3" name="Google Shape;163;p26"/>
          <p:cNvSpPr/>
          <p:nvPr/>
        </p:nvSpPr>
        <p:spPr>
          <a:xfrm rot="10800000">
            <a:off x="6139350" y="2079875"/>
            <a:ext cx="1784250" cy="892825"/>
          </a:xfrm>
          <a:custGeom>
            <a:rect b="b" l="l" r="r" t="t"/>
            <a:pathLst>
              <a:path extrusionOk="0" h="35713" w="71370">
                <a:moveTo>
                  <a:pt x="0" y="0"/>
                </a:moveTo>
                <a:lnTo>
                  <a:pt x="0" y="35713"/>
                </a:lnTo>
                <a:lnTo>
                  <a:pt x="71370" y="35713"/>
                </a:lnTo>
                <a:lnTo>
                  <a:pt x="7137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64" name="Google Shape;164;p26"/>
          <p:cNvGrpSpPr/>
          <p:nvPr/>
        </p:nvGrpSpPr>
        <p:grpSpPr>
          <a:xfrm>
            <a:off x="1220400" y="2079875"/>
            <a:ext cx="2525275" cy="955775"/>
            <a:chOff x="1220400" y="1679100"/>
            <a:chExt cx="2525275" cy="955775"/>
          </a:xfrm>
        </p:grpSpPr>
        <p:sp>
          <p:nvSpPr>
            <p:cNvPr id="165" name="Google Shape;165;p26"/>
            <p:cNvSpPr/>
            <p:nvPr/>
          </p:nvSpPr>
          <p:spPr>
            <a:xfrm rot="10800000">
              <a:off x="1220400" y="1679100"/>
              <a:ext cx="1784250" cy="892825"/>
            </a:xfrm>
            <a:custGeom>
              <a:rect b="b" l="l" r="r" t="t"/>
              <a:pathLst>
                <a:path extrusionOk="0" h="35713" w="71370">
                  <a:moveTo>
                    <a:pt x="0" y="0"/>
                  </a:moveTo>
                  <a:lnTo>
                    <a:pt x="0" y="35713"/>
                  </a:lnTo>
                  <a:lnTo>
                    <a:pt x="71370" y="35713"/>
                  </a:lnTo>
                  <a:lnTo>
                    <a:pt x="7137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66" name="Google Shape;166;p26"/>
            <p:cNvCxnSpPr/>
            <p:nvPr/>
          </p:nvCxnSpPr>
          <p:spPr>
            <a:xfrm>
              <a:off x="3006425" y="2570525"/>
              <a:ext cx="677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26"/>
            <p:cNvSpPr/>
            <p:nvPr/>
          </p:nvSpPr>
          <p:spPr>
            <a:xfrm>
              <a:off x="3616975" y="2506175"/>
              <a:ext cx="128700" cy="1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26"/>
          <p:cNvGrpSpPr/>
          <p:nvPr/>
        </p:nvGrpSpPr>
        <p:grpSpPr>
          <a:xfrm flipH="1" rot="10800000">
            <a:off x="3679875" y="2909750"/>
            <a:ext cx="2525275" cy="955775"/>
            <a:chOff x="1220400" y="1679100"/>
            <a:chExt cx="2525275" cy="955775"/>
          </a:xfrm>
        </p:grpSpPr>
        <p:sp>
          <p:nvSpPr>
            <p:cNvPr id="169" name="Google Shape;169;p26"/>
            <p:cNvSpPr/>
            <p:nvPr/>
          </p:nvSpPr>
          <p:spPr>
            <a:xfrm rot="10800000">
              <a:off x="1220400" y="1679100"/>
              <a:ext cx="1784250" cy="892825"/>
            </a:xfrm>
            <a:custGeom>
              <a:rect b="b" l="l" r="r" t="t"/>
              <a:pathLst>
                <a:path extrusionOk="0" h="35713" w="71370">
                  <a:moveTo>
                    <a:pt x="0" y="0"/>
                  </a:moveTo>
                  <a:lnTo>
                    <a:pt x="0" y="35713"/>
                  </a:lnTo>
                  <a:lnTo>
                    <a:pt x="71370" y="35713"/>
                  </a:lnTo>
                  <a:lnTo>
                    <a:pt x="7137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70" name="Google Shape;170;p26"/>
            <p:cNvCxnSpPr/>
            <p:nvPr/>
          </p:nvCxnSpPr>
          <p:spPr>
            <a:xfrm>
              <a:off x="3006425" y="2570525"/>
              <a:ext cx="677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26"/>
            <p:cNvSpPr/>
            <p:nvPr/>
          </p:nvSpPr>
          <p:spPr>
            <a:xfrm>
              <a:off x="3616975" y="2506175"/>
              <a:ext cx="128700" cy="1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6"/>
          <p:cNvSpPr/>
          <p:nvPr/>
        </p:nvSpPr>
        <p:spPr>
          <a:xfrm>
            <a:off x="937577" y="1618175"/>
            <a:ext cx="555000" cy="55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25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3398771" y="1618175"/>
            <a:ext cx="555000" cy="55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25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5859964" y="1618175"/>
            <a:ext cx="555000" cy="55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25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1389375" y="2544075"/>
            <a:ext cx="14463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Replace Lowest </a:t>
            </a:r>
            <a:r>
              <a:rPr lang="en" sz="1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Performing</a:t>
            </a:r>
            <a:r>
              <a:rPr lang="en" sz="1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 Meters Immediately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3848850" y="2544075"/>
            <a:ext cx="14463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Inspect Meter With Potential Recording Errors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6308325" y="2544075"/>
            <a:ext cx="14463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Build Predictive Model to Plan for Future Expenses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3793275" y="1028850"/>
            <a:ext cx="4262400" cy="30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1098575" y="1525350"/>
            <a:ext cx="2414100" cy="209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1292075" y="1693050"/>
            <a:ext cx="2027100" cy="175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4028357" y="1658125"/>
            <a:ext cx="3792300" cy="13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Current Asset State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4028300" y="3041200"/>
            <a:ext cx="379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 of current meters by make, size, 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7"/>
          <p:cNvSpPr txBox="1"/>
          <p:nvPr>
            <p:ph idx="2" type="title"/>
          </p:nvPr>
        </p:nvSpPr>
        <p:spPr>
          <a:xfrm>
            <a:off x="767075" y="1921200"/>
            <a:ext cx="3077100" cy="13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1104350" y="3249550"/>
            <a:ext cx="2150700" cy="3711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746900" y="2659750"/>
            <a:ext cx="27762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Count of Meters Currently in Service: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Badger: 172,745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   Neptune: 166,182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Trident: 13,897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1297177" y="2034163"/>
            <a:ext cx="1580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1,960*</a:t>
            </a:r>
            <a:endParaRPr b="1"/>
          </a:p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 Model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971823" y="1691400"/>
            <a:ext cx="223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Total Units Analyzed:</a:t>
            </a: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 rot="10800000">
            <a:off x="825875" y="1430025"/>
            <a:ext cx="25233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750" y="661263"/>
            <a:ext cx="4244622" cy="382097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28"/>
          <p:cNvSpPr txBox="1"/>
          <p:nvPr/>
        </p:nvSpPr>
        <p:spPr>
          <a:xfrm>
            <a:off x="746898" y="913725"/>
            <a:ext cx="286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uli"/>
                <a:ea typeface="Muli"/>
                <a:cs typeface="Muli"/>
                <a:sym typeface="Muli"/>
              </a:rPr>
              <a:t>More than ⅔ of total sample data were ‘Neptune’ model meters</a:t>
            </a:r>
            <a:endParaRPr i="1"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390100" y="4596600"/>
            <a:ext cx="437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*Data from two meters not included in analysis due to missing meterID data </a:t>
            </a:r>
            <a:endParaRPr i="1" sz="6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717600" y="462600"/>
            <a:ext cx="7708800" cy="5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 Size</a:t>
            </a:r>
            <a:r>
              <a:rPr lang="en"/>
              <a:t> Report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⅝ inch meter model most prevalent meter size across model type</a:t>
            </a:r>
            <a:endParaRPr/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717525" y="127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{2EA6343D-D306-4B4F-B8E0-1FB848F4ABF5}</a:tableStyleId>
              </a:tblPr>
              <a:tblGrid>
                <a:gridCol w="1493350"/>
                <a:gridCol w="2011875"/>
                <a:gridCol w="4203550"/>
              </a:tblGrid>
              <a:tr h="105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⅝</a:t>
                      </a:r>
                      <a:r>
                        <a:rPr lang="en" sz="19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”</a:t>
                      </a:r>
                      <a:r>
                        <a:rPr lang="en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(0.625)</a:t>
                      </a:r>
                      <a:endParaRPr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1,920 units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The smallest meter model in the dataset, the largest quantity of meters were at this size across all three meter types</a:t>
                      </a:r>
                      <a:endParaRPr sz="1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05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¾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”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(0.75)</a:t>
                      </a:r>
                      <a:endParaRPr sz="12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3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units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Meter size only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available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in data set in the Badger and Neptune model, lowest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prevalence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of size in data set</a:t>
                      </a:r>
                      <a:endParaRPr sz="1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05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”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(1.00)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37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units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The largest meter model in the dataset, the majority appearing in the Badger meter model but present across all meter types</a:t>
                      </a:r>
                      <a:endParaRPr sz="1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75" y="1036275"/>
            <a:ext cx="7846049" cy="3915051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30"/>
          <p:cNvSpPr txBox="1"/>
          <p:nvPr>
            <p:ph idx="2" type="title"/>
          </p:nvPr>
        </p:nvSpPr>
        <p:spPr>
          <a:xfrm>
            <a:off x="114775" y="127575"/>
            <a:ext cx="7265100" cy="9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Meter Model Age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The majority of units analyzed are </a:t>
            </a:r>
            <a:r>
              <a:rPr i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between</a:t>
            </a:r>
            <a:r>
              <a:rPr i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10 &amp; 30 years old with Trident make models trending the oldest</a:t>
            </a:r>
            <a:endParaRPr sz="3000"/>
          </a:p>
        </p:txBody>
      </p:sp>
      <p:sp>
        <p:nvSpPr>
          <p:cNvPr id="213" name="Google Shape;213;p30"/>
          <p:cNvSpPr/>
          <p:nvPr/>
        </p:nvSpPr>
        <p:spPr>
          <a:xfrm>
            <a:off x="1300275" y="1377575"/>
            <a:ext cx="2460000" cy="3535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>
            <a:off x="3793275" y="1028850"/>
            <a:ext cx="4262400" cy="30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1098575" y="1525350"/>
            <a:ext cx="2414100" cy="209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1292075" y="1693050"/>
            <a:ext cx="2027100" cy="175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>
            <p:ph type="title"/>
          </p:nvPr>
        </p:nvSpPr>
        <p:spPr>
          <a:xfrm>
            <a:off x="4028357" y="1658125"/>
            <a:ext cx="3792300" cy="13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Revenue Review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1"/>
          <p:cNvSpPr txBox="1"/>
          <p:nvPr>
            <p:ph idx="1" type="subTitle"/>
          </p:nvPr>
        </p:nvSpPr>
        <p:spPr>
          <a:xfrm>
            <a:off x="4028300" y="3041200"/>
            <a:ext cx="379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Walkthrough current revenue &amp; potential earnings gap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3" name="Google Shape;223;p31"/>
          <p:cNvSpPr txBox="1"/>
          <p:nvPr>
            <p:ph idx="2" type="title"/>
          </p:nvPr>
        </p:nvSpPr>
        <p:spPr>
          <a:xfrm>
            <a:off x="767075" y="1921200"/>
            <a:ext cx="3077100" cy="13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754338" y="3317188"/>
            <a:ext cx="2328900" cy="12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Modeled 2019 Earnings </a:t>
            </a: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1572125" y="2373525"/>
            <a:ext cx="695100" cy="69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1866125" y="3019221"/>
            <a:ext cx="107100" cy="2082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1666677" y="2468089"/>
            <a:ext cx="505800" cy="5019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2975250" y="1208350"/>
            <a:ext cx="3193500" cy="73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083250" y="1328350"/>
            <a:ext cx="2977500" cy="4977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jalla One"/>
                <a:ea typeface="Fjalla One"/>
                <a:cs typeface="Fjalla One"/>
                <a:sym typeface="Fjalla One"/>
              </a:rPr>
              <a:t>Revenue Break Down</a:t>
            </a:r>
            <a:endParaRPr sz="18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862338" y="3842313"/>
            <a:ext cx="21129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Retail Cost Per CCF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862338" y="3501213"/>
            <a:ext cx="2112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$5.09</a:t>
            </a:r>
            <a:endParaRPr sz="16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3407538" y="3317188"/>
            <a:ext cx="2328900" cy="128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3515538" y="3842313"/>
            <a:ext cx="21129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Total 2019 Recorded Water Use (CCF)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3515538" y="3501213"/>
            <a:ext cx="2112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53,988,433</a:t>
            </a:r>
            <a:endParaRPr sz="16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6060738" y="3317188"/>
            <a:ext cx="2328900" cy="12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6060750" y="3842325"/>
            <a:ext cx="23289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Total earnings based on recorded water usage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6168738" y="3501213"/>
            <a:ext cx="2112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$367,355.64</a:t>
            </a:r>
            <a:endParaRPr sz="16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224450" y="2373525"/>
            <a:ext cx="695100" cy="69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4319002" y="2468089"/>
            <a:ext cx="505800" cy="50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6971525" y="2373525"/>
            <a:ext cx="695100" cy="69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7066077" y="2468089"/>
            <a:ext cx="505800" cy="5019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4518450" y="3019221"/>
            <a:ext cx="107100" cy="2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7265425" y="3019221"/>
            <a:ext cx="107100" cy="2082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32"/>
          <p:cNvCxnSpPr>
            <a:stCxn id="233" idx="2"/>
            <a:endCxn id="230" idx="0"/>
          </p:cNvCxnSpPr>
          <p:nvPr/>
        </p:nvCxnSpPr>
        <p:spPr>
          <a:xfrm rot="5400000">
            <a:off x="3032100" y="833650"/>
            <a:ext cx="427500" cy="2652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2"/>
          <p:cNvCxnSpPr>
            <a:stCxn id="233" idx="2"/>
            <a:endCxn id="245" idx="0"/>
          </p:cNvCxnSpPr>
          <p:nvPr/>
        </p:nvCxnSpPr>
        <p:spPr>
          <a:xfrm flipH="1" rot="-5400000">
            <a:off x="5731800" y="786250"/>
            <a:ext cx="427500" cy="2747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2"/>
          <p:cNvCxnSpPr>
            <a:stCxn id="233" idx="2"/>
            <a:endCxn id="243" idx="0"/>
          </p:cNvCxnSpPr>
          <p:nvPr/>
        </p:nvCxnSpPr>
        <p:spPr>
          <a:xfrm>
            <a:off x="4572000" y="1946050"/>
            <a:ext cx="0" cy="42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2"/>
          <p:cNvSpPr/>
          <p:nvPr/>
        </p:nvSpPr>
        <p:spPr>
          <a:xfrm>
            <a:off x="7135341" y="2563074"/>
            <a:ext cx="367261" cy="366364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32"/>
          <p:cNvGrpSpPr/>
          <p:nvPr/>
        </p:nvGrpSpPr>
        <p:grpSpPr>
          <a:xfrm>
            <a:off x="4396103" y="2533251"/>
            <a:ext cx="351786" cy="326274"/>
            <a:chOff x="-62511900" y="4129100"/>
            <a:chExt cx="304050" cy="282000"/>
          </a:xfrm>
        </p:grpSpPr>
        <p:sp>
          <p:nvSpPr>
            <p:cNvPr id="254" name="Google Shape;254;p32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2"/>
          <p:cNvSpPr/>
          <p:nvPr/>
        </p:nvSpPr>
        <p:spPr>
          <a:xfrm>
            <a:off x="1707929" y="2512519"/>
            <a:ext cx="370009" cy="367724"/>
          </a:xfrm>
          <a:custGeom>
            <a:rect b="b" l="l" r="r" t="t"/>
            <a:pathLst>
              <a:path extrusionOk="0" h="12713" w="12792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Pattern Meeting by Slidesgo">
  <a:themeElements>
    <a:clrScheme name="Simple Light">
      <a:dk1>
        <a:srgbClr val="000000"/>
      </a:dk1>
      <a:lt1>
        <a:srgbClr val="FFFFFF"/>
      </a:lt1>
      <a:dk2>
        <a:srgbClr val="FFF1A3"/>
      </a:dk2>
      <a:lt2>
        <a:srgbClr val="999999"/>
      </a:lt2>
      <a:accent1>
        <a:srgbClr val="000000"/>
      </a:accent1>
      <a:accent2>
        <a:srgbClr val="FFFFFF"/>
      </a:accent2>
      <a:accent3>
        <a:srgbClr val="FFF1A3"/>
      </a:accent3>
      <a:accent4>
        <a:srgbClr val="999999"/>
      </a:accent4>
      <a:accent5>
        <a:srgbClr val="FFF1A3"/>
      </a:accent5>
      <a:accent6>
        <a:srgbClr val="99999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