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10287000" cx="18288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Rubik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h/IB/1dXd8LWPBtOvUdExHakhy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76A1A4-DE37-4654-93AE-59D504694B19}">
  <a:tblStyle styleId="{8D76A1A4-DE37-4654-93AE-59D504694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Rubik-bold.fntdata"/><Relationship Id="rId45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ubik-boldItalic.fntdata"/><Relationship Id="rId47" Type="http://schemas.openxmlformats.org/officeDocument/2006/relationships/font" Target="fonts/Rubik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cca96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</a:t>
            </a:r>
            <a:endParaRPr/>
          </a:p>
        </p:txBody>
      </p:sp>
      <p:sp>
        <p:nvSpPr>
          <p:cNvPr id="82" name="Google Shape;82;g27fcca96e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fcdbce83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top 10 countries by medals across season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countries like usa, germany, &amp; russian federation perform well in both seasons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across both, </a:t>
            </a:r>
            <a:r>
              <a:rPr lang="en-US"/>
              <a:t>these</a:t>
            </a:r>
            <a:r>
              <a:rPr lang="en-US"/>
              <a:t> countries are never out of top 5 (though rank shifts depending on season)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others like norway &amp; austria have strong performances in winter games, while countries like china &amp; korea excel more in the summer</a:t>
            </a:r>
            <a:endParaRPr/>
          </a:p>
        </p:txBody>
      </p:sp>
      <p:sp>
        <p:nvSpPr>
          <p:cNvPr id="332" name="Google Shape;332;g27fcdbce838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fcdbce83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host status vs. medals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host countries (status= 1) generally have higher median medal counts compared to non-host countries (status= 0); but hosts exhibit a wider IQR, indicating more variability in the number of medals won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non-host countries tend to have a more compact distribution of medal counts, w/ fewer instances of extremely high medal 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overall, suggesting that being the host country positively impacts the number of medals won, probably due to factors like home advantage, better prep, &amp; increased investment in athletes + infrastructure</a:t>
            </a:r>
            <a:endParaRPr/>
          </a:p>
        </p:txBody>
      </p:sp>
      <p:sp>
        <p:nvSpPr>
          <p:cNvPr id="352" name="Google Shape;352;g27fcdbce838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fcdbce83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</a:t>
            </a:r>
            <a:r>
              <a:rPr lang="en-US"/>
              <a:t>wanted</a:t>
            </a:r>
            <a:r>
              <a:rPr lang="en-US"/>
              <a:t>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</a:t>
            </a:r>
            <a:r>
              <a:rPr lang="en-US"/>
              <a:t>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372" name="Google Shape;372;g27fcdbce838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19c23bb6f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f19c23bb6f_2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fe262dd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25" name="Google Shape;425;g27fe262dde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fe574d7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44" name="Google Shape;444;g27fe574d7b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fe574d7b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60" name="Google Shape;460;g27fe574d7b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fe574d7b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77" name="Google Shape;477;g27fe574d7b2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fe574d7b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94" name="Google Shape;494;g27fe574d7b2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fe262d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11" name="Google Shape;511;g27fe262dd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9c23bb6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Rohan</a:t>
            </a:r>
            <a:endParaRPr/>
          </a:p>
        </p:txBody>
      </p:sp>
      <p:sp>
        <p:nvSpPr>
          <p:cNvPr id="103" name="Google Shape;103;g2f19c23bb6f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fe262dd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27" name="Google Shape;527;g27fe262dde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fe574d7b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43" name="Google Shape;543;g27fe574d7b2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7fe574d7b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59" name="Google Shape;559;g27fe574d7b2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fe574d7b2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76" name="Google Shape;576;g27fe574d7b2_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fe574d7b2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93" name="Google Shape;593;g27fe574d7b2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7fe262dd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610" name="Google Shape;610;g27fe262dde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7fe262dde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626" name="Google Shape;626;g27fe262dde6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f19c23dd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f19c23dd6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f19c23dd6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f19c23dd65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f19c23dd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2f19c23dd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9c23bb6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f19c23bb6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c23bb6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19c23bb6f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19c23bb6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f19c23bb6f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c23bb6f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f19c23bb6f_2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19c23bb6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f19c23bb6f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fcdbce8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distribution of medals won by region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note: these are aggregate coun</a:t>
            </a:r>
            <a:r>
              <a:rPr lang="en-US"/>
              <a:t>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western europe clearly dominates w/ highest medal count; notice how it has more than double the medals of #2 asia</a:t>
            </a:r>
            <a:endParaRPr/>
          </a:p>
        </p:txBody>
      </p:sp>
      <p:sp>
        <p:nvSpPr>
          <p:cNvPr id="292" name="Google Shape;292;g27fcdbce83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fcdbce83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GDP vs. medals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it seems there is a positive association between the two; as a country’s GDP increases, so does the amount of medals they win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7fcdbce838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27fcca96e75_0_0"/>
          <p:cNvGrpSpPr/>
          <p:nvPr/>
        </p:nvGrpSpPr>
        <p:grpSpPr>
          <a:xfrm>
            <a:off x="-2650534" y="-1615436"/>
            <a:ext cx="5522082" cy="9061704"/>
            <a:chOff x="0" y="-57150"/>
            <a:chExt cx="406400" cy="666900"/>
          </a:xfrm>
        </p:grpSpPr>
        <p:sp>
          <p:nvSpPr>
            <p:cNvPr id="85" name="Google Shape;85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86" name="Google Shape;86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g27fcca96e75_0_0"/>
          <p:cNvGrpSpPr/>
          <p:nvPr/>
        </p:nvGrpSpPr>
        <p:grpSpPr>
          <a:xfrm>
            <a:off x="-2063711" y="-231814"/>
            <a:ext cx="5522082" cy="9061704"/>
            <a:chOff x="0" y="-57150"/>
            <a:chExt cx="406400" cy="666900"/>
          </a:xfrm>
        </p:grpSpPr>
        <p:sp>
          <p:nvSpPr>
            <p:cNvPr id="88" name="Google Shape;88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g27fcca96e75_0_0"/>
          <p:cNvGrpSpPr/>
          <p:nvPr/>
        </p:nvGrpSpPr>
        <p:grpSpPr>
          <a:xfrm>
            <a:off x="15282398" y="3198301"/>
            <a:ext cx="5640060" cy="9255305"/>
            <a:chOff x="0" y="-57150"/>
            <a:chExt cx="406400" cy="666900"/>
          </a:xfrm>
        </p:grpSpPr>
        <p:sp>
          <p:nvSpPr>
            <p:cNvPr id="91" name="Google Shape;91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92" name="Google Shape;92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g27fcca96e75_0_0"/>
          <p:cNvGrpSpPr/>
          <p:nvPr/>
        </p:nvGrpSpPr>
        <p:grpSpPr>
          <a:xfrm>
            <a:off x="16209023" y="-2647280"/>
            <a:ext cx="5640060" cy="9255305"/>
            <a:chOff x="0" y="-57150"/>
            <a:chExt cx="406400" cy="666900"/>
          </a:xfrm>
        </p:grpSpPr>
        <p:sp>
          <p:nvSpPr>
            <p:cNvPr id="94" name="Google Shape;94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5" name="Google Shape;95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g27fcca96e75_0_0"/>
          <p:cNvSpPr txBox="1"/>
          <p:nvPr/>
        </p:nvSpPr>
        <p:spPr>
          <a:xfrm>
            <a:off x="3470688" y="705238"/>
            <a:ext cx="113466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Predicting Olympic Results</a:t>
            </a:r>
            <a:endParaRPr sz="8100">
              <a:solidFill>
                <a:schemeClr val="dk1"/>
              </a:solidFill>
            </a:endParaRPr>
          </a:p>
        </p:txBody>
      </p:sp>
      <p:sp>
        <p:nvSpPr>
          <p:cNvPr id="97" name="Google Shape;97;g27fcca96e75_0_0"/>
          <p:cNvSpPr/>
          <p:nvPr/>
        </p:nvSpPr>
        <p:spPr>
          <a:xfrm rot="2033324">
            <a:off x="16394270" y="1152487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g27fcca96e75_0_0"/>
          <p:cNvSpPr/>
          <p:nvPr/>
        </p:nvSpPr>
        <p:spPr>
          <a:xfrm rot="-3517082">
            <a:off x="1961595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9" name="Google Shape;99;g27fcca96e7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46" y="3582834"/>
            <a:ext cx="971550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7fcca96e75_0_0"/>
          <p:cNvSpPr txBox="1"/>
          <p:nvPr/>
        </p:nvSpPr>
        <p:spPr>
          <a:xfrm>
            <a:off x="5359650" y="8695263"/>
            <a:ext cx="7568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By: Rohan Giri, Jennifer Gonzalez, Sameer Khan, Kristen Lowe, María Laura Peña, Scott Stempak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7fcdbce838_1_41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35" name="Google Shape;335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36" name="Google Shape;336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g27fcdbce838_1_41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38" name="Google Shape;338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9" name="Google Shape;339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g27fcdbce838_1_41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41" name="Google Shape;341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42" name="Google Shape;342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g27fcdbce838_1_41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44" name="Google Shape;344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45" name="Google Shape;345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g27fcdbce838_1_41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g27fcdbce838_1_41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g27fcdbce838_1_41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49" name="Google Shape;349;g27fcdbce838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788" y="2525875"/>
            <a:ext cx="14252423" cy="7086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27fcdbce838_1_8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55" name="Google Shape;355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56" name="Google Shape;356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g27fcdbce838_1_83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58" name="Google Shape;358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59" name="Google Shape;359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g27fcdbce838_1_8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61" name="Google Shape;361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62" name="Google Shape;362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g27fcdbce838_1_8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64" name="Google Shape;364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65" name="Google Shape;365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g27fcdbce838_1_83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g27fcdbce838_1_8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g27fcdbce838_1_83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69" name="Google Shape;369;g27fcdbce838_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807" y="2437275"/>
            <a:ext cx="13438392" cy="7199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27fcdbce838_1_10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75" name="Google Shape;375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76" name="Google Shape;376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g27fcdbce838_1_103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78" name="Google Shape;378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79" name="Google Shape;379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g27fcdbce838_1_10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81" name="Google Shape;381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82" name="Google Shape;382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g27fcdbce838_1_10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84" name="Google Shape;384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5" name="Google Shape;385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g27fcdbce838_1_103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7" name="Google Shape;387;g27fcdbce838_1_10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g27fcdbce838_1_103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89" name="Google Shape;389;g27fcdbce838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750" y="2346150"/>
            <a:ext cx="9266276" cy="73817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g2f19c23bb6f_2_103"/>
          <p:cNvGrpSpPr/>
          <p:nvPr/>
        </p:nvGrpSpPr>
        <p:grpSpPr>
          <a:xfrm rot="629564">
            <a:off x="-3623384" y="-2719679"/>
            <a:ext cx="10053371" cy="14480679"/>
            <a:chOff x="0" y="-57150"/>
            <a:chExt cx="1043266" cy="1502700"/>
          </a:xfrm>
        </p:grpSpPr>
        <p:sp>
          <p:nvSpPr>
            <p:cNvPr id="395" name="Google Shape;395;g2f19c23bb6f_2_103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96" name="Google Shape;396;g2f19c23bb6f_2_103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g2f19c23bb6f_2_103"/>
          <p:cNvSpPr txBox="1"/>
          <p:nvPr/>
        </p:nvSpPr>
        <p:spPr>
          <a:xfrm>
            <a:off x="8870463" y="4622247"/>
            <a:ext cx="7378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Machine Learning Models</a:t>
            </a:r>
            <a:endParaRPr/>
          </a:p>
        </p:txBody>
      </p:sp>
      <p:grpSp>
        <p:nvGrpSpPr>
          <p:cNvPr id="398" name="Google Shape;398;g2f19c23bb6f_2_103"/>
          <p:cNvGrpSpPr/>
          <p:nvPr/>
        </p:nvGrpSpPr>
        <p:grpSpPr>
          <a:xfrm>
            <a:off x="-1857733" y="-232075"/>
            <a:ext cx="5772859" cy="9255305"/>
            <a:chOff x="0" y="-57150"/>
            <a:chExt cx="415969" cy="666900"/>
          </a:xfrm>
        </p:grpSpPr>
        <p:sp>
          <p:nvSpPr>
            <p:cNvPr id="399" name="Google Shape;399;g2f19c23bb6f_2_103"/>
            <p:cNvSpPr/>
            <p:nvPr/>
          </p:nvSpPr>
          <p:spPr>
            <a:xfrm>
              <a:off x="0" y="0"/>
              <a:ext cx="415969" cy="609600"/>
            </a:xfrm>
            <a:custGeom>
              <a:rect b="b" l="l" r="r" t="t"/>
              <a:pathLst>
                <a:path extrusionOk="0" h="609600" w="415969">
                  <a:moveTo>
                    <a:pt x="203200" y="0"/>
                  </a:moveTo>
                  <a:lnTo>
                    <a:pt x="415969" y="0"/>
                  </a:lnTo>
                  <a:lnTo>
                    <a:pt x="21276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0" name="Google Shape;400;g2f19c23bb6f_2_103"/>
            <p:cNvSpPr txBox="1"/>
            <p:nvPr/>
          </p:nvSpPr>
          <p:spPr>
            <a:xfrm>
              <a:off x="101600" y="-57150"/>
              <a:ext cx="212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2f19c23bb6f_2_103"/>
          <p:cNvSpPr/>
          <p:nvPr/>
        </p:nvSpPr>
        <p:spPr>
          <a:xfrm>
            <a:off x="2601297" y="546068"/>
            <a:ext cx="7516801" cy="9194863"/>
          </a:xfrm>
          <a:custGeom>
            <a:rect b="b" l="l" r="r" t="t"/>
            <a:pathLst>
              <a:path extrusionOk="0" h="9194863" w="7516801">
                <a:moveTo>
                  <a:pt x="0" y="0"/>
                </a:moveTo>
                <a:lnTo>
                  <a:pt x="7516801" y="0"/>
                </a:lnTo>
                <a:lnTo>
                  <a:pt x="7516801" y="9194864"/>
                </a:lnTo>
                <a:lnTo>
                  <a:pt x="0" y="9194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2" name="Google Shape;402;g2f19c23bb6f_2_103"/>
          <p:cNvGrpSpPr/>
          <p:nvPr/>
        </p:nvGrpSpPr>
        <p:grpSpPr>
          <a:xfrm>
            <a:off x="14505129" y="6907571"/>
            <a:ext cx="2912547" cy="4779472"/>
            <a:chOff x="0" y="-57150"/>
            <a:chExt cx="406400" cy="666900"/>
          </a:xfrm>
        </p:grpSpPr>
        <p:sp>
          <p:nvSpPr>
            <p:cNvPr id="403" name="Google Shape;403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04" name="Google Shape;404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g2f19c23bb6f_2_103"/>
          <p:cNvGrpSpPr/>
          <p:nvPr/>
        </p:nvGrpSpPr>
        <p:grpSpPr>
          <a:xfrm>
            <a:off x="14505129" y="8485884"/>
            <a:ext cx="2912547" cy="4779472"/>
            <a:chOff x="0" y="-57150"/>
            <a:chExt cx="406400" cy="666900"/>
          </a:xfrm>
        </p:grpSpPr>
        <p:sp>
          <p:nvSpPr>
            <p:cNvPr id="406" name="Google Shape;406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7" name="Google Shape;407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g2f19c23bb6f_2_103"/>
          <p:cNvGrpSpPr/>
          <p:nvPr/>
        </p:nvGrpSpPr>
        <p:grpSpPr>
          <a:xfrm>
            <a:off x="15451826" y="-663779"/>
            <a:ext cx="1375258" cy="2256790"/>
            <a:chOff x="0" y="-57150"/>
            <a:chExt cx="406400" cy="666900"/>
          </a:xfrm>
        </p:grpSpPr>
        <p:sp>
          <p:nvSpPr>
            <p:cNvPr id="409" name="Google Shape;409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0" name="Google Shape;410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g2f19c23bb6f_2_103"/>
          <p:cNvGrpSpPr/>
          <p:nvPr/>
        </p:nvGrpSpPr>
        <p:grpSpPr>
          <a:xfrm>
            <a:off x="15961405" y="-1224837"/>
            <a:ext cx="1375258" cy="2256790"/>
            <a:chOff x="0" y="-57150"/>
            <a:chExt cx="406400" cy="666900"/>
          </a:xfrm>
        </p:grpSpPr>
        <p:sp>
          <p:nvSpPr>
            <p:cNvPr id="412" name="Google Shape;412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3" name="Google Shape;413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g2f19c23bb6f_2_103"/>
          <p:cNvGrpSpPr/>
          <p:nvPr/>
        </p:nvGrpSpPr>
        <p:grpSpPr>
          <a:xfrm>
            <a:off x="16378191" y="150675"/>
            <a:ext cx="1375258" cy="2256790"/>
            <a:chOff x="0" y="-57150"/>
            <a:chExt cx="406400" cy="666900"/>
          </a:xfrm>
        </p:grpSpPr>
        <p:sp>
          <p:nvSpPr>
            <p:cNvPr id="415" name="Google Shape;415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6" name="Google Shape;416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g2f19c23bb6f_2_103"/>
          <p:cNvGrpSpPr/>
          <p:nvPr/>
        </p:nvGrpSpPr>
        <p:grpSpPr>
          <a:xfrm>
            <a:off x="10626967" y="954763"/>
            <a:ext cx="3865069" cy="3227246"/>
            <a:chOff x="0" y="0"/>
            <a:chExt cx="5153426" cy="4302995"/>
          </a:xfrm>
        </p:grpSpPr>
        <p:sp>
          <p:nvSpPr>
            <p:cNvPr id="418" name="Google Shape;418;g2f19c23bb6f_2_103"/>
            <p:cNvSpPr/>
            <p:nvPr/>
          </p:nvSpPr>
          <p:spPr>
            <a:xfrm>
              <a:off x="0" y="0"/>
              <a:ext cx="5153426" cy="4302995"/>
            </a:xfrm>
            <a:custGeom>
              <a:rect b="b" l="l" r="r" t="t"/>
              <a:pathLst>
                <a:path extrusionOk="0" h="4302995" w="5153426">
                  <a:moveTo>
                    <a:pt x="0" y="0"/>
                  </a:moveTo>
                  <a:lnTo>
                    <a:pt x="5153426" y="0"/>
                  </a:lnTo>
                  <a:lnTo>
                    <a:pt x="5153426" y="4302995"/>
                  </a:lnTo>
                  <a:lnTo>
                    <a:pt x="0" y="43029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19" name="Google Shape;419;g2f19c23bb6f_2_103"/>
            <p:cNvGrpSpPr/>
            <p:nvPr/>
          </p:nvGrpSpPr>
          <p:grpSpPr>
            <a:xfrm>
              <a:off x="1563115" y="993932"/>
              <a:ext cx="2027204" cy="2027204"/>
              <a:chOff x="0" y="0"/>
              <a:chExt cx="812800" cy="812800"/>
            </a:xfrm>
          </p:grpSpPr>
          <p:sp>
            <p:nvSpPr>
              <p:cNvPr id="420" name="Google Shape;420;g2f19c23bb6f_2_10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g2f19c23bb6f_2_103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" name="Google Shape;422;g2f19c23bb6f_2_103"/>
            <p:cNvSpPr txBox="1"/>
            <p:nvPr/>
          </p:nvSpPr>
          <p:spPr>
            <a:xfrm>
              <a:off x="2238893" y="1264580"/>
              <a:ext cx="675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g27fe262dde6_0_3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28" name="Google Shape;428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29" name="Google Shape;429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g27fe262dde6_0_3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31" name="Google Shape;431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32" name="Google Shape;432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g27fe262dde6_0_3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34" name="Google Shape;434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35" name="Google Shape;435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g27fe262dde6_0_3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g27fe262dde6_0_33"/>
          <p:cNvSpPr txBox="1"/>
          <p:nvPr/>
        </p:nvSpPr>
        <p:spPr>
          <a:xfrm>
            <a:off x="4051500" y="589800"/>
            <a:ext cx="10185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Models Overview</a:t>
            </a:r>
            <a:endParaRPr/>
          </a:p>
        </p:txBody>
      </p:sp>
      <p:sp>
        <p:nvSpPr>
          <p:cNvPr id="438" name="Google Shape;438;g27fe262dde6_0_33"/>
          <p:cNvSpPr txBox="1"/>
          <p:nvPr/>
        </p:nvSpPr>
        <p:spPr>
          <a:xfrm>
            <a:off x="2890900" y="388950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Decision Tree</a:t>
            </a:r>
            <a:endParaRPr sz="4800"/>
          </a:p>
        </p:txBody>
      </p:sp>
      <p:sp>
        <p:nvSpPr>
          <p:cNvPr id="439" name="Google Shape;439;g27fe262dde6_0_33"/>
          <p:cNvSpPr txBox="1"/>
          <p:nvPr/>
        </p:nvSpPr>
        <p:spPr>
          <a:xfrm>
            <a:off x="9478100" y="388950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Bagging</a:t>
            </a:r>
            <a:endParaRPr sz="4800"/>
          </a:p>
        </p:txBody>
      </p:sp>
      <p:sp>
        <p:nvSpPr>
          <p:cNvPr id="440" name="Google Shape;440;g27fe262dde6_0_33"/>
          <p:cNvSpPr txBox="1"/>
          <p:nvPr/>
        </p:nvSpPr>
        <p:spPr>
          <a:xfrm>
            <a:off x="2978675" y="617965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Random Forest</a:t>
            </a:r>
            <a:endParaRPr sz="4800"/>
          </a:p>
        </p:txBody>
      </p:sp>
      <p:sp>
        <p:nvSpPr>
          <p:cNvPr id="441" name="Google Shape;441;g27fe262dde6_0_33"/>
          <p:cNvSpPr txBox="1"/>
          <p:nvPr/>
        </p:nvSpPr>
        <p:spPr>
          <a:xfrm>
            <a:off x="9055875" y="6173850"/>
            <a:ext cx="57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Gradient Boosting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g27fe574d7b2_1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47" name="Google Shape;447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48" name="Google Shape;448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g27fe574d7b2_1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50" name="Google Shape;450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51" name="Google Shape;451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g27fe574d7b2_1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53" name="Google Shape;453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4" name="Google Shape;454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g27fe574d7b2_1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g27fe574d7b2_1_0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Decision Tree Model</a:t>
            </a:r>
            <a:endParaRPr sz="5000"/>
          </a:p>
        </p:txBody>
      </p:sp>
      <p:graphicFrame>
        <p:nvGraphicFramePr>
          <p:cNvPr id="457" name="Google Shape;457;g27fe574d7b2_1_0"/>
          <p:cNvGraphicFramePr/>
          <p:nvPr/>
        </p:nvGraphicFramePr>
        <p:xfrm>
          <a:off x="6707125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3750"/>
              </a:tblGrid>
              <a:tr h="9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7.785714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224.551948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14.985057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0.322729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g27fe574d7b2_1_18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63" name="Google Shape;463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64" name="Google Shape;464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g27fe574d7b2_1_18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66" name="Google Shape;466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67" name="Google Shape;467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g27fe574d7b2_1_18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69" name="Google Shape;469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70" name="Google Shape;470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g27fe574d7b2_1_18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2" name="Google Shape;472;g27fe574d7b2_1_18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Bagging Model</a:t>
            </a:r>
            <a:endParaRPr sz="5000"/>
          </a:p>
        </p:txBody>
      </p:sp>
      <p:graphicFrame>
        <p:nvGraphicFramePr>
          <p:cNvPr id="473" name="Google Shape;473;g27fe574d7b2_1_18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ubik"/>
                        <a:buChar char="●"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bootstrap_features: False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max_samples: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5.201948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4.794478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85.332792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57.540310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9.237575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7.585533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0.742628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0.826453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g27fe574d7b2_1_18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g27fe574d7b2_1_36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80" name="Google Shape;480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81" name="Google Shape;481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g27fe574d7b2_1_36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83" name="Google Shape;483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84" name="Google Shape;484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g27fe574d7b2_1_36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86" name="Google Shape;486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87" name="Google Shape;487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g27fe574d7b2_1_36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9" name="Google Shape;489;g27fe574d7b2_1_36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Random Forest Model</a:t>
            </a:r>
            <a:endParaRPr sz="5000"/>
          </a:p>
        </p:txBody>
      </p:sp>
      <p:graphicFrame>
        <p:nvGraphicFramePr>
          <p:cNvPr id="490" name="Google Shape;490;g27fe574d7b2_1_36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True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20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100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4.674238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4.507012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52.975255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49.951581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7.278410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7.067643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0.840221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0.849341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g27fe574d7b2_1_36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g27fe574d7b2_1_54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97" name="Google Shape;497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98" name="Google Shape;498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g27fe574d7b2_1_54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00" name="Google Shape;500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01" name="Google Shape;501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g27fe574d7b2_1_54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03" name="Google Shape;503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04" name="Google Shape;504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27fe574d7b2_1_54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g27fe574d7b2_1_54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Gradient Boosting Model</a:t>
            </a:r>
            <a:endParaRPr sz="5000"/>
          </a:p>
        </p:txBody>
      </p:sp>
      <p:graphicFrame>
        <p:nvGraphicFramePr>
          <p:cNvPr id="507" name="Google Shape;507;g27fe574d7b2_1_54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</a:t>
                      </a: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using</a:t>
                      </a: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learning_rate: 0.1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5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250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subsample: 0.8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5.013585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4.538984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66.179258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47.197012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8.135063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6.870008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0.800397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0.857649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8" name="Google Shape;508;g27fe574d7b2_1_54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g27fe262dde6_0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14" name="Google Shape;514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15" name="Google Shape;515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g27fe262dde6_0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17" name="Google Shape;517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18" name="Google Shape;518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g27fe262dde6_0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20" name="Google Shape;520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21" name="Google Shape;521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g27fe262dde6_0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3" name="Google Shape;523;g27fe262dde6_0_0"/>
          <p:cNvSpPr txBox="1"/>
          <p:nvPr/>
        </p:nvSpPr>
        <p:spPr>
          <a:xfrm>
            <a:off x="1835700" y="567000"/>
            <a:ext cx="1461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Olympics Models Summary</a:t>
            </a:r>
            <a:endParaRPr sz="6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524" name="Google Shape;524;g27fe262dde6_0_0"/>
          <p:cNvGraphicFramePr/>
          <p:nvPr/>
        </p:nvGraphicFramePr>
        <p:xfrm>
          <a:off x="1645933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2926075"/>
                <a:gridCol w="2926075"/>
                <a:gridCol w="2926075"/>
                <a:gridCol w="2926075"/>
                <a:gridCol w="292607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MAE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R²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Decision Tree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7.786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224.552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14.985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0.323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5.202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85.333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9.238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0.743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4.674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52.975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7.278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0.840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5.014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66.179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8.135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0.800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4.794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57.540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7.586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4.507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49.951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7.068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0.849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4.539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47.197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6.870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0.858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2f19c23bb6f_2_38"/>
          <p:cNvGrpSpPr/>
          <p:nvPr/>
        </p:nvGrpSpPr>
        <p:grpSpPr>
          <a:xfrm>
            <a:off x="-2650534" y="-1615436"/>
            <a:ext cx="5522082" cy="9061704"/>
            <a:chOff x="0" y="-57150"/>
            <a:chExt cx="406400" cy="666900"/>
          </a:xfrm>
        </p:grpSpPr>
        <p:sp>
          <p:nvSpPr>
            <p:cNvPr id="106" name="Google Shape;106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107" name="Google Shape;107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g2f19c23bb6f_2_38"/>
          <p:cNvGrpSpPr/>
          <p:nvPr/>
        </p:nvGrpSpPr>
        <p:grpSpPr>
          <a:xfrm>
            <a:off x="-2063711" y="-231814"/>
            <a:ext cx="5522082" cy="9061704"/>
            <a:chOff x="0" y="-57150"/>
            <a:chExt cx="406400" cy="666900"/>
          </a:xfrm>
        </p:grpSpPr>
        <p:sp>
          <p:nvSpPr>
            <p:cNvPr id="109" name="Google Shape;109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0" name="Google Shape;110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2f19c23bb6f_2_38"/>
          <p:cNvGrpSpPr/>
          <p:nvPr/>
        </p:nvGrpSpPr>
        <p:grpSpPr>
          <a:xfrm>
            <a:off x="15282398" y="3198301"/>
            <a:ext cx="5640060" cy="9255305"/>
            <a:chOff x="0" y="-57150"/>
            <a:chExt cx="406400" cy="666900"/>
          </a:xfrm>
        </p:grpSpPr>
        <p:sp>
          <p:nvSpPr>
            <p:cNvPr id="112" name="Google Shape;112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13" name="Google Shape;113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g2f19c23bb6f_2_38"/>
          <p:cNvGrpSpPr/>
          <p:nvPr/>
        </p:nvGrpSpPr>
        <p:grpSpPr>
          <a:xfrm>
            <a:off x="16209023" y="-2647280"/>
            <a:ext cx="5640060" cy="9255305"/>
            <a:chOff x="0" y="-57150"/>
            <a:chExt cx="406400" cy="666900"/>
          </a:xfrm>
        </p:grpSpPr>
        <p:sp>
          <p:nvSpPr>
            <p:cNvPr id="115" name="Google Shape;115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6" name="Google Shape;116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g2f19c23bb6f_2_38"/>
          <p:cNvSpPr txBox="1"/>
          <p:nvPr/>
        </p:nvSpPr>
        <p:spPr>
          <a:xfrm>
            <a:off x="11487920" y="6726223"/>
            <a:ext cx="3794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Machine Learning Models</a:t>
            </a:r>
            <a:endParaRPr/>
          </a:p>
        </p:txBody>
      </p:sp>
      <p:sp>
        <p:nvSpPr>
          <p:cNvPr id="118" name="Google Shape;118;g2f19c23bb6f_2_38"/>
          <p:cNvSpPr txBox="1"/>
          <p:nvPr/>
        </p:nvSpPr>
        <p:spPr>
          <a:xfrm>
            <a:off x="7373092" y="6726223"/>
            <a:ext cx="33060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Exploratory</a:t>
            </a:r>
            <a:r>
              <a:rPr lang="en-US" sz="3499"/>
              <a:t> Data Analysis</a:t>
            </a:r>
            <a:endParaRPr/>
          </a:p>
        </p:txBody>
      </p:sp>
      <p:sp>
        <p:nvSpPr>
          <p:cNvPr id="119" name="Google Shape;119;g2f19c23bb6f_2_38"/>
          <p:cNvSpPr txBox="1"/>
          <p:nvPr/>
        </p:nvSpPr>
        <p:spPr>
          <a:xfrm>
            <a:off x="3009744" y="6726223"/>
            <a:ext cx="33060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n-US" sz="3499"/>
              <a:t> / Data Cleaning and Merging</a:t>
            </a:r>
            <a:endParaRPr/>
          </a:p>
        </p:txBody>
      </p:sp>
      <p:sp>
        <p:nvSpPr>
          <p:cNvPr id="120" name="Google Shape;120;g2f19c23bb6f_2_38"/>
          <p:cNvSpPr txBox="1"/>
          <p:nvPr/>
        </p:nvSpPr>
        <p:spPr>
          <a:xfrm>
            <a:off x="3774435" y="1926201"/>
            <a:ext cx="1073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Table Of Contents</a:t>
            </a:r>
            <a:endParaRPr/>
          </a:p>
        </p:txBody>
      </p:sp>
      <p:grpSp>
        <p:nvGrpSpPr>
          <p:cNvPr id="121" name="Google Shape;121;g2f19c23bb6f_2_38"/>
          <p:cNvGrpSpPr/>
          <p:nvPr/>
        </p:nvGrpSpPr>
        <p:grpSpPr>
          <a:xfrm>
            <a:off x="3902582" y="4513087"/>
            <a:ext cx="1520403" cy="1520403"/>
            <a:chOff x="0" y="0"/>
            <a:chExt cx="2027204" cy="2027204"/>
          </a:xfrm>
        </p:grpSpPr>
        <p:grpSp>
          <p:nvGrpSpPr>
            <p:cNvPr id="122" name="Google Shape;122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23" name="Google Shape;123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g2f19c23bb6f_2_38"/>
            <p:cNvSpPr txBox="1"/>
            <p:nvPr/>
          </p:nvSpPr>
          <p:spPr>
            <a:xfrm>
              <a:off x="719434" y="270648"/>
              <a:ext cx="5121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/>
            </a:p>
          </p:txBody>
        </p:sp>
      </p:grpSp>
      <p:grpSp>
        <p:nvGrpSpPr>
          <p:cNvPr id="126" name="Google Shape;126;g2f19c23bb6f_2_38"/>
          <p:cNvGrpSpPr/>
          <p:nvPr/>
        </p:nvGrpSpPr>
        <p:grpSpPr>
          <a:xfrm>
            <a:off x="8265931" y="4513087"/>
            <a:ext cx="1520403" cy="1520403"/>
            <a:chOff x="0" y="0"/>
            <a:chExt cx="2027204" cy="2027204"/>
          </a:xfrm>
        </p:grpSpPr>
        <p:grpSp>
          <p:nvGrpSpPr>
            <p:cNvPr id="127" name="Google Shape;127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28" name="Google Shape;128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g2f19c23bb6f_2_38"/>
            <p:cNvSpPr txBox="1"/>
            <p:nvPr/>
          </p:nvSpPr>
          <p:spPr>
            <a:xfrm>
              <a:off x="680302" y="270648"/>
              <a:ext cx="666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/>
            </a:p>
          </p:txBody>
        </p:sp>
      </p:grpSp>
      <p:grpSp>
        <p:nvGrpSpPr>
          <p:cNvPr id="131" name="Google Shape;131;g2f19c23bb6f_2_38"/>
          <p:cNvGrpSpPr/>
          <p:nvPr/>
        </p:nvGrpSpPr>
        <p:grpSpPr>
          <a:xfrm>
            <a:off x="12624961" y="4513087"/>
            <a:ext cx="1520403" cy="1520403"/>
            <a:chOff x="0" y="0"/>
            <a:chExt cx="2027204" cy="2027204"/>
          </a:xfrm>
        </p:grpSpPr>
        <p:grpSp>
          <p:nvGrpSpPr>
            <p:cNvPr id="132" name="Google Shape;132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33" name="Google Shape;133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g2f19c23bb6f_2_38"/>
            <p:cNvSpPr txBox="1"/>
            <p:nvPr/>
          </p:nvSpPr>
          <p:spPr>
            <a:xfrm>
              <a:off x="675778" y="270648"/>
              <a:ext cx="675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/>
            </a:p>
          </p:txBody>
        </p:sp>
      </p:grpSp>
      <p:sp>
        <p:nvSpPr>
          <p:cNvPr id="136" name="Google Shape;136;g2f19c23bb6f_2_38"/>
          <p:cNvSpPr/>
          <p:nvPr/>
        </p:nvSpPr>
        <p:spPr>
          <a:xfrm rot="2033324">
            <a:off x="14805020" y="2521637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g2f19c23bb6f_2_38"/>
          <p:cNvSpPr/>
          <p:nvPr/>
        </p:nvSpPr>
        <p:spPr>
          <a:xfrm rot="-3517082">
            <a:off x="1961595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g27fe262dde6_0_7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30" name="Google Shape;530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31" name="Google Shape;531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g27fe262dde6_0_7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33" name="Google Shape;533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34" name="Google Shape;534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g27fe262dde6_0_7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36" name="Google Shape;536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37" name="Google Shape;537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8" name="Google Shape;538;g27fe262dde6_0_7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9" name="Google Shape;539;g27fe262dde6_0_73"/>
          <p:cNvSpPr txBox="1"/>
          <p:nvPr/>
        </p:nvSpPr>
        <p:spPr>
          <a:xfrm>
            <a:off x="1835700" y="643950"/>
            <a:ext cx="1461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Olympics Models Feature Importance</a:t>
            </a:r>
            <a:endParaRPr sz="5000">
              <a:solidFill>
                <a:srgbClr val="8141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40" name="Google Shape;540;g27fe262dde6_0_73"/>
          <p:cNvPicPr preferRelativeResize="0"/>
          <p:nvPr/>
        </p:nvPicPr>
        <p:blipFill rotWithShape="1">
          <a:blip r:embed="rId4">
            <a:alphaModFix/>
          </a:blip>
          <a:srcRect b="0" l="426" r="416" t="0"/>
          <a:stretch/>
        </p:blipFill>
        <p:spPr>
          <a:xfrm>
            <a:off x="1618489" y="2441448"/>
            <a:ext cx="14996159" cy="639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g27fe574d7b2_1_13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46" name="Google Shape;546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47" name="Google Shape;547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g27fe574d7b2_1_13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49" name="Google Shape;549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50" name="Google Shape;550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g27fe574d7b2_1_13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52" name="Google Shape;552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53" name="Google Shape;553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g27fe574d7b2_1_13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5" name="Google Shape;555;g27fe574d7b2_1_130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Decision Tree Model</a:t>
            </a:r>
            <a:endParaRPr sz="5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556" name="Google Shape;556;g27fe574d7b2_1_130"/>
          <p:cNvGraphicFramePr/>
          <p:nvPr/>
        </p:nvGraphicFramePr>
        <p:xfrm>
          <a:off x="6707125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3750"/>
              </a:tblGrid>
              <a:tr h="9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5.224138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49.396552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7.028268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0.484955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g27fe574d7b2_1_145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62" name="Google Shape;562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63" name="Google Shape;563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g27fe574d7b2_1_145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65" name="Google Shape;565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66" name="Google Shape;566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g27fe574d7b2_1_145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68" name="Google Shape;568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69" name="Google Shape;569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g27fe574d7b2_1_145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1" name="Google Shape;571;g27fe574d7b2_1_145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Bagging Model</a:t>
            </a:r>
            <a:endParaRPr sz="5000"/>
          </a:p>
        </p:txBody>
      </p:sp>
      <p:graphicFrame>
        <p:nvGraphicFramePr>
          <p:cNvPr id="572" name="Google Shape;572;g27fe574d7b2_1_145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ubik"/>
                        <a:buChar char="●"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bootstrap_features: False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1.0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max_samples: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100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3.950000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3.884483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30.017759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30.226231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5.478846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5.497839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0.687013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0.684839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g27fe574d7b2_1_145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g27fe574d7b2_1_161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79" name="Google Shape;579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80" name="Google Shape;580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g27fe574d7b2_1_161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82" name="Google Shape;582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83" name="Google Shape;583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g27fe574d7b2_1_161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85" name="Google Shape;585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86" name="Google Shape;586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g27fe574d7b2_1_161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8" name="Google Shape;588;g27fe574d7b2_1_161"/>
          <p:cNvSpPr txBox="1"/>
          <p:nvPr/>
        </p:nvSpPr>
        <p:spPr>
          <a:xfrm>
            <a:off x="4051500" y="64000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Random Forest Model</a:t>
            </a:r>
            <a:endParaRPr sz="5000"/>
          </a:p>
        </p:txBody>
      </p:sp>
      <p:graphicFrame>
        <p:nvGraphicFramePr>
          <p:cNvPr id="589" name="Google Shape;589;g27fe574d7b2_1_161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20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4.059540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3.615690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31.426216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27.948496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5.605909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5.286634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0.672327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0.708588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g27fe574d7b2_1_161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g27fe574d7b2_1_177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96" name="Google Shape;596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97" name="Google Shape;597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g27fe574d7b2_1_177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99" name="Google Shape;599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00" name="Google Shape;600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g27fe574d7b2_1_177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02" name="Google Shape;602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03" name="Google Shape;603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g27fe574d7b2_1_177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5" name="Google Shape;605;g27fe574d7b2_1_177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Gradient Boosting Model</a:t>
            </a:r>
            <a:endParaRPr sz="5000"/>
          </a:p>
        </p:txBody>
      </p:sp>
      <p:graphicFrame>
        <p:nvGraphicFramePr>
          <p:cNvPr id="606" name="Google Shape;606;g27fe574d7b2_1_177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learning_rate: 0.1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3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4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250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subsample: 0.8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4.152153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3.675121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32.578276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28.368045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5.707738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5.326166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0.660315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0.704214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7" name="Google Shape;607;g27fe574d7b2_1_177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g27fe262dde6_0_19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613" name="Google Shape;613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14" name="Google Shape;614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g27fe262dde6_0_19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616" name="Google Shape;616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17" name="Google Shape;617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g27fe262dde6_0_19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19" name="Google Shape;619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20" name="Google Shape;620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g27fe262dde6_0_19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2" name="Google Shape;622;g27fe262dde6_0_19"/>
          <p:cNvSpPr txBox="1"/>
          <p:nvPr/>
        </p:nvSpPr>
        <p:spPr>
          <a:xfrm>
            <a:off x="1835700" y="643950"/>
            <a:ext cx="1461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 Olympics Models Summary</a:t>
            </a:r>
            <a:endParaRPr sz="5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623" name="Google Shape;623;g27fe262dde6_0_19"/>
          <p:cNvGraphicFramePr/>
          <p:nvPr/>
        </p:nvGraphicFramePr>
        <p:xfrm>
          <a:off x="1645933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{8D76A1A4-DE37-4654-93AE-59D504694B19}</a:tableStyleId>
              </a:tblPr>
              <a:tblGrid>
                <a:gridCol w="2926075"/>
                <a:gridCol w="2926075"/>
                <a:gridCol w="2926075"/>
                <a:gridCol w="2926075"/>
                <a:gridCol w="292607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MAE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R²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Decision Tree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5.224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49.397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7.028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0.485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3.950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30.018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5.479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0.687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4.060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31.426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5.606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0.672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4.152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32.578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5.708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0.660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3.884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30.226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5.498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0.684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3.616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27.948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5.287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0.709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3.675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28</a:t>
                      </a: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.368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5.326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0.704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g27fe262dde6_3_2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629" name="Google Shape;629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30" name="Google Shape;630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g27fe262dde6_3_2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632" name="Google Shape;632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33" name="Google Shape;633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g27fe262dde6_3_2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35" name="Google Shape;635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36" name="Google Shape;636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g27fe262dde6_3_2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8" name="Google Shape;638;g27fe262dde6_3_2"/>
          <p:cNvSpPr txBox="1"/>
          <p:nvPr/>
        </p:nvSpPr>
        <p:spPr>
          <a:xfrm>
            <a:off x="2445000" y="643950"/>
            <a:ext cx="1339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 Olympics Models Feature Importance</a:t>
            </a:r>
            <a:endParaRPr sz="5000">
              <a:solidFill>
                <a:srgbClr val="8141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9" name="Google Shape;639;g27fe262dde6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450" y="2436150"/>
            <a:ext cx="14996161" cy="6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19c23dd65_1_29"/>
          <p:cNvSpPr txBox="1"/>
          <p:nvPr/>
        </p:nvSpPr>
        <p:spPr>
          <a:xfrm>
            <a:off x="3967351" y="1126061"/>
            <a:ext cx="10353300" cy="8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Can our model predict how many medals the US will bring home in 2024?</a:t>
            </a:r>
            <a:endParaRPr/>
          </a:p>
        </p:txBody>
      </p:sp>
      <p:grpSp>
        <p:nvGrpSpPr>
          <p:cNvPr id="645" name="Google Shape;645;g2f19c23dd65_1_29"/>
          <p:cNvGrpSpPr/>
          <p:nvPr/>
        </p:nvGrpSpPr>
        <p:grpSpPr>
          <a:xfrm>
            <a:off x="15148162" y="6483526"/>
            <a:ext cx="2453440" cy="5437538"/>
            <a:chOff x="0" y="-57150"/>
            <a:chExt cx="504356" cy="1117800"/>
          </a:xfrm>
        </p:grpSpPr>
        <p:sp>
          <p:nvSpPr>
            <p:cNvPr id="646" name="Google Shape;646;g2f19c23dd65_1_29"/>
            <p:cNvSpPr/>
            <p:nvPr/>
          </p:nvSpPr>
          <p:spPr>
            <a:xfrm>
              <a:off x="0" y="0"/>
              <a:ext cx="504356" cy="1060648"/>
            </a:xfrm>
            <a:custGeom>
              <a:rect b="b" l="l" r="r" t="t"/>
              <a:pathLst>
                <a:path extrusionOk="0" h="1060648" w="504356">
                  <a:moveTo>
                    <a:pt x="203200" y="0"/>
                  </a:moveTo>
                  <a:lnTo>
                    <a:pt x="504356" y="0"/>
                  </a:lnTo>
                  <a:lnTo>
                    <a:pt x="30115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47" name="Google Shape;647;g2f19c23dd65_1_29"/>
            <p:cNvSpPr txBox="1"/>
            <p:nvPr/>
          </p:nvSpPr>
          <p:spPr>
            <a:xfrm>
              <a:off x="101600" y="-57150"/>
              <a:ext cx="301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g2f19c23dd65_1_29"/>
          <p:cNvGrpSpPr/>
          <p:nvPr/>
        </p:nvGrpSpPr>
        <p:grpSpPr>
          <a:xfrm>
            <a:off x="-1648296" y="-1161903"/>
            <a:ext cx="5640060" cy="9255305"/>
            <a:chOff x="0" y="-57150"/>
            <a:chExt cx="406400" cy="666900"/>
          </a:xfrm>
        </p:grpSpPr>
        <p:sp>
          <p:nvSpPr>
            <p:cNvPr id="649" name="Google Shape;649;g2f19c23dd65_1_2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50" name="Google Shape;650;g2f19c23dd65_1_2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g2f19c23dd65_1_29"/>
          <p:cNvGrpSpPr/>
          <p:nvPr/>
        </p:nvGrpSpPr>
        <p:grpSpPr>
          <a:xfrm>
            <a:off x="-1725202" y="1476668"/>
            <a:ext cx="5640060" cy="9255305"/>
            <a:chOff x="0" y="-57150"/>
            <a:chExt cx="406400" cy="666900"/>
          </a:xfrm>
        </p:grpSpPr>
        <p:sp>
          <p:nvSpPr>
            <p:cNvPr id="652" name="Google Shape;652;g2f19c23dd65_1_2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3" name="Google Shape;653;g2f19c23dd65_1_2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g2f19c23dd65_1_29"/>
          <p:cNvGrpSpPr/>
          <p:nvPr/>
        </p:nvGrpSpPr>
        <p:grpSpPr>
          <a:xfrm>
            <a:off x="15197274" y="-897755"/>
            <a:ext cx="1695674" cy="4014020"/>
            <a:chOff x="0" y="-57150"/>
            <a:chExt cx="472201" cy="1117800"/>
          </a:xfrm>
        </p:grpSpPr>
        <p:sp>
          <p:nvSpPr>
            <p:cNvPr id="655" name="Google Shape;655;g2f19c23dd65_1_29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6" name="Google Shape;656;g2f19c23dd65_1_29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g2f19c23dd65_1_29"/>
          <p:cNvGrpSpPr/>
          <p:nvPr/>
        </p:nvGrpSpPr>
        <p:grpSpPr>
          <a:xfrm>
            <a:off x="14300322" y="7332891"/>
            <a:ext cx="2241835" cy="5554684"/>
            <a:chOff x="0" y="-57150"/>
            <a:chExt cx="451137" cy="1117800"/>
          </a:xfrm>
        </p:grpSpPr>
        <p:sp>
          <p:nvSpPr>
            <p:cNvPr id="658" name="Google Shape;658;g2f19c23dd65_1_29"/>
            <p:cNvSpPr/>
            <p:nvPr/>
          </p:nvSpPr>
          <p:spPr>
            <a:xfrm>
              <a:off x="0" y="0"/>
              <a:ext cx="451137" cy="1060648"/>
            </a:xfrm>
            <a:custGeom>
              <a:rect b="b" l="l" r="r" t="t"/>
              <a:pathLst>
                <a:path extrusionOk="0" h="1060648" w="451137">
                  <a:moveTo>
                    <a:pt x="203200" y="0"/>
                  </a:moveTo>
                  <a:lnTo>
                    <a:pt x="451137" y="0"/>
                  </a:lnTo>
                  <a:lnTo>
                    <a:pt x="247937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9" name="Google Shape;659;g2f19c23dd65_1_29"/>
            <p:cNvSpPr txBox="1"/>
            <p:nvPr/>
          </p:nvSpPr>
          <p:spPr>
            <a:xfrm>
              <a:off x="101600" y="-57150"/>
              <a:ext cx="2478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g2f19c23dd65_1_29"/>
          <p:cNvGrpSpPr/>
          <p:nvPr/>
        </p:nvGrpSpPr>
        <p:grpSpPr>
          <a:xfrm>
            <a:off x="14946111" y="-2139390"/>
            <a:ext cx="1695674" cy="4014020"/>
            <a:chOff x="0" y="-57150"/>
            <a:chExt cx="472201" cy="1117800"/>
          </a:xfrm>
        </p:grpSpPr>
        <p:sp>
          <p:nvSpPr>
            <p:cNvPr id="661" name="Google Shape;661;g2f19c23dd65_1_29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62" name="Google Shape;662;g2f19c23dd65_1_29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g2f19c23dd65_1_52"/>
          <p:cNvGrpSpPr/>
          <p:nvPr/>
        </p:nvGrpSpPr>
        <p:grpSpPr>
          <a:xfrm>
            <a:off x="15421809" y="2701623"/>
            <a:ext cx="4939800" cy="7957451"/>
            <a:chOff x="0" y="-57150"/>
            <a:chExt cx="413996" cy="666900"/>
          </a:xfrm>
        </p:grpSpPr>
        <p:sp>
          <p:nvSpPr>
            <p:cNvPr id="668" name="Google Shape;668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69" name="Google Shape;669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g2f19c23dd65_1_52"/>
          <p:cNvSpPr txBox="1"/>
          <p:nvPr/>
        </p:nvSpPr>
        <p:spPr>
          <a:xfrm>
            <a:off x="3832054" y="1124963"/>
            <a:ext cx="1062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Our prediction:</a:t>
            </a:r>
            <a:endParaRPr/>
          </a:p>
        </p:txBody>
      </p:sp>
      <p:grpSp>
        <p:nvGrpSpPr>
          <p:cNvPr id="671" name="Google Shape;671;g2f19c23dd65_1_52"/>
          <p:cNvGrpSpPr/>
          <p:nvPr/>
        </p:nvGrpSpPr>
        <p:grpSpPr>
          <a:xfrm>
            <a:off x="16007821" y="8096695"/>
            <a:ext cx="2280166" cy="3673085"/>
            <a:chOff x="0" y="-57150"/>
            <a:chExt cx="413996" cy="666900"/>
          </a:xfrm>
        </p:grpSpPr>
        <p:sp>
          <p:nvSpPr>
            <p:cNvPr id="672" name="Google Shape;672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3" name="Google Shape;673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g2f19c23dd65_1_52"/>
          <p:cNvGrpSpPr/>
          <p:nvPr/>
        </p:nvGrpSpPr>
        <p:grpSpPr>
          <a:xfrm rot="-10400757">
            <a:off x="-866305" y="-575760"/>
            <a:ext cx="2280166" cy="6919875"/>
            <a:chOff x="0" y="-57150"/>
            <a:chExt cx="413996" cy="1256400"/>
          </a:xfrm>
        </p:grpSpPr>
        <p:sp>
          <p:nvSpPr>
            <p:cNvPr id="675" name="Google Shape;675;g2f19c23dd65_1_52"/>
            <p:cNvSpPr/>
            <p:nvPr/>
          </p:nvSpPr>
          <p:spPr>
            <a:xfrm>
              <a:off x="0" y="0"/>
              <a:ext cx="413996" cy="1199247"/>
            </a:xfrm>
            <a:custGeom>
              <a:rect b="b" l="l" r="r" t="t"/>
              <a:pathLst>
                <a:path extrusionOk="0" h="1199247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1199247"/>
                  </a:lnTo>
                  <a:lnTo>
                    <a:pt x="0" y="119924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6" name="Google Shape;676;g2f19c23dd65_1_52"/>
            <p:cNvSpPr txBox="1"/>
            <p:nvPr/>
          </p:nvSpPr>
          <p:spPr>
            <a:xfrm>
              <a:off x="101600" y="-57150"/>
              <a:ext cx="2109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g2f19c23dd65_1_52"/>
          <p:cNvGrpSpPr/>
          <p:nvPr/>
        </p:nvGrpSpPr>
        <p:grpSpPr>
          <a:xfrm>
            <a:off x="-473103" y="713935"/>
            <a:ext cx="2280166" cy="3673085"/>
            <a:chOff x="0" y="-57150"/>
            <a:chExt cx="413996" cy="666900"/>
          </a:xfrm>
        </p:grpSpPr>
        <p:sp>
          <p:nvSpPr>
            <p:cNvPr id="678" name="Google Shape;678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9" name="Google Shape;679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g2f19c23dd65_1_52"/>
          <p:cNvSpPr txBox="1"/>
          <p:nvPr/>
        </p:nvSpPr>
        <p:spPr>
          <a:xfrm>
            <a:off x="1365312" y="6435682"/>
            <a:ext cx="15557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114 medals!</a:t>
            </a:r>
            <a:endParaRPr sz="10000"/>
          </a:p>
        </p:txBody>
      </p:sp>
      <p:sp>
        <p:nvSpPr>
          <p:cNvPr id="681" name="Google Shape;681;g2f19c23dd65_1_52"/>
          <p:cNvSpPr txBox="1"/>
          <p:nvPr/>
        </p:nvSpPr>
        <p:spPr>
          <a:xfrm>
            <a:off x="3685950" y="2618163"/>
            <a:ext cx="10916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(from the Summer optimized gradient boosting model)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g2f19c23dd65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00" y="3840027"/>
            <a:ext cx="15117010" cy="22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2f19c23dd65_1_52"/>
          <p:cNvSpPr txBox="1"/>
          <p:nvPr/>
        </p:nvSpPr>
        <p:spPr>
          <a:xfrm>
            <a:off x="6249900" y="8053838"/>
            <a:ext cx="578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🥇🥈🥉🦅🦅🇺🇸🇺🇸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g2f19c23dd65_1_0"/>
          <p:cNvGrpSpPr/>
          <p:nvPr/>
        </p:nvGrpSpPr>
        <p:grpSpPr>
          <a:xfrm>
            <a:off x="10466572" y="-987848"/>
            <a:ext cx="9338625" cy="11253938"/>
            <a:chOff x="0" y="-57150"/>
            <a:chExt cx="553400" cy="666900"/>
          </a:xfrm>
        </p:grpSpPr>
        <p:sp>
          <p:nvSpPr>
            <p:cNvPr id="689" name="Google Shape;689;g2f19c23dd65_1_0"/>
            <p:cNvSpPr/>
            <p:nvPr/>
          </p:nvSpPr>
          <p:spPr>
            <a:xfrm>
              <a:off x="0" y="0"/>
              <a:ext cx="553400" cy="609600"/>
            </a:xfrm>
            <a:custGeom>
              <a:rect b="b" l="l" r="r" t="t"/>
              <a:pathLst>
                <a:path extrusionOk="0" h="609600" w="553400">
                  <a:moveTo>
                    <a:pt x="203200" y="0"/>
                  </a:moveTo>
                  <a:lnTo>
                    <a:pt x="553400" y="0"/>
                  </a:lnTo>
                  <a:lnTo>
                    <a:pt x="350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90" name="Google Shape;690;g2f19c23dd65_1_0"/>
            <p:cNvSpPr txBox="1"/>
            <p:nvPr/>
          </p:nvSpPr>
          <p:spPr>
            <a:xfrm>
              <a:off x="101600" y="-57150"/>
              <a:ext cx="350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g2f19c23dd65_1_0"/>
          <p:cNvGrpSpPr/>
          <p:nvPr/>
        </p:nvGrpSpPr>
        <p:grpSpPr>
          <a:xfrm>
            <a:off x="8529176" y="4110590"/>
            <a:ext cx="4551886" cy="7316073"/>
            <a:chOff x="0" y="-57150"/>
            <a:chExt cx="413996" cy="665400"/>
          </a:xfrm>
        </p:grpSpPr>
        <p:sp>
          <p:nvSpPr>
            <p:cNvPr id="692" name="Google Shape;692;g2f19c23dd65_1_0"/>
            <p:cNvSpPr/>
            <p:nvPr/>
          </p:nvSpPr>
          <p:spPr>
            <a:xfrm>
              <a:off x="0" y="0"/>
              <a:ext cx="413996" cy="608132"/>
            </a:xfrm>
            <a:custGeom>
              <a:rect b="b" l="l" r="r" t="t"/>
              <a:pathLst>
                <a:path extrusionOk="0" h="608132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8132"/>
                  </a:lnTo>
                  <a:lnTo>
                    <a:pt x="0" y="6081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93" name="Google Shape;693;g2f19c23dd65_1_0"/>
            <p:cNvSpPr txBox="1"/>
            <p:nvPr/>
          </p:nvSpPr>
          <p:spPr>
            <a:xfrm>
              <a:off x="101600" y="-57150"/>
              <a:ext cx="2109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g2f19c23dd65_1_0"/>
          <p:cNvSpPr/>
          <p:nvPr/>
        </p:nvSpPr>
        <p:spPr>
          <a:xfrm>
            <a:off x="16375238" y="0"/>
            <a:ext cx="1768125" cy="2835185"/>
          </a:xfrm>
          <a:custGeom>
            <a:rect b="b" l="l" r="r" t="t"/>
            <a:pathLst>
              <a:path extrusionOk="0" h="2835185" w="1768125">
                <a:moveTo>
                  <a:pt x="0" y="0"/>
                </a:moveTo>
                <a:lnTo>
                  <a:pt x="1768124" y="0"/>
                </a:lnTo>
                <a:lnTo>
                  <a:pt x="1768124" y="2835185"/>
                </a:lnTo>
                <a:lnTo>
                  <a:pt x="0" y="2835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95" name="Google Shape;695;g2f19c23dd65_1_0"/>
          <p:cNvGrpSpPr/>
          <p:nvPr/>
        </p:nvGrpSpPr>
        <p:grpSpPr>
          <a:xfrm>
            <a:off x="14397470" y="4079996"/>
            <a:ext cx="4551886" cy="7332566"/>
            <a:chOff x="0" y="-57150"/>
            <a:chExt cx="413996" cy="666900"/>
          </a:xfrm>
        </p:grpSpPr>
        <p:sp>
          <p:nvSpPr>
            <p:cNvPr id="696" name="Google Shape;696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97" name="Google Shape;697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g2f19c23dd65_1_0"/>
          <p:cNvGrpSpPr/>
          <p:nvPr/>
        </p:nvGrpSpPr>
        <p:grpSpPr>
          <a:xfrm>
            <a:off x="10251028" y="-1443006"/>
            <a:ext cx="2359860" cy="3801463"/>
            <a:chOff x="0" y="-57150"/>
            <a:chExt cx="413996" cy="666900"/>
          </a:xfrm>
        </p:grpSpPr>
        <p:sp>
          <p:nvSpPr>
            <p:cNvPr id="699" name="Google Shape;699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00" name="Google Shape;700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g2f19c23dd65_1_0"/>
          <p:cNvGrpSpPr/>
          <p:nvPr/>
        </p:nvGrpSpPr>
        <p:grpSpPr>
          <a:xfrm>
            <a:off x="9206364" y="-538461"/>
            <a:ext cx="2359860" cy="3801463"/>
            <a:chOff x="0" y="-57150"/>
            <a:chExt cx="413996" cy="666900"/>
          </a:xfrm>
        </p:grpSpPr>
        <p:sp>
          <p:nvSpPr>
            <p:cNvPr id="702" name="Google Shape;702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03" name="Google Shape;703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g2f19c23dd65_1_0"/>
          <p:cNvSpPr/>
          <p:nvPr/>
        </p:nvSpPr>
        <p:spPr>
          <a:xfrm>
            <a:off x="1194317" y="3438532"/>
            <a:ext cx="609600" cy="457200"/>
          </a:xfrm>
          <a:custGeom>
            <a:rect b="b" l="l" r="r" t="t"/>
            <a:pathLst>
              <a:path extrusionOk="0" h="609600" w="812800">
                <a:moveTo>
                  <a:pt x="203200" y="0"/>
                </a:moveTo>
                <a:lnTo>
                  <a:pt x="8128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203200" y="0"/>
                </a:lnTo>
                <a:close/>
              </a:path>
            </a:pathLst>
          </a:custGeom>
          <a:solidFill>
            <a:srgbClr val="8141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2f19c23dd65_1_0"/>
          <p:cNvSpPr txBox="1"/>
          <p:nvPr/>
        </p:nvSpPr>
        <p:spPr>
          <a:xfrm>
            <a:off x="1028700" y="101917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Conclusion</a:t>
            </a:r>
            <a:endParaRPr/>
          </a:p>
        </p:txBody>
      </p:sp>
      <p:sp>
        <p:nvSpPr>
          <p:cNvPr id="706" name="Google Shape;706;g2f19c23dd65_1_0"/>
          <p:cNvSpPr txBox="1"/>
          <p:nvPr/>
        </p:nvSpPr>
        <p:spPr>
          <a:xfrm>
            <a:off x="2073364" y="5787123"/>
            <a:ext cx="458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Limitations</a:t>
            </a:r>
            <a:endParaRPr/>
          </a:p>
        </p:txBody>
      </p:sp>
      <p:sp>
        <p:nvSpPr>
          <p:cNvPr id="707" name="Google Shape;707;g2f19c23dd65_1_0"/>
          <p:cNvSpPr txBox="1"/>
          <p:nvPr/>
        </p:nvSpPr>
        <p:spPr>
          <a:xfrm>
            <a:off x="2073364" y="3429007"/>
            <a:ext cx="45840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GDP and Population are the most predictors </a:t>
            </a:r>
            <a:endParaRPr/>
          </a:p>
        </p:txBody>
      </p:sp>
      <p:sp>
        <p:nvSpPr>
          <p:cNvPr id="708" name="Google Shape;708;g2f19c23dd65_1_0"/>
          <p:cNvSpPr txBox="1"/>
          <p:nvPr/>
        </p:nvSpPr>
        <p:spPr>
          <a:xfrm>
            <a:off x="2073364" y="6571603"/>
            <a:ext cx="4584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we weren’t able to take into account a country’s cultural emphasis on sports or other economic indicators besides GDP</a:t>
            </a:r>
            <a:endParaRPr/>
          </a:p>
        </p:txBody>
      </p:sp>
      <p:sp>
        <p:nvSpPr>
          <p:cNvPr id="709" name="Google Shape;709;g2f19c23dd65_1_0"/>
          <p:cNvSpPr/>
          <p:nvPr/>
        </p:nvSpPr>
        <p:spPr>
          <a:xfrm>
            <a:off x="1194317" y="5830053"/>
            <a:ext cx="609600" cy="457200"/>
          </a:xfrm>
          <a:custGeom>
            <a:rect b="b" l="l" r="r" t="t"/>
            <a:pathLst>
              <a:path extrusionOk="0" h="609600" w="812800">
                <a:moveTo>
                  <a:pt x="203200" y="0"/>
                </a:moveTo>
                <a:lnTo>
                  <a:pt x="8128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203200" y="0"/>
                </a:lnTo>
                <a:close/>
              </a:path>
            </a:pathLst>
          </a:custGeom>
          <a:solidFill>
            <a:srgbClr val="8141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19c23bb6f_2_7"/>
          <p:cNvSpPr txBox="1"/>
          <p:nvPr/>
        </p:nvSpPr>
        <p:spPr>
          <a:xfrm>
            <a:off x="1677328" y="4597023"/>
            <a:ext cx="7378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Intro / Data </a:t>
            </a: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Cleaning and Merging</a:t>
            </a:r>
            <a:endParaRPr/>
          </a:p>
        </p:txBody>
      </p:sp>
      <p:grpSp>
        <p:nvGrpSpPr>
          <p:cNvPr id="143" name="Google Shape;143;g2f19c23bb6f_2_7"/>
          <p:cNvGrpSpPr/>
          <p:nvPr/>
        </p:nvGrpSpPr>
        <p:grpSpPr>
          <a:xfrm>
            <a:off x="10258286" y="-507613"/>
            <a:ext cx="7559505" cy="10888564"/>
            <a:chOff x="0" y="-57150"/>
            <a:chExt cx="1043266" cy="1502700"/>
          </a:xfrm>
        </p:grpSpPr>
        <p:sp>
          <p:nvSpPr>
            <p:cNvPr id="144" name="Google Shape;144;g2f19c23bb6f_2_7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45" name="Google Shape;145;g2f19c23bb6f_2_7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g2f19c23bb6f_2_7"/>
          <p:cNvGrpSpPr/>
          <p:nvPr/>
        </p:nvGrpSpPr>
        <p:grpSpPr>
          <a:xfrm>
            <a:off x="15058014" y="-706298"/>
            <a:ext cx="3470336" cy="11352165"/>
            <a:chOff x="0" y="-57150"/>
            <a:chExt cx="504402" cy="1650000"/>
          </a:xfrm>
        </p:grpSpPr>
        <p:sp>
          <p:nvSpPr>
            <p:cNvPr id="147" name="Google Shape;147;g2f19c23bb6f_2_7"/>
            <p:cNvSpPr/>
            <p:nvPr/>
          </p:nvSpPr>
          <p:spPr>
            <a:xfrm>
              <a:off x="0" y="0"/>
              <a:ext cx="504402" cy="1592820"/>
            </a:xfrm>
            <a:custGeom>
              <a:rect b="b" l="l" r="r" t="t"/>
              <a:pathLst>
                <a:path extrusionOk="0" h="1592820" w="504402">
                  <a:moveTo>
                    <a:pt x="203200" y="0"/>
                  </a:moveTo>
                  <a:lnTo>
                    <a:pt x="504402" y="0"/>
                  </a:lnTo>
                  <a:lnTo>
                    <a:pt x="301202" y="1592820"/>
                  </a:lnTo>
                  <a:lnTo>
                    <a:pt x="0" y="15928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8" name="Google Shape;148;g2f19c23bb6f_2_7"/>
            <p:cNvSpPr txBox="1"/>
            <p:nvPr/>
          </p:nvSpPr>
          <p:spPr>
            <a:xfrm>
              <a:off x="101600" y="-57150"/>
              <a:ext cx="301200" cy="16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g2f19c23bb6f_2_7"/>
          <p:cNvSpPr/>
          <p:nvPr/>
        </p:nvSpPr>
        <p:spPr>
          <a:xfrm>
            <a:off x="11499364" y="1648804"/>
            <a:ext cx="6078085" cy="7609496"/>
          </a:xfrm>
          <a:custGeom>
            <a:rect b="b" l="l" r="r" t="t"/>
            <a:pathLst>
              <a:path extrusionOk="0" h="7609496" w="6078085">
                <a:moveTo>
                  <a:pt x="0" y="0"/>
                </a:moveTo>
                <a:lnTo>
                  <a:pt x="6078085" y="0"/>
                </a:lnTo>
                <a:lnTo>
                  <a:pt x="6078085" y="7609496"/>
                </a:lnTo>
                <a:lnTo>
                  <a:pt x="0" y="7609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g2f19c23bb6f_2_7"/>
          <p:cNvGrpSpPr/>
          <p:nvPr/>
        </p:nvGrpSpPr>
        <p:grpSpPr>
          <a:xfrm>
            <a:off x="-856017" y="-8598539"/>
            <a:ext cx="3349183" cy="13214653"/>
            <a:chOff x="0" y="-57150"/>
            <a:chExt cx="406400" cy="1603506"/>
          </a:xfrm>
        </p:grpSpPr>
        <p:sp>
          <p:nvSpPr>
            <p:cNvPr id="151" name="Google Shape;151;g2f19c23bb6f_2_7"/>
            <p:cNvSpPr/>
            <p:nvPr/>
          </p:nvSpPr>
          <p:spPr>
            <a:xfrm>
              <a:off x="0" y="0"/>
              <a:ext cx="406400" cy="1546356"/>
            </a:xfrm>
            <a:custGeom>
              <a:rect b="b" l="l" r="r" t="t"/>
              <a:pathLst>
                <a:path extrusionOk="0" h="1546356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2" name="Google Shape;152;g2f19c23bb6f_2_7"/>
            <p:cNvSpPr txBox="1"/>
            <p:nvPr/>
          </p:nvSpPr>
          <p:spPr>
            <a:xfrm>
              <a:off x="101600" y="-57150"/>
              <a:ext cx="2031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2f19c23bb6f_2_7"/>
          <p:cNvGrpSpPr/>
          <p:nvPr/>
        </p:nvGrpSpPr>
        <p:grpSpPr>
          <a:xfrm>
            <a:off x="1006490" y="-3744318"/>
            <a:ext cx="1679407" cy="6626328"/>
            <a:chOff x="0" y="-57150"/>
            <a:chExt cx="406400" cy="1603506"/>
          </a:xfrm>
        </p:grpSpPr>
        <p:sp>
          <p:nvSpPr>
            <p:cNvPr id="154" name="Google Shape;154;g2f19c23bb6f_2_7"/>
            <p:cNvSpPr/>
            <p:nvPr/>
          </p:nvSpPr>
          <p:spPr>
            <a:xfrm>
              <a:off x="0" y="0"/>
              <a:ext cx="406400" cy="1546356"/>
            </a:xfrm>
            <a:custGeom>
              <a:rect b="b" l="l" r="r" t="t"/>
              <a:pathLst>
                <a:path extrusionOk="0" h="1546356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5" name="Google Shape;155;g2f19c23bb6f_2_7"/>
            <p:cNvSpPr txBox="1"/>
            <p:nvPr/>
          </p:nvSpPr>
          <p:spPr>
            <a:xfrm>
              <a:off x="101600" y="-57150"/>
              <a:ext cx="2031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g2f19c23bb6f_2_7"/>
          <p:cNvGrpSpPr/>
          <p:nvPr/>
        </p:nvGrpSpPr>
        <p:grpSpPr>
          <a:xfrm>
            <a:off x="9694202" y="7739512"/>
            <a:ext cx="1477590" cy="3500293"/>
            <a:chOff x="0" y="-57150"/>
            <a:chExt cx="676893" cy="1603506"/>
          </a:xfrm>
        </p:grpSpPr>
        <p:sp>
          <p:nvSpPr>
            <p:cNvPr id="157" name="Google Shape;157;g2f19c23bb6f_2_7"/>
            <p:cNvSpPr/>
            <p:nvPr/>
          </p:nvSpPr>
          <p:spPr>
            <a:xfrm>
              <a:off x="0" y="0"/>
              <a:ext cx="676893" cy="1546356"/>
            </a:xfrm>
            <a:custGeom>
              <a:rect b="b" l="l" r="r" t="t"/>
              <a:pathLst>
                <a:path extrusionOk="0" h="1546356" w="676893">
                  <a:moveTo>
                    <a:pt x="203200" y="0"/>
                  </a:moveTo>
                  <a:lnTo>
                    <a:pt x="676893" y="0"/>
                  </a:lnTo>
                  <a:lnTo>
                    <a:pt x="473693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8" name="Google Shape;158;g2f19c23bb6f_2_7"/>
            <p:cNvSpPr txBox="1"/>
            <p:nvPr/>
          </p:nvSpPr>
          <p:spPr>
            <a:xfrm>
              <a:off x="101600" y="-57150"/>
              <a:ext cx="4737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g2f19c23bb6f_2_7"/>
          <p:cNvGrpSpPr/>
          <p:nvPr/>
        </p:nvGrpSpPr>
        <p:grpSpPr>
          <a:xfrm>
            <a:off x="9077325" y="8474449"/>
            <a:ext cx="1477590" cy="3500293"/>
            <a:chOff x="0" y="-57150"/>
            <a:chExt cx="676893" cy="1603506"/>
          </a:xfrm>
        </p:grpSpPr>
        <p:sp>
          <p:nvSpPr>
            <p:cNvPr id="160" name="Google Shape;160;g2f19c23bb6f_2_7"/>
            <p:cNvSpPr/>
            <p:nvPr/>
          </p:nvSpPr>
          <p:spPr>
            <a:xfrm>
              <a:off x="0" y="0"/>
              <a:ext cx="676893" cy="1546356"/>
            </a:xfrm>
            <a:custGeom>
              <a:rect b="b" l="l" r="r" t="t"/>
              <a:pathLst>
                <a:path extrusionOk="0" h="1546356" w="676893">
                  <a:moveTo>
                    <a:pt x="203200" y="0"/>
                  </a:moveTo>
                  <a:lnTo>
                    <a:pt x="676893" y="0"/>
                  </a:lnTo>
                  <a:lnTo>
                    <a:pt x="473693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1" name="Google Shape;161;g2f19c23bb6f_2_7"/>
            <p:cNvSpPr txBox="1"/>
            <p:nvPr/>
          </p:nvSpPr>
          <p:spPr>
            <a:xfrm>
              <a:off x="101600" y="-57150"/>
              <a:ext cx="4737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g2f19c23bb6f_2_7"/>
          <p:cNvSpPr/>
          <p:nvPr/>
        </p:nvSpPr>
        <p:spPr>
          <a:xfrm>
            <a:off x="3433831" y="979990"/>
            <a:ext cx="3865069" cy="3227246"/>
          </a:xfrm>
          <a:custGeom>
            <a:rect b="b" l="l" r="r" t="t"/>
            <a:pathLst>
              <a:path extrusionOk="0" h="3227246" w="3865069">
                <a:moveTo>
                  <a:pt x="0" y="0"/>
                </a:moveTo>
                <a:lnTo>
                  <a:pt x="3865069" y="0"/>
                </a:lnTo>
                <a:lnTo>
                  <a:pt x="3865069" y="3227247"/>
                </a:lnTo>
                <a:lnTo>
                  <a:pt x="0" y="3227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g2f19c23bb6f_2_7"/>
          <p:cNvGrpSpPr/>
          <p:nvPr/>
        </p:nvGrpSpPr>
        <p:grpSpPr>
          <a:xfrm>
            <a:off x="4606167" y="1725438"/>
            <a:ext cx="1520424" cy="1520424"/>
            <a:chOff x="0" y="0"/>
            <a:chExt cx="812800" cy="812800"/>
          </a:xfrm>
        </p:grpSpPr>
        <p:sp>
          <p:nvSpPr>
            <p:cNvPr id="164" name="Google Shape;164;g2f19c23bb6f_2_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2f19c23bb6f_2_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g2f19c23bb6f_2_7"/>
          <p:cNvSpPr txBox="1"/>
          <p:nvPr/>
        </p:nvSpPr>
        <p:spPr>
          <a:xfrm>
            <a:off x="5174356" y="2023950"/>
            <a:ext cx="3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/>
          </a:p>
        </p:txBody>
      </p:sp>
      <p:sp>
        <p:nvSpPr>
          <p:cNvPr id="167" name="Google Shape;167;g2f19c23bb6f_2_7"/>
          <p:cNvSpPr/>
          <p:nvPr/>
        </p:nvSpPr>
        <p:spPr>
          <a:xfrm rot="-3517082">
            <a:off x="1494382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f19c23bb6f_2_7"/>
          <p:cNvSpPr/>
          <p:nvPr/>
        </p:nvSpPr>
        <p:spPr>
          <a:xfrm rot="-3517082">
            <a:off x="8872456" y="1511108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2" y="0"/>
                </a:lnTo>
                <a:lnTo>
                  <a:pt x="703032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"/>
          <p:cNvSpPr txBox="1"/>
          <p:nvPr/>
        </p:nvSpPr>
        <p:spPr>
          <a:xfrm>
            <a:off x="4004400" y="3924450"/>
            <a:ext cx="102792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Thanks for listening! Any questions?</a:t>
            </a:r>
            <a:endParaRPr sz="7200"/>
          </a:p>
        </p:txBody>
      </p:sp>
      <p:grpSp>
        <p:nvGrpSpPr>
          <p:cNvPr id="715" name="Google Shape;715;p18"/>
          <p:cNvGrpSpPr/>
          <p:nvPr/>
        </p:nvGrpSpPr>
        <p:grpSpPr>
          <a:xfrm>
            <a:off x="-1393536" y="-1213638"/>
            <a:ext cx="6112601" cy="11921140"/>
            <a:chOff x="0" y="-57150"/>
            <a:chExt cx="440448" cy="858987"/>
          </a:xfrm>
        </p:grpSpPr>
        <p:sp>
          <p:nvSpPr>
            <p:cNvPr id="716" name="Google Shape;716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17" name="Google Shape;717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8"/>
          <p:cNvGrpSpPr/>
          <p:nvPr/>
        </p:nvGrpSpPr>
        <p:grpSpPr>
          <a:xfrm>
            <a:off x="-2253284" y="6740247"/>
            <a:ext cx="6112601" cy="11921140"/>
            <a:chOff x="0" y="-57150"/>
            <a:chExt cx="440448" cy="858987"/>
          </a:xfrm>
        </p:grpSpPr>
        <p:sp>
          <p:nvSpPr>
            <p:cNvPr id="719" name="Google Shape;719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20" name="Google Shape;720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15284010" y="7988209"/>
            <a:ext cx="2150040" cy="3527409"/>
            <a:chOff x="0" y="-57150"/>
            <a:chExt cx="406400" cy="666750"/>
          </a:xfrm>
        </p:grpSpPr>
        <p:sp>
          <p:nvSpPr>
            <p:cNvPr id="722" name="Google Shape;722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723" name="Google Shape;723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18"/>
          <p:cNvGrpSpPr/>
          <p:nvPr/>
        </p:nvGrpSpPr>
        <p:grpSpPr>
          <a:xfrm>
            <a:off x="14954077" y="7175409"/>
            <a:ext cx="2150040" cy="3527409"/>
            <a:chOff x="0" y="-57150"/>
            <a:chExt cx="406400" cy="666750"/>
          </a:xfrm>
        </p:grpSpPr>
        <p:sp>
          <p:nvSpPr>
            <p:cNvPr id="725" name="Google Shape;725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26" name="Google Shape;726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8"/>
          <p:cNvGrpSpPr/>
          <p:nvPr/>
        </p:nvGrpSpPr>
        <p:grpSpPr>
          <a:xfrm rot="88260">
            <a:off x="15246600" y="-3872041"/>
            <a:ext cx="4038855" cy="7876802"/>
            <a:chOff x="0" y="-57150"/>
            <a:chExt cx="440448" cy="858987"/>
          </a:xfrm>
        </p:grpSpPr>
        <p:sp>
          <p:nvSpPr>
            <p:cNvPr id="728" name="Google Shape;728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29" name="Google Shape;729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18"/>
          <p:cNvGrpSpPr/>
          <p:nvPr/>
        </p:nvGrpSpPr>
        <p:grpSpPr>
          <a:xfrm rot="-187174">
            <a:off x="15014872" y="-885955"/>
            <a:ext cx="2150040" cy="3527409"/>
            <a:chOff x="0" y="-57150"/>
            <a:chExt cx="406400" cy="666750"/>
          </a:xfrm>
        </p:grpSpPr>
        <p:sp>
          <p:nvSpPr>
            <p:cNvPr id="731" name="Google Shape;731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32" name="Google Shape;732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18"/>
          <p:cNvGrpSpPr/>
          <p:nvPr/>
        </p:nvGrpSpPr>
        <p:grpSpPr>
          <a:xfrm rot="-130219">
            <a:off x="2229661" y="-814568"/>
            <a:ext cx="3165074" cy="5192700"/>
            <a:chOff x="0" y="-57150"/>
            <a:chExt cx="406400" cy="666750"/>
          </a:xfrm>
        </p:grpSpPr>
        <p:sp>
          <p:nvSpPr>
            <p:cNvPr id="734" name="Google Shape;734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735" name="Google Shape;735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19c23bb6f_2_136"/>
          <p:cNvSpPr txBox="1"/>
          <p:nvPr/>
        </p:nvSpPr>
        <p:spPr>
          <a:xfrm>
            <a:off x="4161314" y="1126061"/>
            <a:ext cx="10353300" cy="8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To what extent does a country’s resources impact its performance at the Olympics?</a:t>
            </a:r>
            <a:endParaRPr/>
          </a:p>
        </p:txBody>
      </p:sp>
      <p:grpSp>
        <p:nvGrpSpPr>
          <p:cNvPr id="174" name="Google Shape;174;g2f19c23bb6f_2_136"/>
          <p:cNvGrpSpPr/>
          <p:nvPr/>
        </p:nvGrpSpPr>
        <p:grpSpPr>
          <a:xfrm>
            <a:off x="15148162" y="6483526"/>
            <a:ext cx="2453440" cy="5437538"/>
            <a:chOff x="0" y="-57150"/>
            <a:chExt cx="504356" cy="1117800"/>
          </a:xfrm>
        </p:grpSpPr>
        <p:sp>
          <p:nvSpPr>
            <p:cNvPr id="175" name="Google Shape;175;g2f19c23bb6f_2_136"/>
            <p:cNvSpPr/>
            <p:nvPr/>
          </p:nvSpPr>
          <p:spPr>
            <a:xfrm>
              <a:off x="0" y="0"/>
              <a:ext cx="504356" cy="1060648"/>
            </a:xfrm>
            <a:custGeom>
              <a:rect b="b" l="l" r="r" t="t"/>
              <a:pathLst>
                <a:path extrusionOk="0" h="1060648" w="504356">
                  <a:moveTo>
                    <a:pt x="203200" y="0"/>
                  </a:moveTo>
                  <a:lnTo>
                    <a:pt x="504356" y="0"/>
                  </a:lnTo>
                  <a:lnTo>
                    <a:pt x="30115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6" name="Google Shape;176;g2f19c23bb6f_2_136"/>
            <p:cNvSpPr txBox="1"/>
            <p:nvPr/>
          </p:nvSpPr>
          <p:spPr>
            <a:xfrm>
              <a:off x="101600" y="-57150"/>
              <a:ext cx="301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2f19c23bb6f_2_136"/>
          <p:cNvGrpSpPr/>
          <p:nvPr/>
        </p:nvGrpSpPr>
        <p:grpSpPr>
          <a:xfrm>
            <a:off x="-1648296" y="-1161903"/>
            <a:ext cx="5640060" cy="9255305"/>
            <a:chOff x="0" y="-57150"/>
            <a:chExt cx="406400" cy="666900"/>
          </a:xfrm>
        </p:grpSpPr>
        <p:sp>
          <p:nvSpPr>
            <p:cNvPr id="178" name="Google Shape;178;g2f19c23bb6f_2_1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79" name="Google Shape;179;g2f19c23bb6f_2_1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g2f19c23bb6f_2_136"/>
          <p:cNvGrpSpPr/>
          <p:nvPr/>
        </p:nvGrpSpPr>
        <p:grpSpPr>
          <a:xfrm>
            <a:off x="-1725202" y="1476668"/>
            <a:ext cx="5640060" cy="9255305"/>
            <a:chOff x="0" y="-57150"/>
            <a:chExt cx="406400" cy="666900"/>
          </a:xfrm>
        </p:grpSpPr>
        <p:sp>
          <p:nvSpPr>
            <p:cNvPr id="181" name="Google Shape;181;g2f19c23bb6f_2_1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2" name="Google Shape;182;g2f19c23bb6f_2_1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2f19c23bb6f_2_136"/>
          <p:cNvGrpSpPr/>
          <p:nvPr/>
        </p:nvGrpSpPr>
        <p:grpSpPr>
          <a:xfrm>
            <a:off x="15197274" y="-897755"/>
            <a:ext cx="1695674" cy="4014020"/>
            <a:chOff x="0" y="-57150"/>
            <a:chExt cx="472201" cy="1117800"/>
          </a:xfrm>
        </p:grpSpPr>
        <p:sp>
          <p:nvSpPr>
            <p:cNvPr id="184" name="Google Shape;184;g2f19c23bb6f_2_136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5" name="Google Shape;185;g2f19c23bb6f_2_136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g2f19c23bb6f_2_136"/>
          <p:cNvGrpSpPr/>
          <p:nvPr/>
        </p:nvGrpSpPr>
        <p:grpSpPr>
          <a:xfrm>
            <a:off x="14300322" y="7332891"/>
            <a:ext cx="2241835" cy="5554684"/>
            <a:chOff x="0" y="-57150"/>
            <a:chExt cx="451137" cy="1117800"/>
          </a:xfrm>
        </p:grpSpPr>
        <p:sp>
          <p:nvSpPr>
            <p:cNvPr id="187" name="Google Shape;187;g2f19c23bb6f_2_136"/>
            <p:cNvSpPr/>
            <p:nvPr/>
          </p:nvSpPr>
          <p:spPr>
            <a:xfrm>
              <a:off x="0" y="0"/>
              <a:ext cx="451137" cy="1060648"/>
            </a:xfrm>
            <a:custGeom>
              <a:rect b="b" l="l" r="r" t="t"/>
              <a:pathLst>
                <a:path extrusionOk="0" h="1060648" w="451137">
                  <a:moveTo>
                    <a:pt x="203200" y="0"/>
                  </a:moveTo>
                  <a:lnTo>
                    <a:pt x="451137" y="0"/>
                  </a:lnTo>
                  <a:lnTo>
                    <a:pt x="247937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8" name="Google Shape;188;g2f19c23bb6f_2_136"/>
            <p:cNvSpPr txBox="1"/>
            <p:nvPr/>
          </p:nvSpPr>
          <p:spPr>
            <a:xfrm>
              <a:off x="101600" y="-57150"/>
              <a:ext cx="2478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g2f19c23bb6f_2_136"/>
          <p:cNvGrpSpPr/>
          <p:nvPr/>
        </p:nvGrpSpPr>
        <p:grpSpPr>
          <a:xfrm>
            <a:off x="14946111" y="-2139390"/>
            <a:ext cx="1695674" cy="4014020"/>
            <a:chOff x="0" y="-57150"/>
            <a:chExt cx="472201" cy="1117800"/>
          </a:xfrm>
        </p:grpSpPr>
        <p:sp>
          <p:nvSpPr>
            <p:cNvPr id="190" name="Google Shape;190;g2f19c23bb6f_2_136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1" name="Google Shape;191;g2f19c23bb6f_2_136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2f19c23bb6f_2_136"/>
          <p:cNvSpPr/>
          <p:nvPr/>
        </p:nvSpPr>
        <p:spPr>
          <a:xfrm>
            <a:off x="2383050" y="7664111"/>
            <a:ext cx="2001349" cy="2330538"/>
          </a:xfrm>
          <a:custGeom>
            <a:rect b="b" l="l" r="r" t="t"/>
            <a:pathLst>
              <a:path extrusionOk="0" h="2330538" w="2001349">
                <a:moveTo>
                  <a:pt x="0" y="0"/>
                </a:moveTo>
                <a:lnTo>
                  <a:pt x="2001350" y="0"/>
                </a:lnTo>
                <a:lnTo>
                  <a:pt x="2001350" y="2330538"/>
                </a:lnTo>
                <a:lnTo>
                  <a:pt x="0" y="233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g2f19c23bb6f_2_136"/>
          <p:cNvSpPr/>
          <p:nvPr/>
        </p:nvSpPr>
        <p:spPr>
          <a:xfrm>
            <a:off x="15469856" y="3714508"/>
            <a:ext cx="1513989" cy="2466784"/>
          </a:xfrm>
          <a:custGeom>
            <a:rect b="b" l="l" r="r" t="t"/>
            <a:pathLst>
              <a:path extrusionOk="0" h="2466784" w="1513989">
                <a:moveTo>
                  <a:pt x="0" y="0"/>
                </a:moveTo>
                <a:lnTo>
                  <a:pt x="1513989" y="0"/>
                </a:lnTo>
                <a:lnTo>
                  <a:pt x="1513989" y="2466784"/>
                </a:lnTo>
                <a:lnTo>
                  <a:pt x="0" y="2466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g2f19c23bb6f_1_122"/>
          <p:cNvCxnSpPr/>
          <p:nvPr/>
        </p:nvCxnSpPr>
        <p:spPr>
          <a:xfrm>
            <a:off x="1028700" y="6830924"/>
            <a:ext cx="5943300" cy="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f19c23bb6f_1_122"/>
          <p:cNvSpPr/>
          <p:nvPr/>
        </p:nvSpPr>
        <p:spPr>
          <a:xfrm>
            <a:off x="2693976" y="6620106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f19c23bb6f_1_122"/>
          <p:cNvSpPr/>
          <p:nvPr/>
        </p:nvSpPr>
        <p:spPr>
          <a:xfrm>
            <a:off x="6971892" y="6654159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f19c23bb6f_1_122"/>
          <p:cNvSpPr/>
          <p:nvPr/>
        </p:nvSpPr>
        <p:spPr>
          <a:xfrm>
            <a:off x="11103033" y="6643919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g2f19c23bb6f_1_122"/>
          <p:cNvCxnSpPr/>
          <p:nvPr/>
        </p:nvCxnSpPr>
        <p:spPr>
          <a:xfrm flipH="1" rot="10800000">
            <a:off x="7325507" y="6821228"/>
            <a:ext cx="3777600" cy="93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f19c23bb6f_1_122"/>
          <p:cNvCxnSpPr/>
          <p:nvPr/>
        </p:nvCxnSpPr>
        <p:spPr>
          <a:xfrm flipH="1" rot="10800000">
            <a:off x="11456644" y="6797293"/>
            <a:ext cx="3191400" cy="222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2f19c23bb6f_1_122"/>
          <p:cNvCxnSpPr/>
          <p:nvPr/>
        </p:nvCxnSpPr>
        <p:spPr>
          <a:xfrm>
            <a:off x="14276209" y="6796914"/>
            <a:ext cx="2983200" cy="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2f19c23bb6f_1_122"/>
          <p:cNvSpPr/>
          <p:nvPr/>
        </p:nvSpPr>
        <p:spPr>
          <a:xfrm>
            <a:off x="15234174" y="6614611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g2f19c23bb6f_1_122"/>
          <p:cNvGrpSpPr/>
          <p:nvPr/>
        </p:nvGrpSpPr>
        <p:grpSpPr>
          <a:xfrm>
            <a:off x="315238" y="-2655457"/>
            <a:ext cx="3225028" cy="5292252"/>
            <a:chOff x="0" y="-57150"/>
            <a:chExt cx="406400" cy="666900"/>
          </a:xfrm>
        </p:grpSpPr>
        <p:sp>
          <p:nvSpPr>
            <p:cNvPr id="207" name="Google Shape;207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8" name="Google Shape;208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g2f19c23bb6f_1_122"/>
          <p:cNvSpPr txBox="1"/>
          <p:nvPr/>
        </p:nvSpPr>
        <p:spPr>
          <a:xfrm>
            <a:off x="14065095" y="8697489"/>
            <a:ext cx="2687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area in sq. km., region, coastline ratio</a:t>
            </a:r>
            <a:endParaRPr/>
          </a:p>
        </p:txBody>
      </p:sp>
      <p:grpSp>
        <p:nvGrpSpPr>
          <p:cNvPr id="210" name="Google Shape;210;g2f19c23bb6f_1_122"/>
          <p:cNvGrpSpPr/>
          <p:nvPr/>
        </p:nvGrpSpPr>
        <p:grpSpPr>
          <a:xfrm>
            <a:off x="-3115453" y="-1548962"/>
            <a:ext cx="5647497" cy="9267509"/>
            <a:chOff x="0" y="-57150"/>
            <a:chExt cx="406400" cy="666900"/>
          </a:xfrm>
        </p:grpSpPr>
        <p:sp>
          <p:nvSpPr>
            <p:cNvPr id="211" name="Google Shape;211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12" name="Google Shape;212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2f19c23bb6f_1_122"/>
          <p:cNvSpPr txBox="1"/>
          <p:nvPr/>
        </p:nvSpPr>
        <p:spPr>
          <a:xfrm>
            <a:off x="14412648" y="7484725"/>
            <a:ext cx="19923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Countries of the World</a:t>
            </a:r>
            <a:endParaRPr/>
          </a:p>
        </p:txBody>
      </p:sp>
      <p:grpSp>
        <p:nvGrpSpPr>
          <p:cNvPr id="214" name="Google Shape;214;g2f19c23bb6f_1_122"/>
          <p:cNvGrpSpPr/>
          <p:nvPr/>
        </p:nvGrpSpPr>
        <p:grpSpPr>
          <a:xfrm>
            <a:off x="16454627" y="-1157459"/>
            <a:ext cx="1543060" cy="2532153"/>
            <a:chOff x="0" y="-57150"/>
            <a:chExt cx="406400" cy="666900"/>
          </a:xfrm>
        </p:grpSpPr>
        <p:sp>
          <p:nvSpPr>
            <p:cNvPr id="215" name="Google Shape;215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16" name="Google Shape;216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g2f19c23bb6f_1_122"/>
          <p:cNvGrpSpPr/>
          <p:nvPr/>
        </p:nvGrpSpPr>
        <p:grpSpPr>
          <a:xfrm>
            <a:off x="16744950" y="-345581"/>
            <a:ext cx="1543060" cy="2532153"/>
            <a:chOff x="0" y="-57150"/>
            <a:chExt cx="406400" cy="666900"/>
          </a:xfrm>
        </p:grpSpPr>
        <p:sp>
          <p:nvSpPr>
            <p:cNvPr id="218" name="Google Shape;218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19" name="Google Shape;219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g2f19c23bb6f_1_122"/>
          <p:cNvGrpSpPr/>
          <p:nvPr/>
        </p:nvGrpSpPr>
        <p:grpSpPr>
          <a:xfrm>
            <a:off x="16454627" y="8455476"/>
            <a:ext cx="1543060" cy="2532153"/>
            <a:chOff x="0" y="-57150"/>
            <a:chExt cx="406400" cy="666900"/>
          </a:xfrm>
        </p:grpSpPr>
        <p:sp>
          <p:nvSpPr>
            <p:cNvPr id="221" name="Google Shape;221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22" name="Google Shape;222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g2f19c23bb6f_1_122"/>
          <p:cNvGrpSpPr/>
          <p:nvPr/>
        </p:nvGrpSpPr>
        <p:grpSpPr>
          <a:xfrm>
            <a:off x="16525946" y="7107001"/>
            <a:ext cx="2753685" cy="4518781"/>
            <a:chOff x="0" y="-57150"/>
            <a:chExt cx="406400" cy="666900"/>
          </a:xfrm>
        </p:grpSpPr>
        <p:sp>
          <p:nvSpPr>
            <p:cNvPr id="224" name="Google Shape;224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5" name="Google Shape;225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g2f19c23bb6f_1_122"/>
          <p:cNvSpPr txBox="1"/>
          <p:nvPr/>
        </p:nvSpPr>
        <p:spPr>
          <a:xfrm>
            <a:off x="3176247" y="1019175"/>
            <a:ext cx="11935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Datasets from Kaggle</a:t>
            </a:r>
            <a:endParaRPr/>
          </a:p>
        </p:txBody>
      </p:sp>
      <p:sp>
        <p:nvSpPr>
          <p:cNvPr id="227" name="Google Shape;227;g2f19c23bb6f_1_122"/>
          <p:cNvSpPr txBox="1"/>
          <p:nvPr/>
        </p:nvSpPr>
        <p:spPr>
          <a:xfrm>
            <a:off x="10011793" y="8697489"/>
            <a:ext cx="268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population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by year</a:t>
            </a:r>
            <a:endParaRPr/>
          </a:p>
        </p:txBody>
      </p:sp>
      <p:sp>
        <p:nvSpPr>
          <p:cNvPr id="228" name="Google Shape;228;g2f19c23bb6f_1_122"/>
          <p:cNvSpPr txBox="1"/>
          <p:nvPr/>
        </p:nvSpPr>
        <p:spPr>
          <a:xfrm>
            <a:off x="5826816" y="8697489"/>
            <a:ext cx="268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GDP by year</a:t>
            </a:r>
            <a:endParaRPr/>
          </a:p>
        </p:txBody>
      </p:sp>
      <p:sp>
        <p:nvSpPr>
          <p:cNvPr id="229" name="Google Shape;229;g2f19c23bb6f_1_122"/>
          <p:cNvSpPr txBox="1"/>
          <p:nvPr/>
        </p:nvSpPr>
        <p:spPr>
          <a:xfrm>
            <a:off x="979800" y="7484725"/>
            <a:ext cx="3777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Olympic Summer &amp; Winter Games, 1896-2022</a:t>
            </a:r>
            <a:endParaRPr/>
          </a:p>
        </p:txBody>
      </p:sp>
      <p:sp>
        <p:nvSpPr>
          <p:cNvPr id="230" name="Google Shape;230;g2f19c23bb6f_1_122"/>
          <p:cNvSpPr txBox="1"/>
          <p:nvPr/>
        </p:nvSpPr>
        <p:spPr>
          <a:xfrm>
            <a:off x="1524885" y="8697502"/>
            <a:ext cx="2687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medal counts, host country, etc.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231" name="Google Shape;231;g2f19c23bb6f_1_122"/>
          <p:cNvSpPr txBox="1"/>
          <p:nvPr/>
        </p:nvSpPr>
        <p:spPr>
          <a:xfrm>
            <a:off x="9765137" y="7484713"/>
            <a:ext cx="3029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Country Population from 1960 to 2022</a:t>
            </a:r>
            <a:endParaRPr/>
          </a:p>
        </p:txBody>
      </p:sp>
      <p:sp>
        <p:nvSpPr>
          <p:cNvPr id="232" name="Google Shape;232;g2f19c23bb6f_1_122"/>
          <p:cNvSpPr txBox="1"/>
          <p:nvPr/>
        </p:nvSpPr>
        <p:spPr>
          <a:xfrm>
            <a:off x="5755725" y="7484725"/>
            <a:ext cx="2829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World GDP by Country: 1960-2022</a:t>
            </a:r>
            <a:endParaRPr/>
          </a:p>
        </p:txBody>
      </p:sp>
      <p:pic>
        <p:nvPicPr>
          <p:cNvPr id="233" name="Google Shape;233;g2f19c23bb6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50" y="3147412"/>
            <a:ext cx="2753676" cy="27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f19c23bb6f_1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9013" y="2911752"/>
            <a:ext cx="3225026" cy="322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f19c23bb6f_1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2725" y="3370888"/>
            <a:ext cx="2532150" cy="2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f19c23bb6f_1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825" y="3293275"/>
            <a:ext cx="2687400" cy="26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c23bb6f_2_162"/>
          <p:cNvSpPr txBox="1"/>
          <p:nvPr/>
        </p:nvSpPr>
        <p:spPr>
          <a:xfrm>
            <a:off x="1530650" y="703575"/>
            <a:ext cx="1460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Data Cleaning and Merging</a:t>
            </a:r>
            <a:endParaRPr/>
          </a:p>
        </p:txBody>
      </p:sp>
      <p:sp>
        <p:nvSpPr>
          <p:cNvPr id="242" name="Google Shape;242;g2f19c23bb6f_2_162"/>
          <p:cNvSpPr txBox="1"/>
          <p:nvPr/>
        </p:nvSpPr>
        <p:spPr>
          <a:xfrm>
            <a:off x="2437250" y="2815913"/>
            <a:ext cx="41814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Clean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mapped country names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pivoted data frames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removed missing values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" name="Google Shape;243;g2f19c23bb6f_2_162"/>
          <p:cNvGrpSpPr/>
          <p:nvPr/>
        </p:nvGrpSpPr>
        <p:grpSpPr>
          <a:xfrm>
            <a:off x="-2612887" y="-775646"/>
            <a:ext cx="3641567" cy="7308532"/>
            <a:chOff x="0" y="-57150"/>
            <a:chExt cx="748739" cy="1502700"/>
          </a:xfrm>
        </p:grpSpPr>
        <p:sp>
          <p:nvSpPr>
            <p:cNvPr id="244" name="Google Shape;244;g2f19c23bb6f_2_162"/>
            <p:cNvSpPr/>
            <p:nvPr/>
          </p:nvSpPr>
          <p:spPr>
            <a:xfrm>
              <a:off x="0" y="0"/>
              <a:ext cx="748739" cy="1445487"/>
            </a:xfrm>
            <a:custGeom>
              <a:rect b="b" l="l" r="r" t="t"/>
              <a:pathLst>
                <a:path extrusionOk="0" h="1445487" w="748739">
                  <a:moveTo>
                    <a:pt x="203200" y="0"/>
                  </a:moveTo>
                  <a:lnTo>
                    <a:pt x="748739" y="0"/>
                  </a:lnTo>
                  <a:lnTo>
                    <a:pt x="545539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45" name="Google Shape;245;g2f19c23bb6f_2_162"/>
            <p:cNvSpPr txBox="1"/>
            <p:nvPr/>
          </p:nvSpPr>
          <p:spPr>
            <a:xfrm>
              <a:off x="101600" y="-57150"/>
              <a:ext cx="5454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g2f19c23bb6f_2_162"/>
          <p:cNvGrpSpPr/>
          <p:nvPr/>
        </p:nvGrpSpPr>
        <p:grpSpPr>
          <a:xfrm>
            <a:off x="13092488" y="8585433"/>
            <a:ext cx="3821054" cy="3135164"/>
            <a:chOff x="0" y="-57150"/>
            <a:chExt cx="812800" cy="666900"/>
          </a:xfrm>
        </p:grpSpPr>
        <p:sp>
          <p:nvSpPr>
            <p:cNvPr id="247" name="Google Shape;247;g2f19c23bb6f_2_162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48" name="Google Shape;248;g2f19c23bb6f_2_162"/>
            <p:cNvSpPr txBox="1"/>
            <p:nvPr/>
          </p:nvSpPr>
          <p:spPr>
            <a:xfrm>
              <a:off x="101600" y="-57150"/>
              <a:ext cx="6096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g2f19c23bb6f_2_162"/>
          <p:cNvGrpSpPr/>
          <p:nvPr/>
        </p:nvGrpSpPr>
        <p:grpSpPr>
          <a:xfrm>
            <a:off x="-2828904" y="4145924"/>
            <a:ext cx="3641567" cy="6684045"/>
            <a:chOff x="0" y="-57150"/>
            <a:chExt cx="748739" cy="1374300"/>
          </a:xfrm>
        </p:grpSpPr>
        <p:sp>
          <p:nvSpPr>
            <p:cNvPr id="250" name="Google Shape;250;g2f19c23bb6f_2_162"/>
            <p:cNvSpPr/>
            <p:nvPr/>
          </p:nvSpPr>
          <p:spPr>
            <a:xfrm>
              <a:off x="0" y="0"/>
              <a:ext cx="748739" cy="1317000"/>
            </a:xfrm>
            <a:custGeom>
              <a:rect b="b" l="l" r="r" t="t"/>
              <a:pathLst>
                <a:path extrusionOk="0" h="1317000" w="748739">
                  <a:moveTo>
                    <a:pt x="203200" y="0"/>
                  </a:moveTo>
                  <a:lnTo>
                    <a:pt x="748739" y="0"/>
                  </a:lnTo>
                  <a:lnTo>
                    <a:pt x="545539" y="1317000"/>
                  </a:lnTo>
                  <a:lnTo>
                    <a:pt x="0" y="1317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1" name="Google Shape;251;g2f19c23bb6f_2_162"/>
            <p:cNvSpPr txBox="1"/>
            <p:nvPr/>
          </p:nvSpPr>
          <p:spPr>
            <a:xfrm>
              <a:off x="101600" y="-57150"/>
              <a:ext cx="545400" cy="1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g2f19c23bb6f_2_162"/>
          <p:cNvGrpSpPr/>
          <p:nvPr/>
        </p:nvGrpSpPr>
        <p:grpSpPr>
          <a:xfrm>
            <a:off x="13730653" y="8155338"/>
            <a:ext cx="3821054" cy="2973046"/>
            <a:chOff x="0" y="-57150"/>
            <a:chExt cx="812800" cy="632415"/>
          </a:xfrm>
        </p:grpSpPr>
        <p:sp>
          <p:nvSpPr>
            <p:cNvPr id="253" name="Google Shape;253;g2f19c23bb6f_2_162"/>
            <p:cNvSpPr/>
            <p:nvPr/>
          </p:nvSpPr>
          <p:spPr>
            <a:xfrm>
              <a:off x="0" y="0"/>
              <a:ext cx="812800" cy="575265"/>
            </a:xfrm>
            <a:custGeom>
              <a:rect b="b" l="l" r="r" t="t"/>
              <a:pathLst>
                <a:path extrusionOk="0" h="575265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575265"/>
                  </a:lnTo>
                  <a:lnTo>
                    <a:pt x="0" y="57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4" name="Google Shape;254;g2f19c23bb6f_2_162"/>
            <p:cNvSpPr txBox="1"/>
            <p:nvPr/>
          </p:nvSpPr>
          <p:spPr>
            <a:xfrm>
              <a:off x="101600" y="-57150"/>
              <a:ext cx="6096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g2f19c23bb6f_2_162"/>
          <p:cNvGrpSpPr/>
          <p:nvPr/>
        </p:nvGrpSpPr>
        <p:grpSpPr>
          <a:xfrm>
            <a:off x="14486500" y="7357910"/>
            <a:ext cx="1910527" cy="3135164"/>
            <a:chOff x="0" y="-57150"/>
            <a:chExt cx="406400" cy="666900"/>
          </a:xfrm>
        </p:grpSpPr>
        <p:sp>
          <p:nvSpPr>
            <p:cNvPr id="256" name="Google Shape;256;g2f19c23bb6f_2_16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 cap="sq" cmpd="sng" w="3810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7" name="Google Shape;257;g2f19c23bb6f_2_16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g2f19c23bb6f_2_162"/>
          <p:cNvSpPr/>
          <p:nvPr/>
        </p:nvSpPr>
        <p:spPr>
          <a:xfrm rot="-3517082">
            <a:off x="797184" y="8916871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8"/>
                </a:lnTo>
                <a:lnTo>
                  <a:pt x="0" y="878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g2f19c23bb6f_2_162"/>
          <p:cNvSpPr/>
          <p:nvPr/>
        </p:nvSpPr>
        <p:spPr>
          <a:xfrm rot="2033324">
            <a:off x="16823093" y="512893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g2f19c23bb6f_2_162"/>
          <p:cNvSpPr txBox="1"/>
          <p:nvPr/>
        </p:nvSpPr>
        <p:spPr>
          <a:xfrm>
            <a:off x="2437250" y="6044425"/>
            <a:ext cx="41814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Merge</a:t>
            </a:r>
            <a:endParaRPr sz="3500">
              <a:solidFill>
                <a:schemeClr val="dk1"/>
              </a:solidFill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olympics + GDP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population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other country resources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f19c23bb6f_2_162"/>
          <p:cNvSpPr txBox="1"/>
          <p:nvPr/>
        </p:nvSpPr>
        <p:spPr>
          <a:xfrm>
            <a:off x="8539250" y="2815925"/>
            <a:ext cx="6101100" cy="6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Resulting Variables</a:t>
            </a:r>
            <a:endParaRPr sz="3500">
              <a:solidFill>
                <a:schemeClr val="dk1"/>
              </a:solidFill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country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year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medal count (gold, silver, bronze)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 country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game season (winter/summer)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population density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area (sq. km.)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coastline (coast-to-area ratio)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 per capita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 country status (binary)</a:t>
            </a:r>
            <a:endParaRPr/>
          </a:p>
        </p:txBody>
      </p:sp>
      <p:cxnSp>
        <p:nvCxnSpPr>
          <p:cNvPr id="262" name="Google Shape;262;g2f19c23bb6f_2_162"/>
          <p:cNvCxnSpPr/>
          <p:nvPr/>
        </p:nvCxnSpPr>
        <p:spPr>
          <a:xfrm>
            <a:off x="4292425" y="5106500"/>
            <a:ext cx="0" cy="610500"/>
          </a:xfrm>
          <a:prstGeom prst="straightConnector1">
            <a:avLst/>
          </a:prstGeom>
          <a:noFill/>
          <a:ln cap="flat" cmpd="sng" w="38100">
            <a:solidFill>
              <a:srgbClr val="8141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2f19c23bb6f_2_162"/>
          <p:cNvCxnSpPr/>
          <p:nvPr/>
        </p:nvCxnSpPr>
        <p:spPr>
          <a:xfrm flipH="1" rot="10800000">
            <a:off x="6105600" y="5217375"/>
            <a:ext cx="1942800" cy="1609800"/>
          </a:xfrm>
          <a:prstGeom prst="straightConnector1">
            <a:avLst/>
          </a:prstGeom>
          <a:noFill/>
          <a:ln cap="flat" cmpd="sng" w="38100">
            <a:solidFill>
              <a:srgbClr val="8141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2f19c23bb6f_2_77"/>
          <p:cNvGrpSpPr/>
          <p:nvPr/>
        </p:nvGrpSpPr>
        <p:grpSpPr>
          <a:xfrm>
            <a:off x="-1663119" y="-522518"/>
            <a:ext cx="7559505" cy="10888564"/>
            <a:chOff x="0" y="-57150"/>
            <a:chExt cx="1043266" cy="1502700"/>
          </a:xfrm>
        </p:grpSpPr>
        <p:sp>
          <p:nvSpPr>
            <p:cNvPr id="269" name="Google Shape;269;g2f19c23bb6f_2_77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70" name="Google Shape;270;g2f19c23bb6f_2_77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g2f19c23bb6f_2_77"/>
          <p:cNvSpPr txBox="1"/>
          <p:nvPr/>
        </p:nvSpPr>
        <p:spPr>
          <a:xfrm>
            <a:off x="8608077" y="4428798"/>
            <a:ext cx="737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/>
          </a:p>
        </p:txBody>
      </p:sp>
      <p:grpSp>
        <p:nvGrpSpPr>
          <p:cNvPr id="272" name="Google Shape;272;g2f19c23bb6f_2_77"/>
          <p:cNvGrpSpPr/>
          <p:nvPr/>
        </p:nvGrpSpPr>
        <p:grpSpPr>
          <a:xfrm>
            <a:off x="16246867" y="7200917"/>
            <a:ext cx="1695674" cy="4014020"/>
            <a:chOff x="0" y="-57150"/>
            <a:chExt cx="472201" cy="1117800"/>
          </a:xfrm>
        </p:grpSpPr>
        <p:sp>
          <p:nvSpPr>
            <p:cNvPr id="273" name="Google Shape;273;g2f19c23bb6f_2_77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4" name="Google Shape;274;g2f19c23bb6f_2_77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2f19c23bb6f_2_77"/>
          <p:cNvGrpSpPr/>
          <p:nvPr/>
        </p:nvGrpSpPr>
        <p:grpSpPr>
          <a:xfrm>
            <a:off x="15563620" y="7689808"/>
            <a:ext cx="1695674" cy="4014020"/>
            <a:chOff x="0" y="-57150"/>
            <a:chExt cx="472201" cy="1117800"/>
          </a:xfrm>
        </p:grpSpPr>
        <p:sp>
          <p:nvSpPr>
            <p:cNvPr id="276" name="Google Shape;276;g2f19c23bb6f_2_77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7" name="Google Shape;277;g2f19c23bb6f_2_77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g2f19c23bb6f_2_77"/>
          <p:cNvGrpSpPr/>
          <p:nvPr/>
        </p:nvGrpSpPr>
        <p:grpSpPr>
          <a:xfrm>
            <a:off x="14880374" y="8177371"/>
            <a:ext cx="1531080" cy="4014020"/>
            <a:chOff x="0" y="-57150"/>
            <a:chExt cx="426366" cy="1117800"/>
          </a:xfrm>
        </p:grpSpPr>
        <p:sp>
          <p:nvSpPr>
            <p:cNvPr id="279" name="Google Shape;279;g2f19c23bb6f_2_77"/>
            <p:cNvSpPr/>
            <p:nvPr/>
          </p:nvSpPr>
          <p:spPr>
            <a:xfrm>
              <a:off x="0" y="0"/>
              <a:ext cx="426366" cy="1060648"/>
            </a:xfrm>
            <a:custGeom>
              <a:rect b="b" l="l" r="r" t="t"/>
              <a:pathLst>
                <a:path extrusionOk="0" h="1060648" w="426366">
                  <a:moveTo>
                    <a:pt x="203200" y="0"/>
                  </a:moveTo>
                  <a:lnTo>
                    <a:pt x="426366" y="0"/>
                  </a:lnTo>
                  <a:lnTo>
                    <a:pt x="22316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0" name="Google Shape;280;g2f19c23bb6f_2_77"/>
            <p:cNvSpPr txBox="1"/>
            <p:nvPr/>
          </p:nvSpPr>
          <p:spPr>
            <a:xfrm>
              <a:off x="101600" y="-57150"/>
              <a:ext cx="223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g2f19c23bb6f_2_77"/>
          <p:cNvGrpSpPr/>
          <p:nvPr/>
        </p:nvGrpSpPr>
        <p:grpSpPr>
          <a:xfrm>
            <a:off x="-563213" y="-1039021"/>
            <a:ext cx="7460264" cy="11513017"/>
            <a:chOff x="0" y="-57150"/>
            <a:chExt cx="1029570" cy="1588879"/>
          </a:xfrm>
        </p:grpSpPr>
        <p:sp>
          <p:nvSpPr>
            <p:cNvPr id="282" name="Google Shape;282;g2f19c23bb6f_2_77"/>
            <p:cNvSpPr/>
            <p:nvPr/>
          </p:nvSpPr>
          <p:spPr>
            <a:xfrm>
              <a:off x="0" y="0"/>
              <a:ext cx="1029570" cy="1531729"/>
            </a:xfrm>
            <a:custGeom>
              <a:rect b="b" l="l" r="r" t="t"/>
              <a:pathLst>
                <a:path extrusionOk="0" h="1531729" w="1029570">
                  <a:moveTo>
                    <a:pt x="203200" y="0"/>
                  </a:moveTo>
                  <a:lnTo>
                    <a:pt x="1029570" y="0"/>
                  </a:lnTo>
                  <a:lnTo>
                    <a:pt x="826370" y="1531729"/>
                  </a:lnTo>
                  <a:lnTo>
                    <a:pt x="0" y="153172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3" name="Google Shape;283;g2f19c23bb6f_2_77"/>
            <p:cNvSpPr txBox="1"/>
            <p:nvPr/>
          </p:nvSpPr>
          <p:spPr>
            <a:xfrm>
              <a:off x="101600" y="-57150"/>
              <a:ext cx="826500" cy="15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g2f19c23bb6f_2_77"/>
          <p:cNvSpPr/>
          <p:nvPr/>
        </p:nvSpPr>
        <p:spPr>
          <a:xfrm>
            <a:off x="858042" y="1791565"/>
            <a:ext cx="7298733" cy="7466735"/>
          </a:xfrm>
          <a:custGeom>
            <a:rect b="b" l="l" r="r" t="t"/>
            <a:pathLst>
              <a:path extrusionOk="0" h="7466735" w="7298733">
                <a:moveTo>
                  <a:pt x="0" y="0"/>
                </a:moveTo>
                <a:lnTo>
                  <a:pt x="7298733" y="0"/>
                </a:lnTo>
                <a:lnTo>
                  <a:pt x="7298733" y="7466735"/>
                </a:lnTo>
                <a:lnTo>
                  <a:pt x="0" y="7466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g2f19c23bb6f_2_77"/>
          <p:cNvSpPr/>
          <p:nvPr/>
        </p:nvSpPr>
        <p:spPr>
          <a:xfrm>
            <a:off x="10364579" y="825333"/>
            <a:ext cx="3865069" cy="3227246"/>
          </a:xfrm>
          <a:custGeom>
            <a:rect b="b" l="l" r="r" t="t"/>
            <a:pathLst>
              <a:path extrusionOk="0" h="3227246" w="3865069">
                <a:moveTo>
                  <a:pt x="0" y="0"/>
                </a:moveTo>
                <a:lnTo>
                  <a:pt x="3865070" y="0"/>
                </a:lnTo>
                <a:lnTo>
                  <a:pt x="3865070" y="3227247"/>
                </a:lnTo>
                <a:lnTo>
                  <a:pt x="0" y="3227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6" name="Google Shape;286;g2f19c23bb6f_2_77"/>
          <p:cNvGrpSpPr/>
          <p:nvPr/>
        </p:nvGrpSpPr>
        <p:grpSpPr>
          <a:xfrm>
            <a:off x="11536916" y="1570782"/>
            <a:ext cx="1520424" cy="1520424"/>
            <a:chOff x="0" y="0"/>
            <a:chExt cx="812800" cy="812800"/>
          </a:xfrm>
        </p:grpSpPr>
        <p:sp>
          <p:nvSpPr>
            <p:cNvPr id="287" name="Google Shape;287;g2f19c23bb6f_2_7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2f19c23bb6f_2_7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g2f19c23bb6f_2_77"/>
          <p:cNvSpPr txBox="1"/>
          <p:nvPr/>
        </p:nvSpPr>
        <p:spPr>
          <a:xfrm>
            <a:off x="12047142" y="1740431"/>
            <a:ext cx="4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g27fcdbce838_1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295" name="Google Shape;295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96" name="Google Shape;296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g27fcdbce838_1_0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298" name="Google Shape;298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99" name="Google Shape;299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g27fcdbce838_1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01" name="Google Shape;301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02" name="Google Shape;302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g27fcdbce838_1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04" name="Google Shape;304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05" name="Google Shape;305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g27fcdbce838_1_0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g27fcdbce838_1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g27fcdbce838_1_0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09" name="Google Shape;309;g27fcdbce83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712" y="2714850"/>
            <a:ext cx="14012577" cy="6389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g27fcdbce838_1_6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15" name="Google Shape;315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16" name="Google Shape;316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g27fcdbce838_1_60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18" name="Google Shape;318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19" name="Google Shape;319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g27fcdbce838_1_6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21" name="Google Shape;321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22" name="Google Shape;322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g27fcdbce838_1_6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24" name="Google Shape;324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25" name="Google Shape;325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g27fcdbce838_1_60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27fcdbce838_1_6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27fcdbce838_1_60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29" name="Google Shape;329;g27fcdbce838_1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12" y="2437275"/>
            <a:ext cx="13331174" cy="7199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