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74" r:id="rId9"/>
    <p:sldId id="272" r:id="rId10"/>
    <p:sldId id="276" r:id="rId11"/>
    <p:sldId id="277" r:id="rId12"/>
    <p:sldId id="263" r:id="rId13"/>
    <p:sldId id="270" r:id="rId14"/>
    <p:sldId id="269" r:id="rId15"/>
    <p:sldId id="271" r:id="rId16"/>
    <p:sldId id="268" r:id="rId17"/>
    <p:sldId id="26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7"/>
    <p:restoredTop sz="84251"/>
  </p:normalViewPr>
  <p:slideViewPr>
    <p:cSldViewPr snapToGrid="0" snapToObjects="1">
      <p:cViewPr varScale="1">
        <p:scale>
          <a:sx n="134" d="100"/>
          <a:sy n="134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A301A-47FC-CF4F-9C8B-21B0CF28371D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C3C9-6A94-544C-98D2-0CC388B6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9061-2619-7544-B80C-DF8E5337B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rain model:', '../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/model_demo_0001.ckpt')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('parameter count:', 409729)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load from../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/model_demo_0001.ckpt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 on data size (178, 256, 256, 1) using time 0:00:02.464291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31.183662092903507,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0.90931757893042342,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score_ismrm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9845.8792026182691,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1.4314661005946721}, {'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37.24171026439636,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0.93120771235885713,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score_ismrm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9979.1728652186848,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0.71265388844505706})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#0, input PSNR 31.1837, SSIM 0.9093, predict PSNR 37.2417, SSIM 0.9312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36.23487050384928,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0.94283289575688012,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score_ismrm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9949.7605777533554,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0.88745766045962593}, {'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41.464044630517314,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0.96810491875837401,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score_ismrm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9999.0187612842456,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0.48605894086667306})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#1, input PSNR 36.2349, SSIM 0.9428, predict PSNR 41.4640, SSIM 0.9681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37.160331265379703,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7C3C9-6A94-544C-98D2-0CC388B6DA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A0DA-F415-7A4B-87AA-2715F72D58B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BC2A-F37B-F64E-87B8-2C9BDD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-gpu/srez" TargetMode="External"/><Relationship Id="rId4" Type="http://schemas.openxmlformats.org/officeDocument/2006/relationships/hyperlink" Target="https://github.com/pytorch/examples/tree/master/super_resolution" TargetMode="External"/><Relationship Id="rId5" Type="http://schemas.openxmlformats.org/officeDocument/2006/relationships/hyperlink" Target="https://github.com/jcjohnson/fast-neural-style" TargetMode="External"/><Relationship Id="rId6" Type="http://schemas.openxmlformats.org/officeDocument/2006/relationships/hyperlink" Target="https://github.com/bengxy/FastNeuralStyle" TargetMode="External"/><Relationship Id="rId7" Type="http://schemas.openxmlformats.org/officeDocument/2006/relationships/hyperlink" Target="https://github.com/junyanz/pytorch-CycleGAN-and-pix2pix" TargetMode="External"/><Relationship Id="rId8" Type="http://schemas.openxmlformats.org/officeDocument/2006/relationships/hyperlink" Target="https://github.com/peng-cao/mripy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tiff"/><Relationship Id="rId11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itu1994/Super-Resolution-using-Generative-Adversarial-Networ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py.org/nibabel/nifti_image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microsoft.com/office/2007/relationships/hdphoto" Target="../media/hdphoto1.wdp"/><Relationship Id="rId6" Type="http://schemas.openxmlformats.org/officeDocument/2006/relationships/image" Target="../media/image6.jpe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works.com/matlabcentral/fileexchange/8797-tools-for-nifti-and-analyze-image" TargetMode="External"/><Relationship Id="rId3" Type="http://schemas.openxmlformats.org/officeDocument/2006/relationships/hyperlink" Target="https://sites.google.com/site/kittipat/mvpa-for-brain-fmri/convert_matlab_nift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End-to-End</a:t>
            </a:r>
            <a:br>
              <a:rPr lang="en-US" altLang="zh-CN" dirty="0" smtClean="0"/>
            </a:br>
            <a:r>
              <a:rPr lang="en-US" dirty="0" smtClean="0"/>
              <a:t>Deep Learning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Enhao Gong</a:t>
            </a:r>
          </a:p>
          <a:p>
            <a:r>
              <a:rPr lang="en-US" altLang="zh-CN" dirty="0" smtClean="0"/>
              <a:t>07-13-2017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'''augmentation''’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err="1" smtClean="0"/>
              <a:t>list_augments</a:t>
            </a:r>
            <a:r>
              <a:rPr lang="en-US" dirty="0" smtClean="0"/>
              <a:t> = 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err="1" smtClean="0"/>
              <a:t>num_augment_flipxy</a:t>
            </a:r>
            <a:r>
              <a:rPr lang="en-US" dirty="0" smtClean="0"/>
              <a:t> = 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err="1" smtClean="0"/>
              <a:t>num_augment_flipx</a:t>
            </a:r>
            <a:r>
              <a:rPr lang="en-US" dirty="0" smtClean="0"/>
              <a:t> = 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err="1" smtClean="0"/>
              <a:t>num_augment_flipy</a:t>
            </a:r>
            <a:r>
              <a:rPr lang="en-US" dirty="0" smtClean="0"/>
              <a:t> = 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err="1" smtClean="0"/>
              <a:t>num_augment_shiftx</a:t>
            </a:r>
            <a:r>
              <a:rPr lang="en-US" dirty="0" smtClean="0"/>
              <a:t> =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err="1" smtClean="0"/>
              <a:t>num_augment_shifty</a:t>
            </a:r>
            <a:r>
              <a:rPr lang="en-US" dirty="0" smtClean="0"/>
              <a:t> =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55563" y="1619249"/>
            <a:ext cx="6707787" cy="40048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1999" y="3709531"/>
            <a:ext cx="3857625" cy="19145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" y="1619250"/>
            <a:ext cx="3857625" cy="19145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344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'''setup parameters''’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# related to model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num_poolings</a:t>
            </a:r>
            <a:r>
              <a:rPr lang="en-US" sz="2400" b="1" dirty="0" smtClean="0">
                <a:solidFill>
                  <a:srgbClr val="FF0000"/>
                </a:solidFill>
              </a:rPr>
              <a:t> =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num_conv_per_pooling</a:t>
            </a:r>
            <a:r>
              <a:rPr lang="en-US" sz="2400" b="1" dirty="0" smtClean="0">
                <a:solidFill>
                  <a:srgbClr val="FF0000"/>
                </a:solidFill>
              </a:rPr>
              <a:t> =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# related to training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lr_init</a:t>
            </a:r>
            <a:r>
              <a:rPr lang="en-US" sz="2400" b="1" dirty="0" smtClean="0">
                <a:solidFill>
                  <a:srgbClr val="0070C0"/>
                </a:solidFill>
              </a:rPr>
              <a:t> = 0.001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num_epoch</a:t>
            </a:r>
            <a:r>
              <a:rPr lang="en-US" sz="2400" b="1" dirty="0" smtClean="0">
                <a:solidFill>
                  <a:srgbClr val="0070C0"/>
                </a:solidFill>
              </a:rPr>
              <a:t> = 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batch_size</a:t>
            </a:r>
            <a:r>
              <a:rPr lang="en-US" sz="2400" dirty="0" smtClean="0"/>
              <a:t> =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ratio_validation</a:t>
            </a:r>
            <a:r>
              <a:rPr lang="en-US" sz="2400" dirty="0" smtClean="0"/>
              <a:t> = 0.1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1762" y="1825625"/>
            <a:ext cx="686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# default settings</a:t>
            </a:r>
          </a:p>
          <a:p>
            <a:pPr lvl="0"/>
            <a:r>
              <a:rPr lang="en-US" sz="2400" dirty="0" err="1" smtClean="0"/>
              <a:t>num_channel_input</a:t>
            </a:r>
            <a:r>
              <a:rPr lang="en-US" sz="2400" dirty="0" smtClean="0"/>
              <a:t> = </a:t>
            </a:r>
            <a:r>
              <a:rPr lang="en-US" sz="2400" dirty="0" err="1" smtClean="0"/>
              <a:t>data_train_input.shape</a:t>
            </a:r>
            <a:r>
              <a:rPr lang="en-US" sz="2400" dirty="0" smtClean="0"/>
              <a:t>[-1]</a:t>
            </a:r>
          </a:p>
          <a:p>
            <a:pPr lvl="0"/>
            <a:r>
              <a:rPr lang="en-US" sz="2400" dirty="0" err="1" smtClean="0"/>
              <a:t>num_channel_output</a:t>
            </a:r>
            <a:r>
              <a:rPr lang="en-US" sz="2400" dirty="0" smtClean="0"/>
              <a:t> = </a:t>
            </a:r>
            <a:r>
              <a:rPr lang="en-US" sz="2400" dirty="0" err="1" smtClean="0"/>
              <a:t>data_train_gt.shape</a:t>
            </a:r>
            <a:r>
              <a:rPr lang="en-US" sz="2400" dirty="0" smtClean="0"/>
              <a:t>[-1]</a:t>
            </a:r>
          </a:p>
          <a:p>
            <a:pPr lvl="0"/>
            <a:r>
              <a:rPr lang="en-US" sz="2400" dirty="0" err="1" smtClean="0"/>
              <a:t>img_rows</a:t>
            </a:r>
            <a:r>
              <a:rPr lang="en-US" sz="2400" dirty="0" smtClean="0"/>
              <a:t> = </a:t>
            </a:r>
            <a:r>
              <a:rPr lang="en-US" sz="2400" dirty="0" err="1" smtClean="0"/>
              <a:t>data_train_input.shape</a:t>
            </a:r>
            <a:r>
              <a:rPr lang="en-US" sz="2400" dirty="0" smtClean="0"/>
              <a:t>[1]</a:t>
            </a:r>
            <a:r>
              <a:rPr lang="zh-CN" altLang="en-US" sz="2400" dirty="0" smtClean="0"/>
              <a:t> </a:t>
            </a:r>
            <a:endParaRPr lang="en-US" sz="2400" dirty="0" smtClean="0"/>
          </a:p>
          <a:p>
            <a:pPr lvl="0"/>
            <a:r>
              <a:rPr lang="en-US" sz="2400" dirty="0" err="1" smtClean="0"/>
              <a:t>img_cols</a:t>
            </a:r>
            <a:r>
              <a:rPr lang="en-US" sz="2400" dirty="0" smtClean="0"/>
              <a:t> = </a:t>
            </a:r>
            <a:r>
              <a:rPr lang="en-US" sz="2400" dirty="0" err="1" smtClean="0"/>
              <a:t>data_train_gt.shape</a:t>
            </a:r>
            <a:r>
              <a:rPr lang="en-US" sz="2400" dirty="0" smtClean="0"/>
              <a:t>[1]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b="1" dirty="0" smtClean="0"/>
              <a:t>#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nice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not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use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all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GPU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resources</a:t>
            </a:r>
            <a:endParaRPr lang="en-US" sz="2400" dirty="0" smtClean="0"/>
          </a:p>
          <a:p>
            <a:pPr lvl="0"/>
            <a:r>
              <a:rPr lang="en-US" sz="2400" dirty="0" err="1" smtClean="0"/>
              <a:t>keras_memory</a:t>
            </a:r>
            <a:r>
              <a:rPr lang="en-US" sz="2400" dirty="0" smtClean="0"/>
              <a:t> = 0.4</a:t>
            </a:r>
            <a:endParaRPr lang="en-US" sz="2400" b="1" dirty="0" smtClean="0"/>
          </a:p>
          <a:p>
            <a:pPr lvl="0"/>
            <a:r>
              <a:rPr lang="en-US" sz="2400" dirty="0" err="1" smtClean="0"/>
              <a:t>keras_backend</a:t>
            </a:r>
            <a:r>
              <a:rPr lang="en-US" sz="2400" dirty="0" smtClean="0"/>
              <a:t> = '</a:t>
            </a:r>
            <a:r>
              <a:rPr lang="en-US" sz="2400" dirty="0" err="1" smtClean="0"/>
              <a:t>tf</a:t>
            </a:r>
            <a:r>
              <a:rPr lang="en-US" sz="2400" dirty="0" smtClean="0"/>
              <a:t>’</a:t>
            </a:r>
          </a:p>
          <a:p>
            <a:pPr lvl="0"/>
            <a:r>
              <a:rPr lang="en-US" sz="2400" dirty="0" err="1" smtClean="0"/>
              <a:t>with_batch_norm</a:t>
            </a:r>
            <a:r>
              <a:rPr lang="en-US" sz="2400" dirty="0" smtClean="0"/>
              <a:t> = True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0700" y="5759003"/>
            <a:ext cx="816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en-US" altLang="zh-CN" b="1" baseline="30000" dirty="0" smtClean="0"/>
              <a:t>st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Just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run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specified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input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output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NIFTI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filepaths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using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default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parameters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nd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(if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want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explore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more)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setup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these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parameters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change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model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complexity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3</a:t>
            </a:r>
            <a:r>
              <a:rPr lang="en-US" altLang="zh-CN" b="1" baseline="30000" dirty="0" smtClean="0">
                <a:solidFill>
                  <a:srgbClr val="0070C0"/>
                </a:solidFill>
              </a:rPr>
              <a:t>rd</a:t>
            </a:r>
            <a:r>
              <a:rPr lang="en-US" altLang="zh-CN" b="1" dirty="0" smtClean="0">
                <a:solidFill>
                  <a:srgbClr val="0070C0"/>
                </a:solidFill>
              </a:rPr>
              <a:t>: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(Optionally)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en-US" altLang="zh-CN" b="1" dirty="0" smtClean="0">
                <a:solidFill>
                  <a:srgbClr val="0070C0"/>
                </a:solidFill>
              </a:rPr>
              <a:t>etup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these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parameters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to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change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model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training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8397"/>
            <a:ext cx="5801784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61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24003" r="9044" b="26503"/>
          <a:stretch/>
        </p:blipFill>
        <p:spPr>
          <a:xfrm>
            <a:off x="-1" y="2400301"/>
            <a:ext cx="12401551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725" y="292308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Full-dose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0630" y="292308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1% Dose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3445" y="2923082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10xError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52717" y="2923082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FF00"/>
                </a:solidFill>
              </a:rPr>
              <a:t>10xError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2824" y="2923082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DL Recon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739" y="614198"/>
            <a:ext cx="16935479" cy="6774192"/>
          </a:xfrm>
        </p:spPr>
      </p:pic>
      <p:sp>
        <p:nvSpPr>
          <p:cNvPr id="7" name="TextBox 6"/>
          <p:cNvSpPr txBox="1"/>
          <p:nvPr/>
        </p:nvSpPr>
        <p:spPr>
          <a:xfrm>
            <a:off x="419725" y="292308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Full-dose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0630" y="292308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1% Dose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3445" y="2923082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10xError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2717" y="2923082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FF00"/>
                </a:solidFill>
              </a:rPr>
              <a:t>10xError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2824" y="2923082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DL Recon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739" y="614198"/>
            <a:ext cx="16935479" cy="67741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25" y="292308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Full-dose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0630" y="292308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1% Dose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3445" y="2923082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10xError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52717" y="2923082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FF00"/>
                </a:solidFill>
              </a:rPr>
              <a:t>10xError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2824" y="2923082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DL Recon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3dB</a:t>
            </a:r>
            <a:r>
              <a:rPr lang="zh-CN" altLang="en-US" dirty="0" smtClean="0"/>
              <a:t> 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40%</a:t>
            </a:r>
            <a:r>
              <a:rPr lang="zh-CN" altLang="en-US" dirty="0" smtClean="0"/>
              <a:t> </a:t>
            </a:r>
            <a:r>
              <a:rPr lang="en-US" altLang="zh-CN" dirty="0" smtClean="0"/>
              <a:t>RMSE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772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err=</a:t>
            </a:r>
            <a:r>
              <a:rPr lang="en-US" dirty="0" err="1"/>
              <a:t>json.load</a:t>
            </a:r>
            <a:r>
              <a:rPr lang="en-US" dirty="0"/>
              <a:t>(open('../results/result_demo_0713_error.json','r'))</a:t>
            </a:r>
          </a:p>
          <a:p>
            <a:r>
              <a:rPr lang="mr-IN" dirty="0" smtClean="0"/>
              <a:t>&gt;&gt;&gt; </a:t>
            </a:r>
            <a:r>
              <a:rPr lang="mr-IN" dirty="0" err="1"/>
              <a:t>np.mean</a:t>
            </a:r>
            <a:r>
              <a:rPr lang="mr-IN" dirty="0"/>
              <a:t>([</a:t>
            </a:r>
            <a:r>
              <a:rPr lang="mr-IN" dirty="0" err="1"/>
              <a:t>x</a:t>
            </a:r>
            <a:r>
              <a:rPr lang="mr-IN" dirty="0"/>
              <a:t>['</a:t>
            </a:r>
            <a:r>
              <a:rPr lang="mr-IN" dirty="0" err="1"/>
              <a:t>psnr</a:t>
            </a:r>
            <a:r>
              <a:rPr lang="mr-IN" dirty="0"/>
              <a:t>'] </a:t>
            </a:r>
            <a:r>
              <a:rPr lang="mr-IN" dirty="0" err="1"/>
              <a:t>for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mr-IN" dirty="0" err="1"/>
              <a:t>in</a:t>
            </a:r>
            <a:r>
              <a:rPr lang="mr-IN" dirty="0"/>
              <a:t> </a:t>
            </a:r>
            <a:r>
              <a:rPr lang="mr-IN" dirty="0" err="1"/>
              <a:t>err</a:t>
            </a:r>
            <a:r>
              <a:rPr lang="mr-IN" dirty="0"/>
              <a:t>['</a:t>
            </a:r>
            <a:r>
              <a:rPr lang="mr-IN" dirty="0" err="1"/>
              <a:t>err_input</a:t>
            </a:r>
            <a:r>
              <a:rPr lang="mr-IN" dirty="0"/>
              <a:t>']])</a:t>
            </a:r>
          </a:p>
          <a:p>
            <a:r>
              <a:rPr lang="mr-IN" dirty="0"/>
              <a:t>49.504403889841711</a:t>
            </a:r>
          </a:p>
          <a:p>
            <a:r>
              <a:rPr lang="mr-IN" dirty="0"/>
              <a:t>&gt;&gt;&gt; </a:t>
            </a:r>
            <a:r>
              <a:rPr lang="mr-IN" dirty="0" err="1"/>
              <a:t>np.mean</a:t>
            </a:r>
            <a:r>
              <a:rPr lang="mr-IN" dirty="0"/>
              <a:t>([</a:t>
            </a:r>
            <a:r>
              <a:rPr lang="mr-IN" dirty="0" err="1"/>
              <a:t>x</a:t>
            </a:r>
            <a:r>
              <a:rPr lang="mr-IN" dirty="0"/>
              <a:t>['</a:t>
            </a:r>
            <a:r>
              <a:rPr lang="mr-IN" dirty="0" err="1"/>
              <a:t>psnr</a:t>
            </a:r>
            <a:r>
              <a:rPr lang="mr-IN" dirty="0"/>
              <a:t>'] </a:t>
            </a:r>
            <a:r>
              <a:rPr lang="mr-IN" dirty="0" err="1"/>
              <a:t>for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mr-IN" dirty="0" err="1"/>
              <a:t>in</a:t>
            </a:r>
            <a:r>
              <a:rPr lang="mr-IN" dirty="0"/>
              <a:t> </a:t>
            </a:r>
            <a:r>
              <a:rPr lang="mr-IN" dirty="0" err="1"/>
              <a:t>err</a:t>
            </a:r>
            <a:r>
              <a:rPr lang="mr-IN" dirty="0"/>
              <a:t>['</a:t>
            </a:r>
            <a:r>
              <a:rPr lang="mr-IN" dirty="0" err="1"/>
              <a:t>err_pred</a:t>
            </a:r>
            <a:r>
              <a:rPr lang="mr-IN" dirty="0"/>
              <a:t>']])</a:t>
            </a:r>
          </a:p>
          <a:p>
            <a:r>
              <a:rPr lang="mr-IN" dirty="0"/>
              <a:t>52.427994401663852</a:t>
            </a:r>
          </a:p>
          <a:p>
            <a:r>
              <a:rPr lang="mr-IN" dirty="0"/>
              <a:t>&gt;&gt;&gt; </a:t>
            </a:r>
            <a:r>
              <a:rPr lang="mr-IN" dirty="0" err="1"/>
              <a:t>np.mean</a:t>
            </a:r>
            <a:r>
              <a:rPr lang="mr-IN" dirty="0"/>
              <a:t>([</a:t>
            </a:r>
            <a:r>
              <a:rPr lang="mr-IN" dirty="0" err="1"/>
              <a:t>x</a:t>
            </a:r>
            <a:r>
              <a:rPr lang="mr-IN" dirty="0"/>
              <a:t>['</a:t>
            </a:r>
            <a:r>
              <a:rPr lang="mr-IN" dirty="0" err="1"/>
              <a:t>ssim</a:t>
            </a:r>
            <a:r>
              <a:rPr lang="mr-IN" dirty="0"/>
              <a:t>'] </a:t>
            </a:r>
            <a:r>
              <a:rPr lang="mr-IN" dirty="0" err="1"/>
              <a:t>for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mr-IN" dirty="0" err="1"/>
              <a:t>in</a:t>
            </a:r>
            <a:r>
              <a:rPr lang="mr-IN" dirty="0"/>
              <a:t> </a:t>
            </a:r>
            <a:r>
              <a:rPr lang="mr-IN" dirty="0" err="1"/>
              <a:t>err</a:t>
            </a:r>
            <a:r>
              <a:rPr lang="mr-IN" dirty="0"/>
              <a:t>['</a:t>
            </a:r>
            <a:r>
              <a:rPr lang="mr-IN" dirty="0" err="1"/>
              <a:t>err_pred</a:t>
            </a:r>
            <a:r>
              <a:rPr lang="mr-IN" dirty="0"/>
              <a:t>']])</a:t>
            </a:r>
          </a:p>
          <a:p>
            <a:r>
              <a:rPr lang="mr-IN" dirty="0"/>
              <a:t>0.99537973032124527</a:t>
            </a:r>
          </a:p>
          <a:p>
            <a:r>
              <a:rPr lang="mr-IN" dirty="0"/>
              <a:t>&gt;&gt;&gt; </a:t>
            </a:r>
            <a:r>
              <a:rPr lang="mr-IN" dirty="0" err="1"/>
              <a:t>np.mean</a:t>
            </a:r>
            <a:r>
              <a:rPr lang="mr-IN" dirty="0"/>
              <a:t>([</a:t>
            </a:r>
            <a:r>
              <a:rPr lang="mr-IN" dirty="0" err="1"/>
              <a:t>x</a:t>
            </a:r>
            <a:r>
              <a:rPr lang="mr-IN" dirty="0"/>
              <a:t>['</a:t>
            </a:r>
            <a:r>
              <a:rPr lang="mr-IN" dirty="0" err="1"/>
              <a:t>ssim</a:t>
            </a:r>
            <a:r>
              <a:rPr lang="mr-IN" dirty="0"/>
              <a:t>'] </a:t>
            </a:r>
            <a:r>
              <a:rPr lang="mr-IN" dirty="0" err="1"/>
              <a:t>for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mr-IN" dirty="0" err="1"/>
              <a:t>in</a:t>
            </a:r>
            <a:r>
              <a:rPr lang="mr-IN" dirty="0"/>
              <a:t> </a:t>
            </a:r>
            <a:r>
              <a:rPr lang="mr-IN" dirty="0" err="1"/>
              <a:t>err</a:t>
            </a:r>
            <a:r>
              <a:rPr lang="mr-IN" dirty="0"/>
              <a:t>['</a:t>
            </a:r>
            <a:r>
              <a:rPr lang="mr-IN" dirty="0" err="1"/>
              <a:t>err_input</a:t>
            </a:r>
            <a:r>
              <a:rPr lang="mr-IN" dirty="0"/>
              <a:t>']])</a:t>
            </a:r>
          </a:p>
          <a:p>
            <a:r>
              <a:rPr lang="mr-IN" dirty="0"/>
              <a:t>0.9912470852512274</a:t>
            </a:r>
          </a:p>
          <a:p>
            <a:r>
              <a:rPr lang="mr-IN" dirty="0"/>
              <a:t>&gt;&gt;&gt; </a:t>
            </a:r>
            <a:r>
              <a:rPr lang="mr-IN" dirty="0" err="1"/>
              <a:t>np.mean</a:t>
            </a:r>
            <a:r>
              <a:rPr lang="mr-IN" dirty="0"/>
              <a:t>([</a:t>
            </a:r>
            <a:r>
              <a:rPr lang="mr-IN" dirty="0" err="1"/>
              <a:t>x</a:t>
            </a:r>
            <a:r>
              <a:rPr lang="mr-IN" dirty="0"/>
              <a:t>['</a:t>
            </a:r>
            <a:r>
              <a:rPr lang="mr-IN" dirty="0" err="1"/>
              <a:t>rmse</a:t>
            </a:r>
            <a:r>
              <a:rPr lang="mr-IN" dirty="0"/>
              <a:t>'] </a:t>
            </a:r>
            <a:r>
              <a:rPr lang="mr-IN" dirty="0" err="1"/>
              <a:t>for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mr-IN" dirty="0" err="1"/>
              <a:t>in</a:t>
            </a:r>
            <a:r>
              <a:rPr lang="mr-IN" dirty="0"/>
              <a:t> </a:t>
            </a:r>
            <a:r>
              <a:rPr lang="mr-IN" dirty="0" err="1"/>
              <a:t>err</a:t>
            </a:r>
            <a:r>
              <a:rPr lang="mr-IN" dirty="0"/>
              <a:t>['</a:t>
            </a:r>
            <a:r>
              <a:rPr lang="mr-IN" dirty="0" err="1"/>
              <a:t>err_input</a:t>
            </a:r>
            <a:r>
              <a:rPr lang="mr-IN" dirty="0"/>
              <a:t>']])</a:t>
            </a:r>
          </a:p>
          <a:p>
            <a:r>
              <a:rPr lang="mr-IN" dirty="0"/>
              <a:t>0.81647482010468753</a:t>
            </a:r>
          </a:p>
          <a:p>
            <a:r>
              <a:rPr lang="mr-IN" dirty="0"/>
              <a:t>&gt;&gt;&gt; </a:t>
            </a:r>
            <a:r>
              <a:rPr lang="mr-IN" dirty="0" err="1"/>
              <a:t>np.mean</a:t>
            </a:r>
            <a:r>
              <a:rPr lang="mr-IN" dirty="0"/>
              <a:t>([</a:t>
            </a:r>
            <a:r>
              <a:rPr lang="mr-IN" dirty="0" err="1"/>
              <a:t>x</a:t>
            </a:r>
            <a:r>
              <a:rPr lang="mr-IN" dirty="0"/>
              <a:t>['</a:t>
            </a:r>
            <a:r>
              <a:rPr lang="mr-IN" dirty="0" err="1"/>
              <a:t>rmse</a:t>
            </a:r>
            <a:r>
              <a:rPr lang="mr-IN" dirty="0"/>
              <a:t>'] </a:t>
            </a:r>
            <a:r>
              <a:rPr lang="mr-IN" dirty="0" err="1"/>
              <a:t>for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mr-IN" dirty="0" err="1"/>
              <a:t>in</a:t>
            </a:r>
            <a:r>
              <a:rPr lang="mr-IN" dirty="0"/>
              <a:t> </a:t>
            </a:r>
            <a:r>
              <a:rPr lang="mr-IN" dirty="0" err="1"/>
              <a:t>err</a:t>
            </a:r>
            <a:r>
              <a:rPr lang="mr-IN" dirty="0"/>
              <a:t>['</a:t>
            </a:r>
            <a:r>
              <a:rPr lang="mr-IN" dirty="0" err="1"/>
              <a:t>err_pred</a:t>
            </a:r>
            <a:r>
              <a:rPr lang="mr-IN" dirty="0"/>
              <a:t>']])</a:t>
            </a:r>
          </a:p>
          <a:p>
            <a:r>
              <a:rPr lang="mr-IN" dirty="0"/>
              <a:t>0.47915047153748297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0847"/>
              </p:ext>
            </p:extLst>
          </p:nvPr>
        </p:nvGraphicFramePr>
        <p:xfrm>
          <a:off x="6550702" y="1529134"/>
          <a:ext cx="5147871" cy="428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957"/>
                <a:gridCol w="1715957"/>
                <a:gridCol w="1715957"/>
              </a:tblGrid>
              <a:tr h="107202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Raw Input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DL</a:t>
                      </a:r>
                      <a:r>
                        <a:rPr lang="en-US" sz="3200" baseline="0" dirty="0" smtClean="0"/>
                        <a:t> Output</a:t>
                      </a:r>
                      <a:endParaRPr lang="en-US" sz="3200" dirty="0"/>
                    </a:p>
                  </a:txBody>
                  <a:tcPr/>
                </a:tc>
              </a:tr>
              <a:tr h="107202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PSNR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49.5dB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52.4dB</a:t>
                      </a:r>
                    </a:p>
                  </a:txBody>
                  <a:tcPr/>
                </a:tc>
              </a:tr>
              <a:tr h="107202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SSIM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0.9912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0.9954</a:t>
                      </a:r>
                      <a:endParaRPr lang="en-US" sz="3200" dirty="0"/>
                    </a:p>
                  </a:txBody>
                  <a:tcPr/>
                </a:tc>
              </a:tr>
              <a:tr h="107202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RMSE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81.65%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47.92%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multi-contrast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NLM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augmentation</a:t>
            </a:r>
          </a:p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CPU</a:t>
            </a:r>
            <a:r>
              <a:rPr lang="zh-CN" altLang="en-US" dirty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augmentation</a:t>
            </a:r>
          </a:p>
          <a:p>
            <a:r>
              <a:rPr lang="en-US" altLang="zh-CN" dirty="0" smtClean="0"/>
              <a:t>Consider masking for sampling and error metrics</a:t>
            </a:r>
          </a:p>
          <a:p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commend-line</a:t>
            </a:r>
          </a:p>
        </p:txBody>
      </p:sp>
    </p:spTree>
    <p:extLst>
      <p:ext uri="{BB962C8B-B14F-4D97-AF65-F5344CB8AC3E}">
        <p14:creationId xmlns:p14="http://schemas.microsoft.com/office/powerpoint/2010/main" val="6717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ASL paper</a:t>
            </a:r>
          </a:p>
          <a:p>
            <a:pPr lvl="1"/>
            <a:r>
              <a:rPr lang="en-US" sz="1800" dirty="0" smtClean="0"/>
              <a:t>Patient datasets</a:t>
            </a:r>
          </a:p>
          <a:p>
            <a:pPr lvl="1"/>
            <a:r>
              <a:rPr lang="en-US" sz="1800" dirty="0" smtClean="0"/>
              <a:t>TGV</a:t>
            </a:r>
          </a:p>
          <a:p>
            <a:r>
              <a:rPr lang="en-US" sz="2000" dirty="0" smtClean="0"/>
              <a:t>Low-contrast</a:t>
            </a:r>
          </a:p>
          <a:p>
            <a:pPr lvl="1"/>
            <a:r>
              <a:rPr lang="en-US" sz="1800" dirty="0" smtClean="0"/>
              <a:t>86 datasets, </a:t>
            </a:r>
            <a:r>
              <a:rPr lang="en-US" sz="1800" dirty="0" err="1" smtClean="0"/>
              <a:t>nifti</a:t>
            </a:r>
            <a:r>
              <a:rPr lang="en-US" sz="1800" dirty="0" smtClean="0"/>
              <a:t> pipeline, co-registration</a:t>
            </a:r>
          </a:p>
          <a:p>
            <a:r>
              <a:rPr lang="en-US" sz="2000" dirty="0" smtClean="0"/>
              <a:t>Low-dose</a:t>
            </a:r>
          </a:p>
          <a:p>
            <a:pPr lvl="1"/>
            <a:r>
              <a:rPr lang="en-US" sz="1800" dirty="0" smtClean="0"/>
              <a:t>2.5D, cost functions, networks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99000"/>
            <a:ext cx="10960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Repositary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63"/>
            <a:ext cx="10029825" cy="4719637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Keras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uses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TensorFlow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backend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Longo</a:t>
            </a:r>
          </a:p>
          <a:p>
            <a:pPr>
              <a:lnSpc>
                <a:spcPct val="70000"/>
              </a:lnSpc>
            </a:pPr>
            <a:endParaRPr lang="en-US" altLang="zh-CN" sz="2400" dirty="0" smtClean="0"/>
          </a:p>
          <a:p>
            <a:pPr>
              <a:lnSpc>
                <a:spcPct val="70000"/>
              </a:lnSpc>
            </a:pPr>
            <a:endParaRPr lang="en-US" altLang="zh-CN" sz="2400" dirty="0"/>
          </a:p>
          <a:p>
            <a:pPr>
              <a:lnSpc>
                <a:spcPct val="70000"/>
              </a:lnSpc>
            </a:pPr>
            <a:endParaRPr lang="en-US" altLang="zh-CN" sz="2400" dirty="0" smtClean="0"/>
          </a:p>
          <a:p>
            <a:pPr>
              <a:lnSpc>
                <a:spcPct val="70000"/>
              </a:lnSpc>
            </a:pPr>
            <a:r>
              <a:rPr lang="en-US" altLang="zh-CN" sz="2400" dirty="0" err="1" smtClean="0"/>
              <a:t>PyTorch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becomes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popular</a:t>
            </a:r>
          </a:p>
          <a:p>
            <a:pPr>
              <a:lnSpc>
                <a:spcPct val="70000"/>
              </a:lnSpc>
            </a:pPr>
            <a:r>
              <a:rPr lang="en-US" altLang="zh-CN" sz="2400" dirty="0" err="1" smtClean="0"/>
              <a:t>Repositaries</a:t>
            </a:r>
            <a:endParaRPr lang="en-US" altLang="zh-CN" sz="2400" dirty="0" smtClean="0"/>
          </a:p>
          <a:p>
            <a:pPr lvl="1">
              <a:lnSpc>
                <a:spcPct val="70000"/>
              </a:lnSpc>
            </a:pPr>
            <a:r>
              <a:rPr lang="en-US" altLang="zh-CN" sz="1800" dirty="0" smtClean="0"/>
              <a:t>Super-Resolution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GAN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 err="1"/>
              <a:t>Keras</a:t>
            </a:r>
            <a:r>
              <a:rPr lang="en-US" sz="1800" dirty="0"/>
              <a:t>: 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https://github.com/titu1994/Super-Resolution-using-Generative-Adversarial-Networks</a:t>
            </a:r>
            <a:endParaRPr lang="en-US" sz="1800" dirty="0"/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Super-Resolution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GAN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TF</a:t>
            </a:r>
            <a:r>
              <a:rPr lang="en-US" sz="1800" dirty="0"/>
              <a:t>: </a:t>
            </a:r>
            <a:r>
              <a:rPr lang="en-US" sz="1800" dirty="0">
                <a:hlinkClick r:id="rId3"/>
              </a:rPr>
              <a:t>https://github.com/david-gpu/srez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Super-Resolution using</a:t>
            </a:r>
            <a:r>
              <a:rPr lang="zh-CN" altLang="en-US" sz="1800" dirty="0"/>
              <a:t> </a:t>
            </a:r>
            <a:r>
              <a:rPr lang="en-US" sz="1800" dirty="0" err="1"/>
              <a:t>py</a:t>
            </a:r>
            <a:r>
              <a:rPr lang="en-US" sz="1800" dirty="0"/>
              <a:t>-torch: 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https://github.com/pytorch/examples/tree/master/super_resolution</a:t>
            </a:r>
            <a:endParaRPr lang="en-US" sz="1800" dirty="0"/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Fast-Neural-Style</a:t>
            </a:r>
            <a:r>
              <a:rPr lang="zh-CN" altLang="en-US" sz="1800" dirty="0"/>
              <a:t> </a:t>
            </a:r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sz="1800" dirty="0" err="1"/>
              <a:t>py</a:t>
            </a:r>
            <a:r>
              <a:rPr lang="en-US" sz="1800" dirty="0"/>
              <a:t>-torch: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https://github.com/jcjohnson/fast-neural-style</a:t>
            </a:r>
            <a:r>
              <a:rPr lang="en-US" sz="1800" dirty="0"/>
              <a:t>  </a:t>
            </a:r>
            <a:r>
              <a:rPr lang="en-US" sz="1800" dirty="0">
                <a:hlinkClick r:id="rId6"/>
              </a:rPr>
              <a:t>https://github.com/bengxy/FastNeuralStyle</a:t>
            </a:r>
            <a:endParaRPr lang="en-US" sz="1800" dirty="0"/>
          </a:p>
          <a:p>
            <a:pPr lvl="1">
              <a:lnSpc>
                <a:spcPct val="70000"/>
              </a:lnSpc>
            </a:pPr>
            <a:r>
              <a:rPr lang="en-US" sz="1800" dirty="0"/>
              <a:t>cycle-GAN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 err="1" smtClean="0"/>
              <a:t>Junyan</a:t>
            </a:r>
            <a:r>
              <a:rPr lang="en-US" altLang="zh-CN" sz="1800" dirty="0" smtClean="0"/>
              <a:t> Zhu at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Berkeley</a:t>
            </a:r>
            <a:r>
              <a:rPr lang="en-US" sz="1800" dirty="0"/>
              <a:t>:  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https://github.com/junyanz/pytorch-CycleGAN-and-pix2pix</a:t>
            </a:r>
            <a:endParaRPr lang="en-US" sz="1800" dirty="0"/>
          </a:p>
          <a:p>
            <a:pPr lvl="1">
              <a:lnSpc>
                <a:spcPct val="70000"/>
              </a:lnSpc>
            </a:pPr>
            <a:r>
              <a:rPr lang="en-US" sz="1800" dirty="0"/>
              <a:t>ML/DL for MRI from </a:t>
            </a:r>
            <a:r>
              <a:rPr lang="en-US" sz="1800" dirty="0" smtClean="0"/>
              <a:t>Peng Cao at </a:t>
            </a:r>
            <a:r>
              <a:rPr lang="en-US" sz="1800" dirty="0"/>
              <a:t>UCSF: </a:t>
            </a:r>
            <a:br>
              <a:rPr lang="en-US" sz="1800" dirty="0"/>
            </a:b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github.com/peng-cao/mripy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97" y="2130810"/>
            <a:ext cx="2820657" cy="843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6257" y="1998742"/>
            <a:ext cx="1064097" cy="1064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6911" y="2000565"/>
            <a:ext cx="1294915" cy="11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Longo:</a:t>
            </a:r>
            <a:r>
              <a:rPr lang="zh-CN" altLang="en-US" dirty="0" smtClean="0"/>
              <a:t> </a:t>
            </a:r>
            <a:r>
              <a:rPr lang="en-US" b="1" dirty="0"/>
              <a:t>/</a:t>
            </a:r>
            <a:r>
              <a:rPr lang="en-US" b="1" dirty="0" smtClean="0"/>
              <a:t>data/</a:t>
            </a:r>
            <a:r>
              <a:rPr lang="en-US" b="1" dirty="0" err="1" smtClean="0"/>
              <a:t>enhaog</a:t>
            </a:r>
            <a:r>
              <a:rPr lang="en-US" b="1" dirty="0" smtClean="0"/>
              <a:t>/</a:t>
            </a:r>
            <a:r>
              <a:rPr lang="en-US" b="1" dirty="0" err="1" smtClean="0"/>
              <a:t>data_lowdose</a:t>
            </a:r>
            <a:r>
              <a:rPr lang="en-US" b="1" dirty="0" smtClean="0"/>
              <a:t>/</a:t>
            </a:r>
          </a:p>
          <a:p>
            <a:pPr lvl="1"/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</a:p>
          <a:p>
            <a:pPr lvl="1"/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directory:</a:t>
            </a:r>
            <a:r>
              <a:rPr lang="zh-CN" altLang="en-US" dirty="0" smtClean="0"/>
              <a:t> </a:t>
            </a:r>
            <a:r>
              <a:rPr lang="en-US" b="1" dirty="0" smtClean="0"/>
              <a:t>/data/</a:t>
            </a:r>
            <a:r>
              <a:rPr lang="en-US" b="1" dirty="0" err="1" smtClean="0"/>
              <a:t>enhaog</a:t>
            </a:r>
            <a:r>
              <a:rPr lang="en-US" b="1" dirty="0" smtClean="0"/>
              <a:t>/</a:t>
            </a:r>
            <a:r>
              <a:rPr lang="en-US" b="1" dirty="0" err="1" smtClean="0"/>
              <a:t>data_lowdose</a:t>
            </a:r>
            <a:r>
              <a:rPr lang="en-US" altLang="zh-CN" b="1" dirty="0" smtClean="0"/>
              <a:t>/scripts</a:t>
            </a:r>
            <a:endParaRPr lang="en-US" b="1" dirty="0" smtClean="0"/>
          </a:p>
          <a:p>
            <a:r>
              <a:rPr lang="en-US" dirty="0" smtClean="0"/>
              <a:t>D</a:t>
            </a:r>
            <a:r>
              <a:rPr lang="en-US" altLang="zh-CN" dirty="0" smtClean="0"/>
              <a:t>eep</a:t>
            </a:r>
            <a:r>
              <a:rPr lang="zh-CN" altLang="en-US" dirty="0" smtClean="0"/>
              <a:t> </a:t>
            </a:r>
            <a:r>
              <a:rPr lang="en-US" dirty="0" smtClean="0"/>
              <a:t>L</a:t>
            </a:r>
            <a:r>
              <a:rPr lang="en-US" altLang="zh-CN" dirty="0" smtClean="0"/>
              <a:t>earning</a:t>
            </a:r>
            <a:r>
              <a:rPr lang="en-US" dirty="0" smtClean="0"/>
              <a:t> framework: </a:t>
            </a:r>
            <a:r>
              <a:rPr lang="en-US" dirty="0" err="1" smtClean="0"/>
              <a:t>Keras</a:t>
            </a:r>
            <a:r>
              <a:rPr lang="en-US" dirty="0" smtClean="0"/>
              <a:t> + TF</a:t>
            </a:r>
          </a:p>
          <a:p>
            <a:r>
              <a:rPr lang="en-US" dirty="0" smtClean="0"/>
              <a:t>Input/Output: </a:t>
            </a:r>
          </a:p>
          <a:p>
            <a:pPr lvl="1"/>
            <a:r>
              <a:rPr lang="en-US" dirty="0" smtClean="0"/>
              <a:t>Low-dose and Normal-dose PET</a:t>
            </a:r>
          </a:p>
          <a:p>
            <a:pPr lvl="1"/>
            <a:r>
              <a:rPr lang="en-US" dirty="0" err="1" smtClean="0"/>
              <a:t>DICOM</a:t>
            </a:r>
            <a:r>
              <a:rPr lang="en-US" dirty="0" err="1" smtClean="0">
                <a:sym typeface="Wingdings"/>
              </a:rPr>
              <a:t>NIfTi</a:t>
            </a:r>
            <a:r>
              <a:rPr lang="en-US" dirty="0" smtClean="0">
                <a:sym typeface="Wingdings"/>
              </a:rPr>
              <a:t> using </a:t>
            </a:r>
            <a:r>
              <a:rPr lang="en-US" b="1" i="1" dirty="0" smtClean="0">
                <a:sym typeface="Wingdings"/>
              </a:rPr>
              <a:t>dicom2nifti</a:t>
            </a:r>
            <a:r>
              <a:rPr lang="en-US" dirty="0" smtClean="0">
                <a:sym typeface="Wingdings"/>
              </a:rPr>
              <a:t> and </a:t>
            </a:r>
            <a:r>
              <a:rPr lang="en-US" b="1" i="1" dirty="0" err="1" smtClean="0">
                <a:sym typeface="Wingdings"/>
              </a:rPr>
              <a:t>nibabel</a:t>
            </a:r>
            <a:endParaRPr lang="en-US" b="1" i="1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https://</a:t>
            </a:r>
            <a:r>
              <a:rPr lang="en-US" dirty="0" err="1" smtClean="0">
                <a:sym typeface="Wingdings"/>
              </a:rPr>
              <a:t>github.com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icometrix</a:t>
            </a:r>
            <a:r>
              <a:rPr lang="en-US" dirty="0" smtClean="0">
                <a:sym typeface="Wingdings"/>
              </a:rPr>
              <a:t>/dicom2nifti</a:t>
            </a:r>
          </a:p>
          <a:p>
            <a:pPr lvl="2"/>
            <a:r>
              <a:rPr lang="en-US" dirty="0" smtClean="0">
                <a:hlinkClick r:id="rId2"/>
              </a:rPr>
              <a:t>http://nipy.org/nibabel/nifti_images.html</a:t>
            </a:r>
            <a:endParaRPr lang="en-US" dirty="0" smtClean="0"/>
          </a:p>
          <a:p>
            <a:pPr lvl="1"/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en-US" dirty="0" smtClean="0"/>
              <a:t>ormalize</a:t>
            </a:r>
            <a:r>
              <a:rPr lang="en-US" altLang="zh-CN" dirty="0" smtClean="0"/>
              <a:t>d</a:t>
            </a:r>
            <a:r>
              <a:rPr lang="en-US" dirty="0" smtClean="0"/>
              <a:t> by norm and </a:t>
            </a:r>
            <a:r>
              <a:rPr lang="en-US" altLang="zh-CN" dirty="0" smtClean="0"/>
              <a:t>re-</a:t>
            </a:r>
            <a:r>
              <a:rPr lang="en-US" dirty="0" smtClean="0"/>
              <a:t>scale</a:t>
            </a:r>
            <a:r>
              <a:rPr lang="en-US" altLang="zh-CN" dirty="0" smtClean="0"/>
              <a:t>d</a:t>
            </a:r>
            <a:endParaRPr lang="en-US" dirty="0" smtClean="0"/>
          </a:p>
          <a:p>
            <a:r>
              <a:rPr lang="en-US" dirty="0" smtClean="0"/>
              <a:t>Network</a:t>
            </a:r>
            <a:r>
              <a:rPr lang="zh-CN" altLang="en-US" dirty="0"/>
              <a:t> </a:t>
            </a:r>
            <a:r>
              <a:rPr lang="en-US" altLang="zh-CN" dirty="0" smtClean="0"/>
              <a:t>structure</a:t>
            </a:r>
            <a:endParaRPr lang="en-US" dirty="0" smtClean="0"/>
          </a:p>
          <a:p>
            <a:pPr lvl="1"/>
            <a:r>
              <a:rPr lang="en-US" dirty="0" smtClean="0"/>
              <a:t>Encoder-Decoder with by-passes</a:t>
            </a:r>
          </a:p>
          <a:p>
            <a:pPr lvl="1"/>
            <a:r>
              <a:rPr lang="en-US" dirty="0" smtClean="0"/>
              <a:t>Control number of </a:t>
            </a:r>
            <a:r>
              <a:rPr lang="en-US" dirty="0" err="1" smtClean="0"/>
              <a:t>poolings</a:t>
            </a:r>
            <a:r>
              <a:rPr lang="en-US" dirty="0" smtClean="0"/>
              <a:t> and convolution layers between </a:t>
            </a:r>
            <a:r>
              <a:rPr lang="en-US" dirty="0" err="1" smtClean="0"/>
              <a:t>poolings</a:t>
            </a:r>
            <a:endParaRPr lang="en-US" dirty="0" smtClean="0"/>
          </a:p>
          <a:p>
            <a:pPr lvl="1"/>
            <a:r>
              <a:rPr lang="en-US" dirty="0" smtClean="0"/>
              <a:t>Control input size, 8x augmentations and number of epochs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2665622" y="1366252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3x3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Conv-BN-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</a:rPr>
              <a:t>ReLU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924"/>
          </a:xfrm>
        </p:spPr>
        <p:txBody>
          <a:bodyPr/>
          <a:lstStyle/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-422413" y="3030900"/>
            <a:ext cx="2541031" cy="2542068"/>
          </a:xfrm>
          <a:prstGeom prst="rect">
            <a:avLst/>
          </a:prstGeom>
          <a:blipFill>
            <a:blip r:embed="rId3" cstate="print"/>
            <a:srcRect/>
            <a:stretch>
              <a:fillRect r="-512818"/>
            </a:stretch>
          </a:blipFill>
          <a:scene3d>
            <a:camera prst="isometricOffAxis2Right">
              <a:rot lat="1080000" lon="17280000" rev="0"/>
            </a:camera>
            <a:lightRig rig="threePt" dir="t"/>
          </a:scene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ube 6"/>
          <p:cNvSpPr/>
          <p:nvPr/>
        </p:nvSpPr>
        <p:spPr>
          <a:xfrm>
            <a:off x="1492139" y="2738178"/>
            <a:ext cx="477079" cy="3127513"/>
          </a:xfrm>
          <a:prstGeom prst="cube">
            <a:avLst>
              <a:gd name="adj" fmla="val 8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730678" y="2738178"/>
            <a:ext cx="477079" cy="3127513"/>
          </a:xfrm>
          <a:prstGeom prst="cube">
            <a:avLst>
              <a:gd name="adj" fmla="val 8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999852" y="2738178"/>
            <a:ext cx="477079" cy="3127513"/>
          </a:xfrm>
          <a:prstGeom prst="cube">
            <a:avLst>
              <a:gd name="adj" fmla="val 8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2382366" y="3612823"/>
            <a:ext cx="452823" cy="2252868"/>
          </a:xfrm>
          <a:prstGeom prst="cube">
            <a:avLst>
              <a:gd name="adj" fmla="val 723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672707" y="3612823"/>
            <a:ext cx="452823" cy="2252868"/>
          </a:xfrm>
          <a:prstGeom prst="cube">
            <a:avLst>
              <a:gd name="adj" fmla="val 723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3009798" y="3612823"/>
            <a:ext cx="452823" cy="2252868"/>
          </a:xfrm>
          <a:prstGeom prst="cube">
            <a:avLst>
              <a:gd name="adj" fmla="val 723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3492926" y="4264429"/>
            <a:ext cx="588087" cy="1601262"/>
          </a:xfrm>
          <a:prstGeom prst="cube">
            <a:avLst>
              <a:gd name="adj" fmla="val 6155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884809" y="4264429"/>
            <a:ext cx="588087" cy="1601262"/>
          </a:xfrm>
          <a:prstGeom prst="cube">
            <a:avLst>
              <a:gd name="adj" fmla="val 6155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335514" y="4264429"/>
            <a:ext cx="588087" cy="1601262"/>
          </a:xfrm>
          <a:prstGeom prst="cube">
            <a:avLst>
              <a:gd name="adj" fmla="val 6155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2528862" y="3226814"/>
            <a:ext cx="12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  </a:t>
            </a:r>
            <a:r>
              <a:rPr lang="en-US" altLang="zh-CN" dirty="0" smtClean="0"/>
              <a:t>32</a:t>
            </a:r>
            <a:r>
              <a:rPr lang="zh-CN" altLang="en-US" dirty="0" smtClean="0"/>
              <a:t>  </a:t>
            </a:r>
            <a:r>
              <a:rPr lang="en-US" altLang="zh-CN" dirty="0" smtClean="0"/>
              <a:t>32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3735864" y="3884640"/>
            <a:ext cx="144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64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5129173" y="4392164"/>
            <a:ext cx="163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</a:t>
            </a:r>
            <a:r>
              <a:rPr lang="zh-CN" altLang="en-US" dirty="0" smtClean="0"/>
              <a:t>  </a:t>
            </a:r>
            <a:r>
              <a:rPr lang="en-US" altLang="zh-CN" dirty="0" smtClean="0"/>
              <a:t>128</a:t>
            </a:r>
            <a:r>
              <a:rPr lang="zh-CN" altLang="en-US" dirty="0" smtClean="0"/>
              <a:t>  </a:t>
            </a:r>
            <a:r>
              <a:rPr lang="en-US" altLang="zh-CN" dirty="0" smtClean="0"/>
              <a:t>128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4997927" y="4739256"/>
            <a:ext cx="577010" cy="1126435"/>
          </a:xfrm>
          <a:prstGeom prst="cube">
            <a:avLst>
              <a:gd name="adj" fmla="val 558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5420115" y="4739256"/>
            <a:ext cx="577010" cy="1126435"/>
          </a:xfrm>
          <a:prstGeom prst="cube">
            <a:avLst>
              <a:gd name="adj" fmla="val 558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5879931" y="4739256"/>
            <a:ext cx="577010" cy="1126435"/>
          </a:xfrm>
          <a:prstGeom prst="cube">
            <a:avLst>
              <a:gd name="adj" fmla="val 558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6591225" y="4264429"/>
            <a:ext cx="588087" cy="1601262"/>
          </a:xfrm>
          <a:prstGeom prst="cube">
            <a:avLst>
              <a:gd name="adj" fmla="val 615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6983108" y="4264429"/>
            <a:ext cx="588087" cy="1601262"/>
          </a:xfrm>
          <a:prstGeom prst="cube">
            <a:avLst>
              <a:gd name="adj" fmla="val 6155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7433813" y="4264429"/>
            <a:ext cx="588087" cy="1601262"/>
          </a:xfrm>
          <a:prstGeom prst="cube">
            <a:avLst>
              <a:gd name="adj" fmla="val 6155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8029072" y="3612823"/>
            <a:ext cx="452823" cy="2252868"/>
          </a:xfrm>
          <a:prstGeom prst="cube">
            <a:avLst>
              <a:gd name="adj" fmla="val 7235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8319413" y="3612823"/>
            <a:ext cx="452823" cy="2252868"/>
          </a:xfrm>
          <a:prstGeom prst="cube">
            <a:avLst>
              <a:gd name="adj" fmla="val 723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8656504" y="3612823"/>
            <a:ext cx="452823" cy="2252868"/>
          </a:xfrm>
          <a:prstGeom prst="cube">
            <a:avLst>
              <a:gd name="adj" fmla="val 723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9226067" y="2738178"/>
            <a:ext cx="477079" cy="3127513"/>
          </a:xfrm>
          <a:prstGeom prst="cube">
            <a:avLst>
              <a:gd name="adj" fmla="val 8873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9464606" y="2738178"/>
            <a:ext cx="477079" cy="3127513"/>
          </a:xfrm>
          <a:prstGeom prst="cube">
            <a:avLst>
              <a:gd name="adj" fmla="val 8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9733780" y="2738178"/>
            <a:ext cx="477079" cy="3127513"/>
          </a:xfrm>
          <a:prstGeom prst="cube">
            <a:avLst>
              <a:gd name="adj" fmla="val 8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86088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27669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51433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78836" y="5896101"/>
            <a:ext cx="3657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73359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51956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32366" y="5896101"/>
            <a:ext cx="3657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73495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97865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18032" y="5896101"/>
            <a:ext cx="3657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97077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61202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34383" y="5896101"/>
            <a:ext cx="36576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76963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214585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01011" y="5896101"/>
            <a:ext cx="36576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144681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36530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90437" y="5896101"/>
            <a:ext cx="36576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268352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520444" y="5896101"/>
            <a:ext cx="257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0"/>
            <a:endCxn id="33" idx="0"/>
          </p:cNvCxnSpPr>
          <p:nvPr/>
        </p:nvCxnSpPr>
        <p:spPr>
          <a:xfrm>
            <a:off x="2450062" y="2738178"/>
            <a:ext cx="722621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0"/>
            <a:endCxn id="30" idx="0"/>
          </p:cNvCxnSpPr>
          <p:nvPr/>
        </p:nvCxnSpPr>
        <p:spPr>
          <a:xfrm>
            <a:off x="3400036" y="3612823"/>
            <a:ext cx="501927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" idx="0"/>
            <a:endCxn id="27" idx="0"/>
          </p:cNvCxnSpPr>
          <p:nvPr/>
        </p:nvCxnSpPr>
        <p:spPr>
          <a:xfrm>
            <a:off x="4810544" y="4264429"/>
            <a:ext cx="225571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123607" y="1958020"/>
            <a:ext cx="4572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23607" y="1550918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727677" y="1550116"/>
            <a:ext cx="457200" cy="1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812425" y="5896101"/>
            <a:ext cx="523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48551" y="195802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6470505" y="3932602"/>
            <a:ext cx="164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64+128</a:t>
            </a:r>
            <a:r>
              <a:rPr lang="zh-CN" altLang="en-US" dirty="0" smtClean="0"/>
              <a:t>   </a:t>
            </a:r>
            <a:r>
              <a:rPr lang="en-US" altLang="zh-CN" dirty="0" smtClean="0"/>
              <a:t>64</a:t>
            </a:r>
            <a:r>
              <a:rPr lang="zh-CN" altLang="en-US" dirty="0" smtClean="0"/>
              <a:t>  </a:t>
            </a:r>
            <a:r>
              <a:rPr lang="en-US" altLang="zh-CN" dirty="0" smtClean="0"/>
              <a:t>64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7913823" y="3203486"/>
            <a:ext cx="16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64+32</a:t>
            </a:r>
            <a:r>
              <a:rPr lang="zh-CN" altLang="en-US" dirty="0" smtClean="0"/>
              <a:t> </a:t>
            </a:r>
            <a:r>
              <a:rPr lang="en-US" altLang="zh-CN" dirty="0" smtClean="0"/>
              <a:t>32</a:t>
            </a:r>
            <a:r>
              <a:rPr lang="zh-CN" altLang="en-US" dirty="0" smtClean="0"/>
              <a:t>  </a:t>
            </a:r>
            <a:r>
              <a:rPr lang="en-US" altLang="zh-CN" dirty="0" smtClean="0"/>
              <a:t>32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flipH="1">
            <a:off x="9095237" y="2405321"/>
            <a:ext cx="154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16+32</a:t>
            </a:r>
            <a:r>
              <a:rPr lang="zh-CN" altLang="en-US" dirty="0" smtClean="0"/>
              <a:t>  </a:t>
            </a:r>
            <a:r>
              <a:rPr lang="en-US" altLang="zh-CN" dirty="0" smtClean="0"/>
              <a:t>32</a:t>
            </a:r>
            <a:r>
              <a:rPr lang="zh-CN" altLang="en-US" dirty="0" smtClean="0"/>
              <a:t>  </a:t>
            </a:r>
            <a:r>
              <a:rPr lang="en-US" altLang="zh-CN" dirty="0" smtClean="0"/>
              <a:t>32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flipH="1">
            <a:off x="10614143" y="2602212"/>
            <a:ext cx="10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0745616" y="2077667"/>
            <a:ext cx="351189" cy="351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cxnSp>
        <p:nvCxnSpPr>
          <p:cNvPr id="92" name="Elbow Connector 91"/>
          <p:cNvCxnSpPr>
            <a:stCxn id="5" idx="0"/>
            <a:endCxn id="86" idx="2"/>
          </p:cNvCxnSpPr>
          <p:nvPr/>
        </p:nvCxnSpPr>
        <p:spPr>
          <a:xfrm rot="5400000" flipH="1" flipV="1">
            <a:off x="5408040" y="-2306675"/>
            <a:ext cx="777638" cy="989751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6"/>
          </p:cNvCxnSpPr>
          <p:nvPr/>
        </p:nvCxnSpPr>
        <p:spPr>
          <a:xfrm>
            <a:off x="11096805" y="2253262"/>
            <a:ext cx="519207" cy="74374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86" idx="4"/>
          </p:cNvCxnSpPr>
          <p:nvPr/>
        </p:nvCxnSpPr>
        <p:spPr>
          <a:xfrm flipH="1" flipV="1">
            <a:off x="10921211" y="2428856"/>
            <a:ext cx="7287" cy="591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641160" y="1782426"/>
            <a:ext cx="351189" cy="351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7116427" y="1376098"/>
            <a:ext cx="351189" cy="3511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5776655" y="2558470"/>
            <a:ext cx="351189" cy="3511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5796859" y="3446685"/>
            <a:ext cx="351189" cy="3511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823204" y="4097106"/>
            <a:ext cx="351189" cy="3511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121" name="object 5"/>
          <p:cNvSpPr>
            <a:spLocks noChangeAspect="1"/>
          </p:cNvSpPr>
          <p:nvPr/>
        </p:nvSpPr>
        <p:spPr>
          <a:xfrm>
            <a:off x="9499498" y="3038155"/>
            <a:ext cx="2541031" cy="2542068"/>
          </a:xfrm>
          <a:prstGeom prst="rect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 r="-512818"/>
            </a:stretch>
          </a:blipFill>
          <a:scene3d>
            <a:camera prst="isometricOffAxis2Right">
              <a:rot lat="1080000" lon="17280000" rev="0"/>
            </a:camera>
            <a:lightRig rig="threePt" dir="t"/>
          </a:scene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5"/>
          <p:cNvSpPr>
            <a:spLocks noChangeAspect="1"/>
          </p:cNvSpPr>
          <p:nvPr/>
        </p:nvSpPr>
        <p:spPr>
          <a:xfrm>
            <a:off x="10225969" y="3048759"/>
            <a:ext cx="2541031" cy="2542068"/>
          </a:xfrm>
          <a:prstGeom prst="rect">
            <a:avLst/>
          </a:prstGeom>
          <a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 r="-512818"/>
            </a:stretch>
          </a:blipFill>
          <a:scene3d>
            <a:camera prst="isometricOffAxis2Right">
              <a:rot lat="1080000" lon="17280000" rev="0"/>
            </a:camera>
            <a:lightRig rig="threePt" dir="t"/>
          </a:scene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TextBox 123"/>
          <p:cNvSpPr txBox="1"/>
          <p:nvPr/>
        </p:nvSpPr>
        <p:spPr>
          <a:xfrm>
            <a:off x="2665622" y="1773354"/>
            <a:ext cx="20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</a:rPr>
              <a:t>b</a:t>
            </a:r>
            <a:r>
              <a:rPr lang="en-US" altLang="zh-CN" b="1" dirty="0" smtClean="0">
                <a:solidFill>
                  <a:srgbClr val="92D050"/>
                </a:solidFill>
              </a:rPr>
              <a:t>y-pass</a:t>
            </a:r>
            <a:r>
              <a:rPr lang="zh-CN" altLang="en-US" b="1" dirty="0" smtClean="0">
                <a:solidFill>
                  <a:srgbClr val="92D050"/>
                </a:solidFill>
              </a:rPr>
              <a:t> </a:t>
            </a:r>
            <a:r>
              <a:rPr lang="en-US" altLang="zh-CN" b="1" dirty="0" smtClean="0">
                <a:solidFill>
                  <a:srgbClr val="92D050"/>
                </a:solidFill>
              </a:rPr>
              <a:t>connection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42089" y="1366252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2x2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Max-Pooling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571590" y="177335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1x1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Conv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581867" y="1378560"/>
            <a:ext cx="340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Concatenate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(by-pass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connection)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031428" y="17733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 flipH="1">
            <a:off x="1675930" y="2415171"/>
            <a:ext cx="127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 flipH="1">
            <a:off x="-7789" y="2327374"/>
            <a:ext cx="15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Map#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flipH="1">
            <a:off x="1005713" y="2407917"/>
            <a:ext cx="76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flipH="1">
            <a:off x="11312891" y="2594137"/>
            <a:ext cx="10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-15264" y="5943297"/>
            <a:ext cx="15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Raw</a:t>
            </a:r>
          </a:p>
          <a:p>
            <a:r>
              <a:rPr lang="en-US" altLang="zh-CN" dirty="0" smtClean="0"/>
              <a:t>Input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 flipH="1">
            <a:off x="699880" y="5949362"/>
            <a:ext cx="15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</a:t>
            </a:r>
          </a:p>
          <a:p>
            <a:r>
              <a:rPr lang="en-US" altLang="zh-CN" dirty="0" smtClean="0"/>
              <a:t>contrast</a:t>
            </a:r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4727469" y="1958020"/>
            <a:ext cx="4572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241146" y="17733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2x2</a:t>
            </a:r>
            <a:r>
              <a:rPr lang="zh-CN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Up-Sampling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 flipH="1">
            <a:off x="3643358" y="5968459"/>
            <a:ext cx="15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Encoder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flipH="1">
            <a:off x="7836195" y="5973527"/>
            <a:ext cx="15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 flipH="1">
            <a:off x="9849630" y="5968459"/>
            <a:ext cx="15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Predicted</a:t>
            </a:r>
          </a:p>
          <a:p>
            <a:r>
              <a:rPr lang="en-US" altLang="zh-CN" dirty="0" smtClean="0"/>
              <a:t>Residual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 flipH="1">
            <a:off x="11071531" y="5957855"/>
            <a:ext cx="15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Predicted</a:t>
            </a:r>
          </a:p>
          <a:p>
            <a:r>
              <a:rPr lang="en-US" altLang="zh-CN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Compute image metrics: </a:t>
            </a:r>
            <a:r>
              <a:rPr lang="en-US" dirty="0" err="1" smtClean="0"/>
              <a:t>Cafndl_metrics.py</a:t>
            </a:r>
            <a:endParaRPr lang="en-US" dirty="0" smtClean="0"/>
          </a:p>
          <a:p>
            <a:pPr lvl="1"/>
            <a:r>
              <a:rPr lang="en-US" dirty="0" smtClean="0"/>
              <a:t>Define network structures: </a:t>
            </a:r>
            <a:r>
              <a:rPr lang="en-US" dirty="0" err="1" smtClean="0"/>
              <a:t>Cafndl_network.py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fileio</a:t>
            </a:r>
            <a:r>
              <a:rPr lang="en-US" dirty="0" smtClean="0"/>
              <a:t> with </a:t>
            </a:r>
            <a:r>
              <a:rPr lang="en-US" dirty="0" err="1" smtClean="0"/>
              <a:t>nifti</a:t>
            </a:r>
            <a:r>
              <a:rPr lang="en-US" dirty="0" smtClean="0"/>
              <a:t>: </a:t>
            </a:r>
            <a:r>
              <a:rPr lang="en-US" dirty="0" err="1" smtClean="0"/>
              <a:t>Cafndl_fileio.py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Utility functions (e.g. augmentations): </a:t>
            </a:r>
            <a:r>
              <a:rPr lang="en-US" dirty="0" err="1" smtClean="0"/>
              <a:t>Cafndl_utils.py</a:t>
            </a:r>
            <a:endParaRPr lang="en-US" dirty="0" smtClean="0"/>
          </a:p>
          <a:p>
            <a:r>
              <a:rPr lang="en-US" dirty="0" smtClean="0"/>
              <a:t>Scripts</a:t>
            </a:r>
          </a:p>
          <a:p>
            <a:pPr lvl="1"/>
            <a:r>
              <a:rPr lang="en-US" dirty="0" err="1" smtClean="0"/>
              <a:t>Script_demo_train.py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train on 1 dataset </a:t>
            </a:r>
            <a:r>
              <a:rPr lang="en-US" altLang="zh-CN" dirty="0" smtClean="0"/>
              <a:t>256x256</a:t>
            </a:r>
            <a:r>
              <a:rPr lang="zh-CN" altLang="en-US" dirty="0" smtClean="0"/>
              <a:t> </a:t>
            </a:r>
            <a:r>
              <a:rPr lang="en-US" dirty="0" smtClean="0"/>
              <a:t>with 89 slices and x8 augmentations</a:t>
            </a:r>
          </a:p>
          <a:p>
            <a:pPr lvl="2"/>
            <a:r>
              <a:rPr lang="en-US" dirty="0" smtClean="0"/>
              <a:t>Network weights </a:t>
            </a:r>
            <a:r>
              <a:rPr lang="is-IS" dirty="0" smtClean="0"/>
              <a:t>409729</a:t>
            </a:r>
          </a:p>
          <a:p>
            <a:pPr lvl="2"/>
            <a:r>
              <a:rPr lang="en-US" dirty="0" smtClean="0"/>
              <a:t>Train </a:t>
            </a:r>
            <a:r>
              <a:rPr lang="en-US" dirty="0"/>
              <a:t>on 640 samples, validate on 72 </a:t>
            </a:r>
            <a:r>
              <a:rPr lang="en-US" dirty="0" smtClean="0"/>
              <a:t>samples</a:t>
            </a:r>
          </a:p>
          <a:p>
            <a:pPr lvl="2"/>
            <a:r>
              <a:rPr lang="en-US" dirty="0" smtClean="0"/>
              <a:t>100 epochs </a:t>
            </a:r>
            <a:r>
              <a:rPr lang="en-US" dirty="0" err="1" smtClean="0"/>
              <a:t>w.r.t</a:t>
            </a:r>
            <a:r>
              <a:rPr lang="en-US" dirty="0" smtClean="0"/>
              <a:t>. L1 loss, taking 30min on Longo</a:t>
            </a:r>
          </a:p>
          <a:p>
            <a:pPr lvl="2"/>
            <a:r>
              <a:rPr lang="en-US" dirty="0" smtClean="0"/>
              <a:t>Save optimal network weights to checkpoint file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evolution</a:t>
            </a:r>
          </a:p>
          <a:p>
            <a:pPr lvl="1"/>
            <a:r>
              <a:rPr lang="en-US" dirty="0" err="1" smtClean="0"/>
              <a:t>Script_demo_test.py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test on 2 datasets, </a:t>
            </a:r>
            <a:r>
              <a:rPr lang="en-US" altLang="zh-CN" dirty="0" smtClean="0"/>
              <a:t>256x256</a:t>
            </a:r>
            <a:r>
              <a:rPr lang="zh-CN" altLang="en-US" dirty="0" smtClean="0"/>
              <a:t> </a:t>
            </a:r>
            <a:r>
              <a:rPr lang="en-US" dirty="0" smtClean="0"/>
              <a:t>each with 89 slices, no augmentations</a:t>
            </a:r>
          </a:p>
          <a:p>
            <a:pPr lvl="2"/>
            <a:r>
              <a:rPr lang="en-US" dirty="0"/>
              <a:t>predict on data size (178, 256, 256, 1) using time </a:t>
            </a:r>
            <a:r>
              <a:rPr lang="en-US" dirty="0" smtClean="0"/>
              <a:t>0:00:02.464291</a:t>
            </a:r>
          </a:p>
          <a:p>
            <a:pPr lvl="2"/>
            <a:r>
              <a:rPr lang="en-US" altLang="zh-CN" dirty="0" smtClean="0"/>
              <a:t>Export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dirty="0" smtClean="0"/>
              <a:t>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filename_checkpoint</a:t>
            </a:r>
            <a:r>
              <a:rPr lang="en-US" sz="2000" dirty="0" smtClean="0"/>
              <a:t> = '../</a:t>
            </a:r>
            <a:r>
              <a:rPr lang="en-US" sz="2000" dirty="0" err="1" smtClean="0"/>
              <a:t>ckpt</a:t>
            </a:r>
            <a:r>
              <a:rPr lang="en-US" sz="2000" dirty="0" smtClean="0"/>
              <a:t>/</a:t>
            </a:r>
            <a:r>
              <a:rPr lang="en-US" sz="2000" dirty="0" err="1" smtClean="0"/>
              <a:t>model_demo.ckpt</a:t>
            </a:r>
            <a:r>
              <a:rPr lang="en-US" sz="2000" dirty="0" smtClean="0"/>
              <a:t>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filename_init</a:t>
            </a:r>
            <a:r>
              <a:rPr lang="en-US" sz="2000" dirty="0" smtClean="0"/>
              <a:t> = ””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list_dataset_train</a:t>
            </a:r>
            <a:r>
              <a:rPr lang="en-US" sz="2000" dirty="0" smtClean="0"/>
              <a:t> =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{'input':'/data/</a:t>
            </a:r>
            <a:r>
              <a:rPr lang="en-US" sz="2000" dirty="0" err="1" smtClean="0"/>
              <a:t>enhaog</a:t>
            </a:r>
            <a:r>
              <a:rPr lang="en-US" sz="2000" dirty="0" smtClean="0"/>
              <a:t>/</a:t>
            </a:r>
            <a:r>
              <a:rPr lang="en-US" sz="2000" dirty="0" err="1" smtClean="0"/>
              <a:t>data_lowdose</a:t>
            </a:r>
            <a:r>
              <a:rPr lang="en-US" sz="2000" dirty="0" smtClean="0"/>
              <a:t>/GBM_Ex1496/DRF100_nifti/803_.nii.gz',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gt</a:t>
            </a:r>
            <a:r>
              <a:rPr lang="en-US" sz="2000" dirty="0" smtClean="0"/>
              <a:t>':'/data/</a:t>
            </a:r>
            <a:r>
              <a:rPr lang="en-US" sz="2000" dirty="0" err="1" smtClean="0"/>
              <a:t>enhaog</a:t>
            </a:r>
            <a:r>
              <a:rPr lang="en-US" sz="2000" dirty="0" smtClean="0"/>
              <a:t>/</a:t>
            </a:r>
            <a:r>
              <a:rPr lang="en-US" sz="2000" dirty="0" err="1" smtClean="0"/>
              <a:t>data_lowdose</a:t>
            </a:r>
            <a:r>
              <a:rPr lang="en-US" sz="2000" dirty="0" smtClean="0"/>
              <a:t>/GBM_Ex1496/DRF001_nifti/800_.nii.gz’}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20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filename_checkpoint</a:t>
            </a:r>
            <a:r>
              <a:rPr lang="en-US" sz="2000" dirty="0" smtClean="0"/>
              <a:t> = '../</a:t>
            </a:r>
            <a:r>
              <a:rPr lang="en-US" sz="2000" dirty="0" err="1" smtClean="0"/>
              <a:t>ckpt</a:t>
            </a:r>
            <a:r>
              <a:rPr lang="en-US" sz="2000" dirty="0" smtClean="0"/>
              <a:t>/</a:t>
            </a:r>
            <a:r>
              <a:rPr lang="en-US" sz="2000" dirty="0" err="1" smtClean="0"/>
              <a:t>model_demo.ckpt</a:t>
            </a:r>
            <a:r>
              <a:rPr lang="en-US" sz="2000" dirty="0" smtClean="0"/>
              <a:t>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list_dataset_test</a:t>
            </a:r>
            <a:r>
              <a:rPr lang="en-US" sz="2000" dirty="0" smtClean="0"/>
              <a:t> =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{ 'input':'/data/</a:t>
            </a:r>
            <a:r>
              <a:rPr lang="en-US" sz="2000" dirty="0" err="1" smtClean="0"/>
              <a:t>enhaog</a:t>
            </a:r>
            <a:r>
              <a:rPr lang="en-US" sz="2000" dirty="0" smtClean="0"/>
              <a:t>/</a:t>
            </a:r>
            <a:r>
              <a:rPr lang="en-US" sz="2000" dirty="0" err="1" smtClean="0"/>
              <a:t>data_lowdose</a:t>
            </a:r>
            <a:r>
              <a:rPr lang="en-US" sz="2000" dirty="0" smtClean="0"/>
              <a:t>/GBM_Ex1496/DRF100_nifti/803_.nii.gz', '</a:t>
            </a:r>
            <a:r>
              <a:rPr lang="en-US" sz="2000" dirty="0" err="1" smtClean="0"/>
              <a:t>gt</a:t>
            </a:r>
            <a:r>
              <a:rPr lang="en-US" sz="2000" dirty="0" smtClean="0"/>
              <a:t>':'/data/</a:t>
            </a:r>
            <a:r>
              <a:rPr lang="en-US" sz="2000" dirty="0" err="1" smtClean="0"/>
              <a:t>enhaog</a:t>
            </a:r>
            <a:r>
              <a:rPr lang="en-US" sz="2000" dirty="0" smtClean="0"/>
              <a:t>/</a:t>
            </a:r>
            <a:r>
              <a:rPr lang="en-US" sz="2000" dirty="0" err="1" smtClean="0"/>
              <a:t>data_lowdose</a:t>
            </a:r>
            <a:r>
              <a:rPr lang="en-US" sz="2000" dirty="0" smtClean="0"/>
              <a:t>/GBM_Ex1496/DRF001_nifti/800_.nii.gz'},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{ 'input':'/data/</a:t>
            </a:r>
            <a:r>
              <a:rPr lang="en-US" sz="2000" dirty="0" err="1" smtClean="0"/>
              <a:t>enhaog</a:t>
            </a:r>
            <a:r>
              <a:rPr lang="en-US" sz="2000" dirty="0" smtClean="0"/>
              <a:t>/</a:t>
            </a:r>
            <a:r>
              <a:rPr lang="en-US" sz="2000" dirty="0" err="1" smtClean="0"/>
              <a:t>data_lowdose</a:t>
            </a:r>
            <a:r>
              <a:rPr lang="en-US" sz="2000" dirty="0" smtClean="0"/>
              <a:t>/GBM_Ex842/DRF100_nifti/803_.nii.gz', '</a:t>
            </a:r>
            <a:r>
              <a:rPr lang="en-US" sz="2000" dirty="0" err="1" smtClean="0"/>
              <a:t>gt</a:t>
            </a:r>
            <a:r>
              <a:rPr lang="en-US" sz="2000" dirty="0" smtClean="0"/>
              <a:t>':'/data/</a:t>
            </a:r>
            <a:r>
              <a:rPr lang="en-US" sz="2000" dirty="0" err="1" smtClean="0"/>
              <a:t>enhaog</a:t>
            </a:r>
            <a:r>
              <a:rPr lang="en-US" sz="2000" dirty="0" smtClean="0"/>
              <a:t>/</a:t>
            </a:r>
            <a:r>
              <a:rPr lang="en-US" sz="2000" dirty="0" err="1" smtClean="0"/>
              <a:t>data_lowdose</a:t>
            </a:r>
            <a:r>
              <a:rPr lang="en-US" sz="2000" dirty="0" smtClean="0"/>
              <a:t>/GBM_Ex842/DRF001_nifti/800_.nii.gz'}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] 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filename_results</a:t>
            </a:r>
            <a:r>
              <a:rPr lang="en-US" sz="2000" dirty="0" smtClean="0"/>
              <a:t> = '../results/result_demo_0001'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59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NIFTI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DRF100_nifti</a:t>
            </a:r>
          </a:p>
          <a:p>
            <a:pPr lvl="1"/>
            <a:r>
              <a:rPr lang="en-US" dirty="0" smtClean="0"/>
              <a:t>$ dicom2nifti DRF100 DRF100_nifti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altLang="zh-CN" dirty="0" smtClean="0"/>
              <a:t>Conversion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NIFTI</a:t>
            </a:r>
          </a:p>
          <a:p>
            <a:pPr lvl="1"/>
            <a:r>
              <a:rPr lang="en-US" dirty="0" smtClean="0">
                <a:hlinkClick r:id="rId2"/>
              </a:rPr>
              <a:t>http://www.mathworks.com/matlabcentral/fileexchange/8797-tools-for-nifti-and-analyze-image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https://sites.google.com/site/kittipat/mvpa-for-brain-fmri/convert_matlab_nifti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cafndl_fileio</a:t>
            </a:r>
            <a:r>
              <a:rPr lang="en-US" dirty="0" smtClean="0"/>
              <a:t> import 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cafndl_utils</a:t>
            </a:r>
            <a:r>
              <a:rPr lang="en-US" dirty="0" smtClean="0"/>
              <a:t> import 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cafndl_network</a:t>
            </a:r>
            <a:r>
              <a:rPr lang="en-US" dirty="0" smtClean="0"/>
              <a:t> import 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keras.callbacks</a:t>
            </a:r>
            <a:r>
              <a:rPr lang="en-US" dirty="0" smtClean="0"/>
              <a:t> import </a:t>
            </a:r>
            <a:r>
              <a:rPr lang="en-US" dirty="0" err="1" smtClean="0"/>
              <a:t>ModelCheckpoint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From</a:t>
            </a:r>
            <a:r>
              <a:rPr lang="zh-CN" altLang="en-US" dirty="0" smtClean="0"/>
              <a:t> </a:t>
            </a:r>
            <a:r>
              <a:rPr lang="en-US" dirty="0" err="1" smtClean="0"/>
              <a:t>keras.optimizers</a:t>
            </a:r>
            <a:r>
              <a:rPr lang="en-US" dirty="0" smtClean="0"/>
              <a:t> import 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911</Words>
  <Application>Microsoft Macintosh PowerPoint</Application>
  <PresentationFormat>Widescreen</PresentationFormat>
  <Paragraphs>221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DengXian</vt:lpstr>
      <vt:lpstr>DengXian Light</vt:lpstr>
      <vt:lpstr>Mangal</vt:lpstr>
      <vt:lpstr>Wingdings</vt:lpstr>
      <vt:lpstr>Office Theme</vt:lpstr>
      <vt:lpstr>Demo  End-to-End Deep Learning Pipeline</vt:lpstr>
      <vt:lpstr>Frameworks and Repositary</vt:lpstr>
      <vt:lpstr>Summary</vt:lpstr>
      <vt:lpstr>network structure</vt:lpstr>
      <vt:lpstr>Code Structure</vt:lpstr>
      <vt:lpstr>Specify for training</vt:lpstr>
      <vt:lpstr>Specify for testing</vt:lpstr>
      <vt:lpstr>Data format </vt:lpstr>
      <vt:lpstr>Dependencies</vt:lpstr>
      <vt:lpstr>Augmentation</vt:lpstr>
      <vt:lpstr>Network setup</vt:lpstr>
      <vt:lpstr>Error Evolution</vt:lpstr>
      <vt:lpstr>Image Comparison</vt:lpstr>
      <vt:lpstr>Image Comparison</vt:lpstr>
      <vt:lpstr>PowerPoint Presentation</vt:lpstr>
      <vt:lpstr>Metrics: 3dB PSNR gain, 40% RMSE reduction</vt:lpstr>
      <vt:lpstr>Next release</vt:lpstr>
      <vt:lpstr>updates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 Deep Learning Pipeline</dc:title>
  <dc:creator>Enhao Gong</dc:creator>
  <cp:lastModifiedBy>Enhao Gong</cp:lastModifiedBy>
  <cp:revision>25</cp:revision>
  <dcterms:created xsi:type="dcterms:W3CDTF">2017-07-13T04:38:39Z</dcterms:created>
  <dcterms:modified xsi:type="dcterms:W3CDTF">2017-07-17T18:31:04Z</dcterms:modified>
</cp:coreProperties>
</file>