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9" r:id="rId7"/>
    <p:sldId id="261" r:id="rId8"/>
    <p:sldId id="262" r:id="rId9"/>
    <p:sldId id="267" r:id="rId10"/>
    <p:sldId id="264" r:id="rId11"/>
    <p:sldId id="265" r:id="rId12"/>
    <p:sldId id="266" r:id="rId13"/>
    <p:sldId id="260" r:id="rId14"/>
    <p:sldId id="268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92001B-EF76-4E5A-9327-50BB17190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A3E20D-1361-4A4E-A341-0A3E1FC0B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2F7A95-5686-492D-A520-F3DF058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8A5B88-DE9A-40A7-9113-2DF040F2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71264A3-7DED-4FFE-9A97-0520135B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55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1710EB-5233-4925-9F32-071DEDC4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8E0708F-5B8F-45FC-9684-A487C090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AE2CC5-6E99-4353-B81B-0AA5B1B1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40C7FA-35A8-4BFE-BCE3-DCC0328B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119120-B1AE-45D3-A269-DDDF81AB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3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EEBB669-9E36-4EBE-B395-79D6DDEF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3603C77-E958-405D-A826-AAABBF51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0F682B-2B94-4D9F-9337-5F163DAB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E0CAA19-F9D8-4A3F-A246-1FDB7AB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A3E3625-0021-404D-A758-6D1AF583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92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716A9-1ECA-4861-A5D2-558EE773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461738-92B4-4381-8293-BAA80723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7D1811-AA94-40DE-82B3-1AA52D1F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A958EC-2DA3-41B6-B6B2-55B9596F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527D4F4-9192-4C75-B037-00D76F11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86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2F97A7-3C19-449C-A056-3B35D380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51EAE-76B3-4FBF-ACB5-B4B96960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E4FCA0-DFC7-4D15-9EC5-9F507CA5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5E5C4B5-8DC5-4A1E-953A-FAEF2087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ECA4CD-804E-4116-8DA6-06E87722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17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9E55D9-D6EE-429D-9009-5DC9D7E3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7ECA0A-4285-4C17-B521-BE5C40D0D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F6F7ABB-B6B0-48EC-B786-B4548D16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640CFFB-6C88-45EB-BB9F-6EAF29D8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1518692-B711-4DAA-A0A3-0EEFA882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38B72B-2A7E-4799-8341-34C7ADF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9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878877-908A-4FB5-B450-23B7039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D49B5F-0285-4C52-B022-605C70DA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4404867-491E-4411-AD78-D0A70C8A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B11C60D-BD44-4271-9C5A-9AA6B5FD7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66AC618-36AD-46EE-8971-5957358D0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42855B0-1B35-412E-B2C6-0E2685A2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FA41C51-202C-444D-8764-3A8FBC53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DFC7A00-FA64-4281-B4B9-A570EA10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74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AE341A-81AF-43E0-94DB-4E62C8C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95F7938-D3F0-464D-8A1E-8887AF8E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B8DEC78-06BC-4DB1-9DAB-A7301E7E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0B86495-74E3-4580-8E86-BE28FCFF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206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D5E69D6-E921-47B0-950C-0C1020ED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AE2BAF-8153-485F-ABDF-0280547F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258752-2206-41E3-B3A6-B1DBA957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0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6AEC0-5E36-4AF1-81AC-3BCCCFE9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AFE746-632A-4AD1-A46F-B3E945C9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3EBF0A-0B1C-4EDF-8BE8-E98B2AD52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7DF5497-3AA5-4EDF-A72C-67276A6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58C0D7A-D5EE-4B5B-AFCE-6D24B5DE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CAF7B83-5828-45EA-A5B6-519FD68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6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5E246-93BD-413E-900C-C5ACCE41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EEDF75C-70AE-4722-9CA3-96467ED6F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8F8593-7E4D-4B53-B40F-83592EED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B97D415-4C21-4C31-9A7F-9E2EB5C0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6BD46E-8E25-4E62-B76C-C528F797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F3D056-049B-40F5-A35E-50D32C24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10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0638836-31CE-4DF5-9286-311BE79D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733A35-D475-423E-9466-1387C2E6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52B33C-A2AD-49ED-8E71-1444343EA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14368AC-6797-4B9D-9795-CAE35F49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B067D28-F484-4348-B870-3714AE69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727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olumntransformer-for-numerical-and-categorical-data/" TargetMode="External"/><Relationship Id="rId2" Type="http://schemas.openxmlformats.org/officeDocument/2006/relationships/hyperlink" Target="https://www.kaggle.com/barelydedicated/bank-customer-churn-mode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UCz9-ZKdsXcIqYe-jdd4pcXA" TargetMode="External"/><Relationship Id="rId4" Type="http://schemas.openxmlformats.org/officeDocument/2006/relationships/hyperlink" Target="https://machinelearningmastery.com/smote-oversampling-for-imbalanced-classific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836083-AA43-412D-9D21-2BC8FFBD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18" y="1581328"/>
            <a:ext cx="8801047" cy="1199579"/>
          </a:xfrm>
        </p:spPr>
        <p:txBody>
          <a:bodyPr anchor="b">
            <a:normAutofit fontScale="90000"/>
          </a:bodyPr>
          <a:lstStyle/>
          <a:p>
            <a:pPr algn="l"/>
            <a:r>
              <a:rPr lang="sk-SK" sz="7200" dirty="0"/>
              <a:t>Predikcia odchodu zákazníkov banky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FCF5280-BCAA-43AF-9990-88E5A1949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037" y="5945142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sk-SK" dirty="0"/>
              <a:t>Bc. Kristián Kluka</a:t>
            </a:r>
            <a:endParaRPr lang="sk-SK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2CA2DD6-113A-47E5-89F1-463ED62E8175}"/>
              </a:ext>
            </a:extLst>
          </p:cNvPr>
          <p:cNvSpPr txBox="1"/>
          <p:nvPr/>
        </p:nvSpPr>
        <p:spPr>
          <a:xfrm>
            <a:off x="3299381" y="2780907"/>
            <a:ext cx="288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Projekt z neurónových sietí</a:t>
            </a:r>
          </a:p>
        </p:txBody>
      </p:sp>
    </p:spTree>
    <p:extLst>
      <p:ext uri="{BB962C8B-B14F-4D97-AF65-F5344CB8AC3E}">
        <p14:creationId xmlns:p14="http://schemas.microsoft.com/office/powerpoint/2010/main" val="25542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A016E4-3B45-4AF4-84EE-1B774F89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Vylepšenie výsledkov (dát)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A23387C-EDE3-43D8-B893-6227E9C5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1" y="2602842"/>
            <a:ext cx="11496821" cy="1350874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418DB3AF-049C-4F5A-B6BF-4AD12D0B30FE}"/>
              </a:ext>
            </a:extLst>
          </p:cNvPr>
          <p:cNvSpPr txBox="1"/>
          <p:nvPr/>
        </p:nvSpPr>
        <p:spPr>
          <a:xfrm>
            <a:off x="435622" y="4835926"/>
            <a:ext cx="6315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Princíp </a:t>
            </a:r>
            <a:r>
              <a:rPr lang="sk-SK" sz="2000" dirty="0" err="1"/>
              <a:t>smote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Znovurozdelenie dát na testovacie a </a:t>
            </a:r>
            <a:r>
              <a:rPr lang="sk-SK" sz="2000" dirty="0" err="1"/>
              <a:t>trénovacie</a:t>
            </a:r>
            <a:endParaRPr lang="sk-SK" sz="2000" dirty="0"/>
          </a:p>
        </p:txBody>
      </p:sp>
      <p:pic>
        <p:nvPicPr>
          <p:cNvPr id="1026" name="Picture 2" descr="Bank Data: SMOTE. This will be a short post before we… | by Zaki Jefferson  | Analytics Vidhya | Medium">
            <a:extLst>
              <a:ext uri="{FF2B5EF4-FFF2-40B4-BE49-F238E27FC236}">
                <a16:creationId xmlns:a16="http://schemas.microsoft.com/office/drawing/2014/main" id="{3EAEA5BC-0633-4B93-98CA-1130FFDFD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18" y="4078676"/>
            <a:ext cx="5852160" cy="2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47B26E-2551-4165-B5DD-0690421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Nové 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3F5BE1-15E0-48C3-8DD3-266D8DC2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164"/>
            <a:ext cx="3875202" cy="4486275"/>
          </a:xfrm>
        </p:spPr>
        <p:txBody>
          <a:bodyPr/>
          <a:lstStyle/>
          <a:p>
            <a:r>
              <a:rPr lang="sk-SK" dirty="0"/>
              <a:t>Logistická regresia po upravení dát</a:t>
            </a:r>
          </a:p>
          <a:p>
            <a:r>
              <a:rPr lang="sk-SK" dirty="0"/>
              <a:t>Opätovné trénovanie modelu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8E0B300-09B3-4059-A376-984F50D9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66" y="1027906"/>
            <a:ext cx="6492583" cy="224361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2E9D9F7-0F0D-4F67-A622-5762E75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2" y="3758064"/>
            <a:ext cx="11612596" cy="35247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E92740F-9C44-4EED-8F9A-7DDDB39F6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3591"/>
            <a:ext cx="10278909" cy="1200318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3566256F-C65E-4616-8B89-50D39B2B7F2F}"/>
              </a:ext>
            </a:extLst>
          </p:cNvPr>
          <p:cNvCxnSpPr/>
          <p:nvPr/>
        </p:nvCxnSpPr>
        <p:spPr>
          <a:xfrm flipV="1">
            <a:off x="3487918" y="1866507"/>
            <a:ext cx="1564849" cy="150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51C20A54-E9E7-4BB6-ADAE-D2FCC378CFCB}"/>
              </a:ext>
            </a:extLst>
          </p:cNvPr>
          <p:cNvCxnSpPr>
            <a:cxnSpLocks/>
          </p:cNvCxnSpPr>
          <p:nvPr/>
        </p:nvCxnSpPr>
        <p:spPr>
          <a:xfrm>
            <a:off x="2775801" y="3073138"/>
            <a:ext cx="1136323" cy="506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5FAFF6-DCA3-4D9D-8B71-00700466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87" y="403688"/>
            <a:ext cx="5515466" cy="2716584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Predikcia zobrazená v </a:t>
            </a:r>
            <a:r>
              <a:rPr lang="sk-SK" dirty="0" err="1"/>
              <a:t>heatmap</a:t>
            </a:r>
            <a:r>
              <a:rPr lang="sk-SK" dirty="0"/>
              <a:t> pre vyrovnané dáta</a:t>
            </a:r>
          </a:p>
          <a:p>
            <a:r>
              <a:rPr lang="sk-SK" dirty="0"/>
              <a:t>Report pre model aj s hodnotou f1-score a presnosťou</a:t>
            </a:r>
          </a:p>
          <a:p>
            <a:r>
              <a:rPr lang="sk-SK" dirty="0"/>
              <a:t>Upravené dáta síce znižujú celkovú presnosť, ale lepšie zabezpečujú predikciu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69A1E0C-DD43-4C0D-A12F-0E95B864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083" y="178434"/>
            <a:ext cx="5861121" cy="407298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97CD6E1-A870-4BED-8A72-578E32BC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75" y="6176963"/>
            <a:ext cx="8874521" cy="50260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E33507B-D29C-432D-A783-7AD5960C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" y="3429000"/>
            <a:ext cx="612543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7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10DC3F-4E98-4BD9-876F-437598FB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Ďakujem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za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pozornosť</a:t>
            </a:r>
            <a:r>
              <a:rPr lang="sk-SK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7FBBD3-DB1D-4098-8B30-A6A0C2D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Zdroje</a:t>
            </a:r>
            <a:endParaRPr lang="sk-SK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FA7AAD-E6FC-4807-A088-8D9EEE57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6" y="2292176"/>
            <a:ext cx="8273380" cy="3329395"/>
          </a:xfrm>
        </p:spPr>
        <p:txBody>
          <a:bodyPr>
            <a:normAutofit/>
          </a:bodyPr>
          <a:lstStyle/>
          <a:p>
            <a:r>
              <a:rPr lang="sk-SK" sz="2000">
                <a:hlinkClick r:id="rId2"/>
              </a:rPr>
              <a:t>https://www.kaggle.com/barelydedicated/bank-customer-churn-modeling</a:t>
            </a:r>
            <a:endParaRPr lang="sk-SK" sz="2000"/>
          </a:p>
          <a:p>
            <a:r>
              <a:rPr lang="sk-SK" sz="2000">
                <a:hlinkClick r:id="rId3"/>
              </a:rPr>
              <a:t>https://machinelearningmastery.com/columntransformer-for-numerical-and-categorical-data/</a:t>
            </a:r>
            <a:endParaRPr lang="sk-SK" sz="2000"/>
          </a:p>
          <a:p>
            <a:r>
              <a:rPr lang="sk-SK" sz="2000">
                <a:hlinkClick r:id="rId4"/>
              </a:rPr>
              <a:t>https://machinelearningmastery.com/smote-oversampling-for-imbalanced-classification/</a:t>
            </a:r>
            <a:endParaRPr lang="sk-SK" sz="2000"/>
          </a:p>
          <a:p>
            <a:r>
              <a:rPr lang="sk-SK" sz="2000">
                <a:hlinkClick r:id="rId5"/>
              </a:rPr>
              <a:t>https://www.youtube.com/channel/UCz9-ZKdsXcIqYe-jdd4pcXA</a:t>
            </a:r>
            <a:endParaRPr lang="sk-SK" sz="2000"/>
          </a:p>
          <a:p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35810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7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8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89911AB-236D-4ECC-AE78-9E194BCA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sk-SK" sz="4000"/>
              <a:t>Ciele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AA98FB-353F-4546-873D-646FD2AE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Analýza </a:t>
            </a:r>
            <a:r>
              <a:rPr lang="sk-SK" sz="3200" dirty="0" err="1">
                <a:solidFill>
                  <a:schemeClr val="tx1">
                    <a:alpha val="80000"/>
                  </a:schemeClr>
                </a:solidFill>
              </a:rPr>
              <a:t>datasetu</a:t>
            </a:r>
            <a:endParaRPr lang="sk-SK" sz="3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Vytvorenie neurónovej siete</a:t>
            </a:r>
          </a:p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Natrénovanie</a:t>
            </a:r>
          </a:p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Testovanie predikcie</a:t>
            </a:r>
          </a:p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Výsledky </a:t>
            </a:r>
          </a:p>
        </p:txBody>
      </p:sp>
    </p:spTree>
    <p:extLst>
      <p:ext uri="{BB962C8B-B14F-4D97-AF65-F5344CB8AC3E}">
        <p14:creationId xmlns:p14="http://schemas.microsoft.com/office/powerpoint/2010/main" val="296077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7DB91B16-344F-4A93-A338-2D9BAFD5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56" y="325090"/>
            <a:ext cx="9205404" cy="2324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5FB33E-DF1F-48CB-A60C-EE498B68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2600">
                <a:solidFill>
                  <a:srgbClr val="FFFFFF"/>
                </a:solidFill>
              </a:rPr>
              <a:t>Analýza datasetu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5454EA-655F-4AED-B240-0E2DE0E2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542" y="4347545"/>
            <a:ext cx="7512639" cy="2185365"/>
          </a:xfrm>
        </p:spPr>
        <p:txBody>
          <a:bodyPr>
            <a:normAutofit lnSpcReduction="10000"/>
          </a:bodyPr>
          <a:lstStyle/>
          <a:p>
            <a:r>
              <a:rPr lang="sk-SK" sz="2000" dirty="0"/>
              <a:t>Zloženie </a:t>
            </a:r>
            <a:r>
              <a:rPr lang="sk-SK" sz="2000" dirty="0" err="1"/>
              <a:t>datasetu</a:t>
            </a:r>
            <a:endParaRPr lang="sk-SK" sz="2000" dirty="0"/>
          </a:p>
          <a:p>
            <a:r>
              <a:rPr lang="sk-SK" sz="2000" dirty="0"/>
              <a:t>Odstránenie nepotrebných stĺpcov</a:t>
            </a:r>
          </a:p>
          <a:p>
            <a:r>
              <a:rPr lang="sk-SK" sz="2000" dirty="0"/>
              <a:t>Rozdelenie </a:t>
            </a:r>
            <a:r>
              <a:rPr lang="sk-SK" sz="2000" dirty="0" err="1"/>
              <a:t>datasetu</a:t>
            </a:r>
            <a:r>
              <a:rPr lang="sk-SK" sz="2000" dirty="0"/>
              <a:t> na X a y(‚</a:t>
            </a:r>
            <a:r>
              <a:rPr lang="sk-SK" sz="2000" dirty="0" err="1"/>
              <a:t>Exited</a:t>
            </a:r>
            <a:r>
              <a:rPr lang="sk-SK" sz="2000" dirty="0"/>
              <a:t>‘)</a:t>
            </a:r>
          </a:p>
          <a:p>
            <a:r>
              <a:rPr lang="sk-SK" sz="2000" dirty="0"/>
              <a:t>Zmena kategorických premenných</a:t>
            </a:r>
          </a:p>
          <a:p>
            <a:pPr lvl="1"/>
            <a:r>
              <a:rPr lang="sk-SK" sz="1800" dirty="0" err="1"/>
              <a:t>OneHotEncoder</a:t>
            </a:r>
            <a:endParaRPr lang="sk-SK" sz="1800" dirty="0"/>
          </a:p>
          <a:p>
            <a:pPr lvl="1"/>
            <a:r>
              <a:rPr lang="sk-SK" sz="1800" dirty="0" err="1"/>
              <a:t>LabelEncoder</a:t>
            </a:r>
            <a:endParaRPr lang="sk-SK" sz="18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6DD9CD6-55C0-4A59-9277-19440D13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58" y="3289213"/>
            <a:ext cx="423921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4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3D6F1C3-94AD-4BC3-B293-FFFC3AE5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784" y="2346755"/>
            <a:ext cx="4754056" cy="308624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C6315B9-66A1-4326-9AA5-A1FFCBFE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5" y="175727"/>
            <a:ext cx="4802632" cy="321776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9D8A154-7B1E-4FE5-944C-D36A5E56B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59" y="5995142"/>
            <a:ext cx="10116962" cy="323895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E4FF9985-37DD-4F92-A76F-DACE593733B8}"/>
              </a:ext>
            </a:extLst>
          </p:cNvPr>
          <p:cNvSpPr txBox="1"/>
          <p:nvPr/>
        </p:nvSpPr>
        <p:spPr>
          <a:xfrm>
            <a:off x="6831784" y="480767"/>
            <a:ext cx="4480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Dáta sú veľmi nevyrovnané ako je vidieť na prvom grafe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 bude veľmi ťažké správne predikovať výsledky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6813FCF-151F-4E7F-8155-595B8C113984}"/>
              </a:ext>
            </a:extLst>
          </p:cNvPr>
          <p:cNvSpPr txBox="1"/>
          <p:nvPr/>
        </p:nvSpPr>
        <p:spPr>
          <a:xfrm>
            <a:off x="438559" y="3883843"/>
            <a:ext cx="5147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Rozdelenie </a:t>
            </a:r>
            <a:r>
              <a:rPr lang="sk-SK" dirty="0" err="1">
                <a:solidFill>
                  <a:schemeClr val="bg1"/>
                </a:solidFill>
              </a:rPr>
              <a:t>datasetu</a:t>
            </a:r>
            <a:r>
              <a:rPr lang="sk-SK" dirty="0">
                <a:solidFill>
                  <a:schemeClr val="bg1"/>
                </a:solidFill>
              </a:rPr>
              <a:t> na testovacie a </a:t>
            </a:r>
            <a:r>
              <a:rPr lang="sk-SK" dirty="0" err="1">
                <a:solidFill>
                  <a:schemeClr val="bg1"/>
                </a:solidFill>
              </a:rPr>
              <a:t>trénovacie</a:t>
            </a:r>
            <a:r>
              <a:rPr lang="sk-SK" dirty="0">
                <a:solidFill>
                  <a:schemeClr val="bg1"/>
                </a:solidFill>
              </a:rPr>
              <a:t> dáta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Pomer 30% testovacích a 70% </a:t>
            </a:r>
            <a:r>
              <a:rPr lang="sk-SK" dirty="0" err="1">
                <a:solidFill>
                  <a:schemeClr val="bg1"/>
                </a:solidFill>
              </a:rPr>
              <a:t>trénovacích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9346F7-A04D-4B3B-8461-4ECEA883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135" y="342038"/>
            <a:ext cx="1950720" cy="1566695"/>
          </a:xfrm>
        </p:spPr>
        <p:txBody>
          <a:bodyPr anchor="b">
            <a:normAutofit/>
          </a:bodyPr>
          <a:lstStyle/>
          <a:p>
            <a:r>
              <a:rPr lang="sk-SK" sz="4800" dirty="0">
                <a:solidFill>
                  <a:schemeClr val="bg1"/>
                </a:solidFill>
              </a:rPr>
              <a:t>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FFA676CB-48E2-438F-B878-447E7AB5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04" y="342038"/>
            <a:ext cx="6873335" cy="329919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681BC1-2E17-48E7-A9D7-9C46FDE2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99" y="2206627"/>
            <a:ext cx="4075054" cy="2741213"/>
          </a:xfrm>
        </p:spPr>
        <p:txBody>
          <a:bodyPr anchor="t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Model </a:t>
            </a:r>
            <a:r>
              <a:rPr lang="sk-SK" sz="2000" dirty="0" err="1">
                <a:solidFill>
                  <a:schemeClr val="bg1"/>
                </a:solidFill>
              </a:rPr>
              <a:t>keras</a:t>
            </a:r>
            <a:r>
              <a:rPr lang="sk-SK" sz="2000" dirty="0">
                <a:solidFill>
                  <a:schemeClr val="bg1"/>
                </a:solidFill>
              </a:rPr>
              <a:t> Sekvenčný</a:t>
            </a:r>
          </a:p>
          <a:p>
            <a:r>
              <a:rPr lang="sk-SK" sz="2000" dirty="0">
                <a:solidFill>
                  <a:schemeClr val="bg1"/>
                </a:solidFill>
              </a:rPr>
              <a:t>Aktivačné funkcie </a:t>
            </a:r>
            <a:r>
              <a:rPr lang="sk-SK" sz="2000" dirty="0" err="1">
                <a:solidFill>
                  <a:schemeClr val="bg1"/>
                </a:solidFill>
              </a:rPr>
              <a:t>ReLu</a:t>
            </a:r>
            <a:r>
              <a:rPr lang="sk-SK" sz="2000" dirty="0">
                <a:solidFill>
                  <a:schemeClr val="bg1"/>
                </a:solidFill>
              </a:rPr>
              <a:t> a</a:t>
            </a:r>
            <a:br>
              <a:rPr lang="sk-SK" sz="2000" dirty="0">
                <a:solidFill>
                  <a:schemeClr val="bg1"/>
                </a:solidFill>
              </a:rPr>
            </a:br>
            <a:r>
              <a:rPr lang="sk-SK" sz="2000" dirty="0" err="1">
                <a:solidFill>
                  <a:schemeClr val="bg1"/>
                </a:solidFill>
              </a:rPr>
              <a:t>sigmoid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Optimalizačný algoritmus </a:t>
            </a:r>
            <a:r>
              <a:rPr lang="sk-SK" sz="2000" dirty="0" err="1">
                <a:solidFill>
                  <a:schemeClr val="bg1"/>
                </a:solidFill>
              </a:rPr>
              <a:t>adam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Binary_crossentropy</a:t>
            </a:r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70C8465-486F-4760-93C5-A86908B0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3" y="5561463"/>
            <a:ext cx="10876954" cy="106050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44C2AC1-2C6D-44C0-82BD-8BF468219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603" y="3718555"/>
            <a:ext cx="7250800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0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0131A51-D5A9-428A-8439-D280AEC68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59" y="643466"/>
            <a:ext cx="5862459" cy="56572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BlokTextu 7">
            <a:extLst>
              <a:ext uri="{FF2B5EF4-FFF2-40B4-BE49-F238E27FC236}">
                <a16:creationId xmlns:a16="http://schemas.microsoft.com/office/drawing/2014/main" id="{5EDABC79-6B02-4346-BACF-2FCEF79283D5}"/>
              </a:ext>
            </a:extLst>
          </p:cNvPr>
          <p:cNvSpPr txBox="1"/>
          <p:nvPr/>
        </p:nvSpPr>
        <p:spPr>
          <a:xfrm>
            <a:off x="8834549" y="4605393"/>
            <a:ext cx="3357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Aktivačná funkcia </a:t>
            </a:r>
            <a:r>
              <a:rPr lang="sk-SK" sz="2000" dirty="0" err="1">
                <a:solidFill>
                  <a:schemeClr val="bg1"/>
                </a:solidFill>
              </a:rPr>
              <a:t>ReLU</a:t>
            </a:r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Sigmoid</a:t>
            </a:r>
            <a:r>
              <a:rPr lang="sk-SK" sz="2000" dirty="0">
                <a:solidFill>
                  <a:schemeClr val="bg1"/>
                </a:solidFill>
              </a:rPr>
              <a:t> generuje pravdepodobnosť výsledku</a:t>
            </a:r>
          </a:p>
          <a:p>
            <a:endParaRPr lang="sk-SK" sz="2000" dirty="0"/>
          </a:p>
          <a:p>
            <a:endParaRPr lang="sk-SK" sz="20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17C6F8A4-FD04-4CA8-94CA-D3C41017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575" y="3928098"/>
            <a:ext cx="2534004" cy="35247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8F73E05D-E4F0-4F21-88F2-BFF92B7C5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677" y="3084560"/>
            <a:ext cx="267689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5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01C00E-628C-40DD-9DC4-28EC0CC5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>
            <a:normAutofit/>
          </a:bodyPr>
          <a:lstStyle/>
          <a:p>
            <a:endParaRPr lang="sk-SK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09C0C6D5-3ED4-41FE-BAF5-C9F7E0F3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5" y="2467952"/>
            <a:ext cx="5785612" cy="412224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79C3F59-9CF2-4AAD-82BD-CAB3A61D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3" y="677877"/>
            <a:ext cx="6598744" cy="460262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44A3E9B-B74A-4134-B338-2EA7F7A33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" y="230434"/>
            <a:ext cx="7238499" cy="83242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D5F0DC-B19A-4AA7-84A8-A650B4E6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05" y="1293682"/>
            <a:ext cx="3507415" cy="3645083"/>
          </a:xfrm>
        </p:spPr>
        <p:txBody>
          <a:bodyPr>
            <a:normAutofit/>
          </a:bodyPr>
          <a:lstStyle/>
          <a:p>
            <a:r>
              <a:rPr lang="sk-SK" sz="2000" dirty="0"/>
              <a:t>Aktuálna presnosť modelu 86%</a:t>
            </a:r>
          </a:p>
          <a:p>
            <a:r>
              <a:rPr lang="sk-SK" sz="2000" dirty="0"/>
              <a:t>Zobrazenie grafov</a:t>
            </a:r>
          </a:p>
        </p:txBody>
      </p:sp>
    </p:spTree>
    <p:extLst>
      <p:ext uri="{BB962C8B-B14F-4D97-AF65-F5344CB8AC3E}">
        <p14:creationId xmlns:p14="http://schemas.microsoft.com/office/powerpoint/2010/main" val="313303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AC813F-11C7-4D5E-995E-0C526E3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sk-SK" dirty="0"/>
              <a:t>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28C2FA-47B6-4898-8A26-FD77BCAF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sk-SK" sz="2000" dirty="0"/>
              <a:t>Pri celkovej presnosti 86% </a:t>
            </a:r>
          </a:p>
          <a:p>
            <a:r>
              <a:rPr lang="sk-SK" sz="2000" dirty="0" err="1"/>
              <a:t>Heatmap</a:t>
            </a:r>
            <a:r>
              <a:rPr lang="sk-SK" sz="2000" dirty="0"/>
              <a:t> vyznačuje správne a nesprávne predikované dáta</a:t>
            </a:r>
          </a:p>
          <a:p>
            <a:pPr lvl="1"/>
            <a:r>
              <a:rPr lang="sk-SK" sz="1600" dirty="0"/>
              <a:t>Pozícia [0] [0] označuje správne predikovaných zákazníkov, ktorí neopustia banku</a:t>
            </a:r>
          </a:p>
          <a:p>
            <a:pPr lvl="1"/>
            <a:r>
              <a:rPr lang="sk-SK" sz="1600" dirty="0"/>
              <a:t>Pozícia [0] [1] označuje zle predikovaných zákazníkov, ktorí neopustia banku</a:t>
            </a:r>
          </a:p>
          <a:p>
            <a:pPr lvl="1"/>
            <a:r>
              <a:rPr lang="sk-SK" sz="1600" dirty="0"/>
              <a:t>Pozícia [1] [0] sú dáta o zle predikovaných zákazníkoch a [1] [1] o správne predikovaných, ktorí opustia banku</a:t>
            </a:r>
          </a:p>
          <a:p>
            <a:r>
              <a:rPr lang="sk-SK" sz="2000" dirty="0"/>
              <a:t>F1-score je dôležitý parameter, ktorý hovorí o predikovaných dátach</a:t>
            </a:r>
          </a:p>
          <a:p>
            <a:r>
              <a:rPr lang="sk-SK" sz="2000" dirty="0"/>
              <a:t>Potrebné zlepšenie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46CB703-7539-4A1C-B9E7-E7B8FCC9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97" y="365125"/>
            <a:ext cx="5998495" cy="214446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F52B6F0-F1CF-4301-BA2E-C2016886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02" y="2874711"/>
            <a:ext cx="5076090" cy="34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577E1D-1750-497F-8E7F-9B25D94A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000">
                <a:solidFill>
                  <a:srgbClr val="FFFFFF"/>
                </a:solidFill>
              </a:rPr>
              <a:t>Overenie pomocou logistickej regresie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0DD53E-A61C-4FA6-880F-D9954193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5"/>
            <a:ext cx="3342509" cy="2550369"/>
          </a:xfrm>
        </p:spPr>
        <p:txBody>
          <a:bodyPr>
            <a:normAutofit/>
          </a:bodyPr>
          <a:lstStyle/>
          <a:p>
            <a:r>
              <a:rPr lang="sk-SK" sz="2000" dirty="0"/>
              <a:t>Pri logistickej regresií dostávame taktiež zlé f1-score </a:t>
            </a:r>
          </a:p>
          <a:p>
            <a:r>
              <a:rPr lang="sk-SK" sz="2000" dirty="0"/>
              <a:t>Je to dôsledok nevyvážených dát.</a:t>
            </a:r>
          </a:p>
          <a:p>
            <a:endParaRPr lang="sk-SK" sz="16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77D9E1B-C23A-4A8B-9414-391031B4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61" y="944017"/>
            <a:ext cx="7241959" cy="44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40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298</Words>
  <Application>Microsoft Office PowerPoint</Application>
  <PresentationFormat>Širokouhlá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Motív Office</vt:lpstr>
      <vt:lpstr>Predikcia odchodu zákazníkov banky</vt:lpstr>
      <vt:lpstr>Ciele projektu</vt:lpstr>
      <vt:lpstr>Analýza datasetu</vt:lpstr>
      <vt:lpstr>Prezentácia programu PowerPoint</vt:lpstr>
      <vt:lpstr>Model</vt:lpstr>
      <vt:lpstr>Prezentácia programu PowerPoint</vt:lpstr>
      <vt:lpstr>Prezentácia programu PowerPoint</vt:lpstr>
      <vt:lpstr>Výsledky</vt:lpstr>
      <vt:lpstr>Overenie pomocou logistickej regresie</vt:lpstr>
      <vt:lpstr>Vylepšenie výsledkov (dát)</vt:lpstr>
      <vt:lpstr>Nové výsledky</vt:lpstr>
      <vt:lpstr>Prezentácia programu PowerPoint</vt:lpstr>
      <vt:lpstr>Ďakujem za pozornosť.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</dc:title>
  <dc:creator>Kristian Kluka</dc:creator>
  <cp:lastModifiedBy>Kristian Kluka</cp:lastModifiedBy>
  <cp:revision>26</cp:revision>
  <dcterms:created xsi:type="dcterms:W3CDTF">2021-05-05T13:52:04Z</dcterms:created>
  <dcterms:modified xsi:type="dcterms:W3CDTF">2021-05-07T10:34:44Z</dcterms:modified>
</cp:coreProperties>
</file>