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303" r:id="rId4"/>
    <p:sldId id="308" r:id="rId5"/>
    <p:sldId id="273" r:id="rId6"/>
    <p:sldId id="309" r:id="rId7"/>
    <p:sldId id="276" r:id="rId8"/>
    <p:sldId id="277" r:id="rId9"/>
    <p:sldId id="280" r:id="rId10"/>
    <p:sldId id="284" r:id="rId11"/>
    <p:sldId id="285" r:id="rId12"/>
    <p:sldId id="281" r:id="rId13"/>
    <p:sldId id="301" r:id="rId14"/>
    <p:sldId id="282" r:id="rId15"/>
    <p:sldId id="310" r:id="rId16"/>
    <p:sldId id="312" r:id="rId17"/>
    <p:sldId id="314" r:id="rId18"/>
    <p:sldId id="313" r:id="rId19"/>
    <p:sldId id="311" r:id="rId20"/>
    <p:sldId id="295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B7D9-CCB4-432F-B8A7-E98C743155D7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DD48-387F-40B8-9AAD-FC7AB530FF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52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188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221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73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697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954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39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D48-387F-40B8-9AAD-FC7AB530FFA8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80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5C2-CA08-2DDF-743F-9CEEA56C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58461-38E3-F9A2-C8A2-8A960C55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CFB8-97EC-E199-E0E4-DAEADE5B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C668-3E0D-C2E8-754D-45641008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CC43-8F33-3D41-E673-838E97E8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9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B756-4D68-EC21-52E0-D73F5FF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A1A6F-655F-C0B3-1575-6AE8E2EEE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189A-2709-8FD4-A976-A4379D8F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6F54-C657-4A4E-474E-7D8BE5BC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D48-8F95-FA44-88AF-B4A16691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8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20702-F0B6-DAD2-4C19-194878A5A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78C30-6121-4FFE-23FD-E7CFA4E3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36A1-24C1-0BB8-DB97-7DFF7D5A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0536-80CE-F0AB-E293-374D435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D0F-AF15-2373-2A7C-07BECFD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89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C2F-8FFA-87B0-75DC-CC0AF5D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3B9E-0AFA-AE8A-714B-67CB1304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9D4E-0D1B-DF75-B122-6D1C34EA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2FD4-B4C3-5091-422E-0F32CD9D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5F3E-8EB2-474E-C4AE-FFA274D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53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7648-0CF3-F7BA-7E45-59ADE3E9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FBDE-4665-F98C-B2A5-C38CDBB0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0E177-6A74-141B-EC83-7F81B8A9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47B4-D31D-41F6-C74F-D1ED72B1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0F52-5C54-33BB-9570-D4E92C2A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47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D1DA-AC7F-4C0E-5E04-09BA3740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F270-7254-1785-BF28-5999B2D1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7FBF-DAE3-24FC-0A8B-AB8A8052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BBEE-36E8-BE61-C5D6-B33688E7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8745-FB79-2598-E8BE-BC09FA7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7BC0-2961-EDEB-FCEF-62672F0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54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7EB6-BCCF-4729-399C-B9C649C0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6534-601A-1A17-41F2-5780CEB9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4462-FA56-980F-8C95-E0A6C157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D6B9E-B273-5DE2-8564-F576B18B4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F14A-7795-F812-333D-B2B0B0AC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5989C-0C65-DF5E-9625-7C90330C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2649-F545-6A54-B0B8-50505526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2AEB4-63D8-2669-26FF-371CEFDA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1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26F4-8332-6850-B195-964E6FD2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34FA-D4DD-E579-BC58-AF668C88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E4B8C-BF9D-4DDC-FECA-65A7264F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BF06D-9B9E-BCA3-BCC3-DB3C97DB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30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AFC72-E7A1-78CA-BC3E-C964767A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1A2C1-FAF8-A0EA-C1B3-647F0F1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C9C7-736B-57CF-B1EC-7CDCE2A6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230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4A8F-4C6D-1D98-3F0B-479E61E5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319A-1F92-4F8F-577A-485C1BE7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02F3-48D7-3809-CC2A-DEE97425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FCA10-363F-D208-82E6-DEFA418A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DAF15-5DCD-4114-8C98-D5C48EFA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AB0E-2CD8-5522-7669-68361094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22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10E9-DB06-731F-C807-689A10C8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9CCE4-98E6-B8AD-9E10-62ADE2AE5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49F4-653A-EBE8-DC3C-B12D2452A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67A6-856E-F3C9-25F4-086F5F5A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91FF-6A1C-F01A-9D38-475EF187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885-FE1D-0751-65D8-5A416A83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03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B0A22-4244-507C-1853-FA481EB3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C2D4-9067-42B0-E5D3-25639684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A0E0-6AC9-A788-9638-67417DF2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1747-F677-4275-B7F6-E2B26AD33393}" type="datetimeFigureOut">
              <a:rPr lang="en-PH" smtClean="0"/>
              <a:t>20/06/2022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ADF-69E2-A56E-1E8B-0B35F156C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DAC6-BAD9-C97E-80D2-0AE9E427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525C-DADD-406D-8C4D-86BD3E282A9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1.png"/><Relationship Id="rId9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7CFA5-9E3A-A234-AA6F-A86F558614C2}"/>
              </a:ext>
            </a:extLst>
          </p:cNvPr>
          <p:cNvSpPr/>
          <p:nvPr/>
        </p:nvSpPr>
        <p:spPr>
          <a:xfrm>
            <a:off x="0" y="3591612"/>
            <a:ext cx="12192000" cy="32663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499EB-15DA-0B82-2CDF-C9996592D9C5}"/>
              </a:ext>
            </a:extLst>
          </p:cNvPr>
          <p:cNvSpPr txBox="1"/>
          <p:nvPr/>
        </p:nvSpPr>
        <p:spPr>
          <a:xfrm>
            <a:off x="527901" y="3930976"/>
            <a:ext cx="798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Q-learning vs Double Q-learning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AACE7-C9C4-9672-E822-4D2BC972CCDD}"/>
              </a:ext>
            </a:extLst>
          </p:cNvPr>
          <p:cNvSpPr txBox="1"/>
          <p:nvPr/>
        </p:nvSpPr>
        <p:spPr>
          <a:xfrm>
            <a:off x="527901" y="5163655"/>
            <a:ext cx="612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Kristian Angeli Pajanonot</a:t>
            </a:r>
          </a:p>
        </p:txBody>
      </p:sp>
    </p:spTree>
    <p:extLst>
      <p:ext uri="{BB962C8B-B14F-4D97-AF65-F5344CB8AC3E}">
        <p14:creationId xmlns:p14="http://schemas.microsoft.com/office/powerpoint/2010/main" val="145482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Q-learning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10</a:t>
            </a:fld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D58D28-8E3B-C600-9E62-AEC5924F5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9" y="1505519"/>
            <a:ext cx="8803342" cy="4653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099518-63D3-9329-1736-D639DC6E5B5B}"/>
              </a:ext>
            </a:extLst>
          </p:cNvPr>
          <p:cNvSpPr txBox="1"/>
          <p:nvPr/>
        </p:nvSpPr>
        <p:spPr>
          <a:xfrm>
            <a:off x="8791175" y="6362070"/>
            <a:ext cx="28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Source: Sutton and </a:t>
            </a:r>
            <a:r>
              <a:rPr lang="en-PH" sz="11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Barto</a:t>
            </a:r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10596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Q-learning vs Double Q-learning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11</a:t>
            </a:fld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9BF91-0D54-D778-DE50-5DDBDCB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78" y="1422564"/>
            <a:ext cx="6322244" cy="3596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0FFF72-1864-3715-C5DC-7EC78933267D}"/>
              </a:ext>
            </a:extLst>
          </p:cNvPr>
          <p:cNvSpPr txBox="1"/>
          <p:nvPr/>
        </p:nvSpPr>
        <p:spPr>
          <a:xfrm>
            <a:off x="3347648" y="4974707"/>
            <a:ext cx="7473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of Q-learning and Double Q-learning on a simple episodic MDP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DCE0C-2E3F-C440-9813-FE40EDD7525B}"/>
              </a:ext>
            </a:extLst>
          </p:cNvPr>
          <p:cNvSpPr txBox="1"/>
          <p:nvPr/>
        </p:nvSpPr>
        <p:spPr>
          <a:xfrm>
            <a:off x="1127982" y="5584369"/>
            <a:ext cx="1015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the maximization bias, Q-learning spends much more time selecting suboptimal actions than double Q-learning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96FE1-8357-6278-263C-1C8A42298400}"/>
              </a:ext>
            </a:extLst>
          </p:cNvPr>
          <p:cNvSpPr txBox="1"/>
          <p:nvPr/>
        </p:nvSpPr>
        <p:spPr>
          <a:xfrm>
            <a:off x="8791175" y="6362070"/>
            <a:ext cx="28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Source: Sutton and </a:t>
            </a:r>
            <a:r>
              <a:rPr lang="en-PH" sz="11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Barto</a:t>
            </a:r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238427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Q-learning vs Double Q-learning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World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12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0E359-0033-5669-398C-92332C5F645F}"/>
              </a:ext>
            </a:extLst>
          </p:cNvPr>
          <p:cNvSpPr txBox="1"/>
          <p:nvPr/>
        </p:nvSpPr>
        <p:spPr>
          <a:xfrm>
            <a:off x="977153" y="6354375"/>
            <a:ext cx="28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Source: van Hasselt, 2010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33BCAD-65DA-3FFE-9F06-705FE04E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6" y="1953908"/>
            <a:ext cx="3442444" cy="3142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399C6F-8B60-4EFC-641A-96D0E6DCF894}"/>
              </a:ext>
            </a:extLst>
          </p:cNvPr>
          <p:cNvSpPr txBox="1"/>
          <p:nvPr/>
        </p:nvSpPr>
        <p:spPr>
          <a:xfrm>
            <a:off x="4625789" y="1729217"/>
            <a:ext cx="6562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Each state has 4 actions, corresponding to the directions the agent can go (agent can move up, down, left, right).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starting state (S) is in the lower left position and the goal state (G) is in the upper right.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Each time the agent selects an action that walks off the grid, the agent stays in the same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For each non-terminating step, the agent receives a random reward of −12 or +10 with equal probability.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Once it arrives to a goal state it gets a reward +5 and ends an episode.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A67D0-6B08-0402-31E6-3FBB55B8133E}"/>
              </a:ext>
            </a:extLst>
          </p:cNvPr>
          <p:cNvSpPr txBox="1"/>
          <p:nvPr/>
        </p:nvSpPr>
        <p:spPr>
          <a:xfrm>
            <a:off x="2137126" y="4924497"/>
            <a:ext cx="104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Grid World</a:t>
            </a:r>
          </a:p>
        </p:txBody>
      </p:sp>
    </p:spTree>
    <p:extLst>
      <p:ext uri="{BB962C8B-B14F-4D97-AF65-F5344CB8AC3E}">
        <p14:creationId xmlns:p14="http://schemas.microsoft.com/office/powerpoint/2010/main" val="122412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Policy, Reward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World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13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99C6F-8B60-4EFC-641A-96D0E6DCF894}"/>
              </a:ext>
            </a:extLst>
          </p:cNvPr>
          <p:cNvSpPr txBox="1"/>
          <p:nvPr/>
        </p:nvSpPr>
        <p:spPr>
          <a:xfrm>
            <a:off x="1297669" y="1656870"/>
            <a:ext cx="636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optimal policy ends an episode after 5 steps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9B7767-D5E0-CD5D-860F-BBF8A1AECB91}"/>
              </a:ext>
            </a:extLst>
          </p:cNvPr>
          <p:cNvGrpSpPr/>
          <p:nvPr/>
        </p:nvGrpSpPr>
        <p:grpSpPr>
          <a:xfrm>
            <a:off x="8579185" y="2723208"/>
            <a:ext cx="2190161" cy="2168165"/>
            <a:chOff x="1772239" y="2714920"/>
            <a:chExt cx="2190161" cy="21681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74E561-E1AA-172C-181C-AD2D66BB5E43}"/>
                </a:ext>
              </a:extLst>
            </p:cNvPr>
            <p:cNvGrpSpPr/>
            <p:nvPr/>
          </p:nvGrpSpPr>
          <p:grpSpPr>
            <a:xfrm>
              <a:off x="1772239" y="2714920"/>
              <a:ext cx="2190161" cy="2168165"/>
              <a:chOff x="1772239" y="2714920"/>
              <a:chExt cx="2190161" cy="216816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51E613-6EED-7117-D505-9D80BA20F2B1}"/>
                  </a:ext>
                </a:extLst>
              </p:cNvPr>
              <p:cNvSpPr/>
              <p:nvPr/>
            </p:nvSpPr>
            <p:spPr>
              <a:xfrm>
                <a:off x="1772239" y="2714920"/>
                <a:ext cx="2187019" cy="21587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3AADA27-0C04-49C9-03F0-62264F2CE918}"/>
                  </a:ext>
                </a:extLst>
              </p:cNvPr>
              <p:cNvCxnSpPr/>
              <p:nvPr/>
            </p:nvCxnSpPr>
            <p:spPr>
              <a:xfrm>
                <a:off x="2498103" y="2714920"/>
                <a:ext cx="0" cy="2158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2D587AC-D0A5-954F-4BE9-8BAE834057D3}"/>
                  </a:ext>
                </a:extLst>
              </p:cNvPr>
              <p:cNvCxnSpPr/>
              <p:nvPr/>
            </p:nvCxnSpPr>
            <p:spPr>
              <a:xfrm>
                <a:off x="3216111" y="2724347"/>
                <a:ext cx="0" cy="2158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D92922F-C987-4DA7-1CBA-099CE3679D89}"/>
                  </a:ext>
                </a:extLst>
              </p:cNvPr>
              <p:cNvCxnSpPr/>
              <p:nvPr/>
            </p:nvCxnSpPr>
            <p:spPr>
              <a:xfrm>
                <a:off x="1772239" y="3429000"/>
                <a:ext cx="21870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F5C0A74-78B3-F78C-0319-A1F1A10B23C7}"/>
                  </a:ext>
                </a:extLst>
              </p:cNvPr>
              <p:cNvCxnSpPr/>
              <p:nvPr/>
            </p:nvCxnSpPr>
            <p:spPr>
              <a:xfrm>
                <a:off x="1775381" y="4147008"/>
                <a:ext cx="21870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A7F532-8DAF-2C8A-A202-6A79C52C91BF}"/>
                </a:ext>
              </a:extLst>
            </p:cNvPr>
            <p:cNvSpPr txBox="1"/>
            <p:nvPr/>
          </p:nvSpPr>
          <p:spPr>
            <a:xfrm>
              <a:off x="2640291" y="4333369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0400CC-5E05-DD6E-9062-336A7523F018}"/>
                </a:ext>
              </a:extLst>
            </p:cNvPr>
            <p:cNvSpPr txBox="1"/>
            <p:nvPr/>
          </p:nvSpPr>
          <p:spPr>
            <a:xfrm>
              <a:off x="3384616" y="4333369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B47250-7F27-EF71-F061-87777E0A23A5}"/>
                </a:ext>
              </a:extLst>
            </p:cNvPr>
            <p:cNvSpPr txBox="1"/>
            <p:nvPr/>
          </p:nvSpPr>
          <p:spPr>
            <a:xfrm>
              <a:off x="1950954" y="3618502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B49431-ECF6-036C-0F39-139312D643FD}"/>
                </a:ext>
              </a:extLst>
            </p:cNvPr>
            <p:cNvSpPr txBox="1"/>
            <p:nvPr/>
          </p:nvSpPr>
          <p:spPr>
            <a:xfrm>
              <a:off x="2623007" y="3618502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E4AE4D-AB19-7CDE-90E8-4AFC154FD856}"/>
                </a:ext>
              </a:extLst>
            </p:cNvPr>
            <p:cNvSpPr txBox="1"/>
            <p:nvPr/>
          </p:nvSpPr>
          <p:spPr>
            <a:xfrm>
              <a:off x="3367332" y="3618502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3952EA-A37E-9B7D-5FEA-112CCA695E74}"/>
                </a:ext>
              </a:extLst>
            </p:cNvPr>
            <p:cNvSpPr txBox="1"/>
            <p:nvPr/>
          </p:nvSpPr>
          <p:spPr>
            <a:xfrm>
              <a:off x="1950954" y="2911493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1A3685-6417-4EA6-C42A-D783C71E34C0}"/>
                </a:ext>
              </a:extLst>
            </p:cNvPr>
            <p:cNvSpPr txBox="1"/>
            <p:nvPr/>
          </p:nvSpPr>
          <p:spPr>
            <a:xfrm>
              <a:off x="2623007" y="2911493"/>
              <a:ext cx="45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28601C-56FC-2A16-441A-5B40144235F4}"/>
              </a:ext>
            </a:extLst>
          </p:cNvPr>
          <p:cNvGrpSpPr/>
          <p:nvPr/>
        </p:nvGrpSpPr>
        <p:grpSpPr>
          <a:xfrm>
            <a:off x="1368462" y="2714920"/>
            <a:ext cx="2190161" cy="2168165"/>
            <a:chOff x="1772239" y="2714920"/>
            <a:chExt cx="2190161" cy="21681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678C78-F71C-D6EF-CCD2-38AAC465F06A}"/>
                </a:ext>
              </a:extLst>
            </p:cNvPr>
            <p:cNvGrpSpPr/>
            <p:nvPr/>
          </p:nvGrpSpPr>
          <p:grpSpPr>
            <a:xfrm>
              <a:off x="1772239" y="2714920"/>
              <a:ext cx="2190161" cy="2168165"/>
              <a:chOff x="1772239" y="2714920"/>
              <a:chExt cx="2190161" cy="216816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15C9E4-D05B-0D9E-9A35-304CF21AB617}"/>
                  </a:ext>
                </a:extLst>
              </p:cNvPr>
              <p:cNvSpPr/>
              <p:nvPr/>
            </p:nvSpPr>
            <p:spPr>
              <a:xfrm>
                <a:off x="1772239" y="2714920"/>
                <a:ext cx="2187019" cy="21587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9807371-DF4A-2CDC-1A4E-670109044B0D}"/>
                  </a:ext>
                </a:extLst>
              </p:cNvPr>
              <p:cNvCxnSpPr/>
              <p:nvPr/>
            </p:nvCxnSpPr>
            <p:spPr>
              <a:xfrm>
                <a:off x="2498103" y="2714920"/>
                <a:ext cx="0" cy="215873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8343B3-1CA3-E1EA-9C96-29C4D8299EED}"/>
                  </a:ext>
                </a:extLst>
              </p:cNvPr>
              <p:cNvCxnSpPr/>
              <p:nvPr/>
            </p:nvCxnSpPr>
            <p:spPr>
              <a:xfrm>
                <a:off x="3216111" y="2724347"/>
                <a:ext cx="0" cy="215873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FA1EDC3-00E9-5C5D-BA54-D0DDD3560AF4}"/>
                  </a:ext>
                </a:extLst>
              </p:cNvPr>
              <p:cNvCxnSpPr/>
              <p:nvPr/>
            </p:nvCxnSpPr>
            <p:spPr>
              <a:xfrm>
                <a:off x="1772239" y="3429000"/>
                <a:ext cx="2187019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53FDB78-BA7C-A951-F60A-B4CFF45C94B5}"/>
                  </a:ext>
                </a:extLst>
              </p:cNvPr>
              <p:cNvCxnSpPr/>
              <p:nvPr/>
            </p:nvCxnSpPr>
            <p:spPr>
              <a:xfrm>
                <a:off x="1775381" y="4147008"/>
                <a:ext cx="2187019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698CF0-4191-6213-24DA-AF862E170711}"/>
                </a:ext>
              </a:extLst>
            </p:cNvPr>
            <p:cNvSpPr txBox="1"/>
            <p:nvPr/>
          </p:nvSpPr>
          <p:spPr>
            <a:xfrm>
              <a:off x="1968239" y="4333369"/>
              <a:ext cx="387678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EFB244-B9B2-C5A6-02E2-7518F5923647}"/>
                </a:ext>
              </a:extLst>
            </p:cNvPr>
            <p:cNvSpPr txBox="1"/>
            <p:nvPr/>
          </p:nvSpPr>
          <p:spPr>
            <a:xfrm>
              <a:off x="3367332" y="2911493"/>
              <a:ext cx="458771" cy="3693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9D383CC-2D82-4A8C-7027-2D00138B2D28}"/>
              </a:ext>
            </a:extLst>
          </p:cNvPr>
          <p:cNvSpPr txBox="1"/>
          <p:nvPr/>
        </p:nvSpPr>
        <p:spPr>
          <a:xfrm>
            <a:off x="1298851" y="1986585"/>
            <a:ext cx="688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sum of average reward per state after an episode is +1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1FDB45-3C80-0F03-F615-18693878EE17}"/>
              </a:ext>
            </a:extLst>
          </p:cNvPr>
          <p:cNvGrpSpPr/>
          <p:nvPr/>
        </p:nvGrpSpPr>
        <p:grpSpPr>
          <a:xfrm>
            <a:off x="4976575" y="2705493"/>
            <a:ext cx="2190161" cy="2168165"/>
            <a:chOff x="1772239" y="2714920"/>
            <a:chExt cx="2190161" cy="21681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8601B9-9426-53BD-151C-560F1805A9E8}"/>
                </a:ext>
              </a:extLst>
            </p:cNvPr>
            <p:cNvSpPr/>
            <p:nvPr/>
          </p:nvSpPr>
          <p:spPr>
            <a:xfrm>
              <a:off x="1772239" y="2714920"/>
              <a:ext cx="2187019" cy="21587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C8929B-1BCB-53E8-8D23-E444DC455298}"/>
                </a:ext>
              </a:extLst>
            </p:cNvPr>
            <p:cNvCxnSpPr/>
            <p:nvPr/>
          </p:nvCxnSpPr>
          <p:spPr>
            <a:xfrm>
              <a:off x="2498103" y="2714920"/>
              <a:ext cx="0" cy="215873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ABC14B-D23E-2336-7BE7-E54BBEC18CBF}"/>
                </a:ext>
              </a:extLst>
            </p:cNvPr>
            <p:cNvCxnSpPr/>
            <p:nvPr/>
          </p:nvCxnSpPr>
          <p:spPr>
            <a:xfrm>
              <a:off x="3216111" y="2724347"/>
              <a:ext cx="0" cy="215873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2A56D93-1640-89BD-A6F8-E9FB7313719D}"/>
                </a:ext>
              </a:extLst>
            </p:cNvPr>
            <p:cNvCxnSpPr/>
            <p:nvPr/>
          </p:nvCxnSpPr>
          <p:spPr>
            <a:xfrm>
              <a:off x="1772239" y="3429000"/>
              <a:ext cx="2187019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12409D-BA76-E8C2-CAFE-79FCED59BDFE}"/>
                </a:ext>
              </a:extLst>
            </p:cNvPr>
            <p:cNvCxnSpPr/>
            <p:nvPr/>
          </p:nvCxnSpPr>
          <p:spPr>
            <a:xfrm>
              <a:off x="1775381" y="4147008"/>
              <a:ext cx="2187019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51444E-2FF1-DEBC-13B5-7B2D70BEC965}"/>
              </a:ext>
            </a:extLst>
          </p:cNvPr>
          <p:cNvCxnSpPr>
            <a:cxnSpLocks/>
          </p:cNvCxnSpPr>
          <p:nvPr/>
        </p:nvCxnSpPr>
        <p:spPr>
          <a:xfrm flipV="1">
            <a:off x="5366414" y="3096159"/>
            <a:ext cx="1050102" cy="1041422"/>
          </a:xfrm>
          <a:prstGeom prst="bentConnector3">
            <a:avLst>
              <a:gd name="adj1" fmla="val -271"/>
            </a:avLst>
          </a:prstGeom>
          <a:ln w="127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B5D496-1FE2-E401-ED68-26F8668CCBC6}"/>
              </a:ext>
            </a:extLst>
          </p:cNvPr>
          <p:cNvGrpSpPr/>
          <p:nvPr/>
        </p:nvGrpSpPr>
        <p:grpSpPr>
          <a:xfrm>
            <a:off x="5297869" y="3419573"/>
            <a:ext cx="1503184" cy="727435"/>
            <a:chOff x="4977353" y="3419573"/>
            <a:chExt cx="1503184" cy="72743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331A39D-CA75-4776-4848-93B296C17A8B}"/>
                </a:ext>
              </a:extLst>
            </p:cNvPr>
            <p:cNvCxnSpPr/>
            <p:nvPr/>
          </p:nvCxnSpPr>
          <p:spPr>
            <a:xfrm flipV="1">
              <a:off x="4977353" y="3811456"/>
              <a:ext cx="0" cy="3355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01B11A6-C54C-BD8A-9CCF-3D3C914FA6E3}"/>
                </a:ext>
              </a:extLst>
            </p:cNvPr>
            <p:cNvCxnSpPr/>
            <p:nvPr/>
          </p:nvCxnSpPr>
          <p:spPr>
            <a:xfrm>
              <a:off x="4977353" y="3811456"/>
              <a:ext cx="1503184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B0FE751-2D9A-B207-5009-FEADB751D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537" y="3419573"/>
              <a:ext cx="0" cy="39188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086E6AB-5634-A4D4-1CD6-79969A1F190E}"/>
              </a:ext>
            </a:extLst>
          </p:cNvPr>
          <p:cNvSpPr txBox="1"/>
          <p:nvPr/>
        </p:nvSpPr>
        <p:spPr>
          <a:xfrm>
            <a:off x="8766740" y="4333369"/>
            <a:ext cx="38767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9C71D0-97E1-888B-CEAD-07E232E2A633}"/>
              </a:ext>
            </a:extLst>
          </p:cNvPr>
          <p:cNvSpPr txBox="1"/>
          <p:nvPr/>
        </p:nvSpPr>
        <p:spPr>
          <a:xfrm>
            <a:off x="5189270" y="4333550"/>
            <a:ext cx="38767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1D30D5-E2D8-3DDD-2F7E-58C5D65C365D}"/>
              </a:ext>
            </a:extLst>
          </p:cNvPr>
          <p:cNvSpPr txBox="1"/>
          <p:nvPr/>
        </p:nvSpPr>
        <p:spPr>
          <a:xfrm>
            <a:off x="10157391" y="2914478"/>
            <a:ext cx="458771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46AEF6-6215-396B-11C5-BF81BC624445}"/>
              </a:ext>
            </a:extLst>
          </p:cNvPr>
          <p:cNvSpPr txBox="1"/>
          <p:nvPr/>
        </p:nvSpPr>
        <p:spPr>
          <a:xfrm>
            <a:off x="6571667" y="2922511"/>
            <a:ext cx="458771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B47A34-5358-F65C-1ACA-F4DB4B4A90C7}"/>
              </a:ext>
            </a:extLst>
          </p:cNvPr>
          <p:cNvCxnSpPr/>
          <p:nvPr/>
        </p:nvCxnSpPr>
        <p:spPr>
          <a:xfrm flipV="1">
            <a:off x="5702439" y="3437288"/>
            <a:ext cx="1202653" cy="1080747"/>
          </a:xfrm>
          <a:prstGeom prst="bentConnector3">
            <a:avLst>
              <a:gd name="adj1" fmla="val 100165"/>
            </a:avLst>
          </a:prstGeom>
          <a:ln w="127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4A403D-897B-FEED-B92B-F658636CE94A}"/>
              </a:ext>
            </a:extLst>
          </p:cNvPr>
          <p:cNvGrpSpPr/>
          <p:nvPr/>
        </p:nvGrpSpPr>
        <p:grpSpPr>
          <a:xfrm>
            <a:off x="5702439" y="3289113"/>
            <a:ext cx="714077" cy="1132058"/>
            <a:chOff x="5381923" y="3289113"/>
            <a:chExt cx="714077" cy="113205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5261AB6-F470-75A7-A998-C3CB309F3F34}"/>
                </a:ext>
              </a:extLst>
            </p:cNvPr>
            <p:cNvCxnSpPr/>
            <p:nvPr/>
          </p:nvCxnSpPr>
          <p:spPr>
            <a:xfrm>
              <a:off x="5381923" y="4421171"/>
              <a:ext cx="330720" cy="0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4356C02-969A-E17F-4E1C-5A58642B6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070" y="3289113"/>
              <a:ext cx="0" cy="113205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436CDBA-B7A8-742E-36FB-AF9910797D41}"/>
                </a:ext>
              </a:extLst>
            </p:cNvPr>
            <p:cNvCxnSpPr/>
            <p:nvPr/>
          </p:nvCxnSpPr>
          <p:spPr>
            <a:xfrm>
              <a:off x="5712643" y="3289113"/>
              <a:ext cx="383357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D2D2D9-2330-6E0B-BA28-4131F0C7DB5F}"/>
              </a:ext>
            </a:extLst>
          </p:cNvPr>
          <p:cNvSpPr txBox="1"/>
          <p:nvPr/>
        </p:nvSpPr>
        <p:spPr>
          <a:xfrm>
            <a:off x="1975271" y="4907990"/>
            <a:ext cx="104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Grid World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E140EA-AA5D-C5C3-4483-0AA0E17B577B}"/>
              </a:ext>
            </a:extLst>
          </p:cNvPr>
          <p:cNvSpPr txBox="1"/>
          <p:nvPr/>
        </p:nvSpPr>
        <p:spPr>
          <a:xfrm>
            <a:off x="4976575" y="4846060"/>
            <a:ext cx="23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Path the agent can take to go from S to 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C33445-4953-B6BD-D6BB-AB3600CC7B75}"/>
              </a:ext>
            </a:extLst>
          </p:cNvPr>
          <p:cNvSpPr txBox="1"/>
          <p:nvPr/>
        </p:nvSpPr>
        <p:spPr>
          <a:xfrm>
            <a:off x="8757900" y="4880422"/>
            <a:ext cx="208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Average reward per state</a:t>
            </a:r>
          </a:p>
        </p:txBody>
      </p:sp>
    </p:spTree>
    <p:extLst>
      <p:ext uri="{BB962C8B-B14F-4D97-AF65-F5344CB8AC3E}">
        <p14:creationId xmlns:p14="http://schemas.microsoft.com/office/powerpoint/2010/main" val="396075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rewards per episode (averaged over number of experiments)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500 episodes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14</a:t>
            </a:fld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AC37BA-77C7-D089-C530-DAD99078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38" y="2408030"/>
            <a:ext cx="9425880" cy="314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AA66B-8D60-F80E-4C22-565C17074B7B}"/>
              </a:ext>
            </a:extLst>
          </p:cNvPr>
          <p:cNvSpPr txBox="1"/>
          <p:nvPr/>
        </p:nvSpPr>
        <p:spPr>
          <a:xfrm>
            <a:off x="1774879" y="5443711"/>
            <a:ext cx="882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Result in grid world for Q-learning and Double Q-learning: Sum of rewards per episode (averaged over number of experiments)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3CABB-39CD-8B77-A57A-D62AAA2E8A79}"/>
              </a:ext>
            </a:extLst>
          </p:cNvPr>
          <p:cNvSpPr txBox="1"/>
          <p:nvPr/>
        </p:nvSpPr>
        <p:spPr>
          <a:xfrm>
            <a:off x="1736011" y="5928326"/>
            <a:ext cx="827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Q-learning as measured in (average) sum of rewards per episode performs better than that of Q-learning in the first few episodes in this setting.</a:t>
            </a:r>
            <a:r>
              <a:rPr lang="en-PH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CF4C6A-2B23-CB5E-F8E8-96A6B04878C5}"/>
              </a:ext>
            </a:extLst>
          </p:cNvPr>
          <p:cNvGrpSpPr/>
          <p:nvPr/>
        </p:nvGrpSpPr>
        <p:grpSpPr>
          <a:xfrm>
            <a:off x="977153" y="1432181"/>
            <a:ext cx="11044518" cy="1002125"/>
            <a:chOff x="921757" y="5561246"/>
            <a:chExt cx="11044518" cy="8749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B7A5E3-57B6-7521-8E55-2CBD153800CE}"/>
                </a:ext>
              </a:extLst>
            </p:cNvPr>
            <p:cNvSpPr txBox="1"/>
            <p:nvPr/>
          </p:nvSpPr>
          <p:spPr>
            <a:xfrm>
              <a:off x="1027947" y="5561246"/>
              <a:ext cx="1906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D9599C-8FDF-DD52-B11B-8DCBCF73DCCC}"/>
                </a:ext>
              </a:extLst>
            </p:cNvPr>
            <p:cNvGrpSpPr/>
            <p:nvPr/>
          </p:nvGrpSpPr>
          <p:grpSpPr>
            <a:xfrm>
              <a:off x="921757" y="5561246"/>
              <a:ext cx="11044518" cy="874951"/>
              <a:chOff x="921757" y="5561246"/>
              <a:chExt cx="11044518" cy="87495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49831A-44DF-DFD6-15F9-530DCE55B969}"/>
                  </a:ext>
                </a:extLst>
              </p:cNvPr>
              <p:cNvSpPr/>
              <p:nvPr/>
            </p:nvSpPr>
            <p:spPr>
              <a:xfrm>
                <a:off x="977153" y="5561246"/>
                <a:ext cx="10989122" cy="789905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D06AC1-50CC-1222-C2E8-043118F639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573" y="5737151"/>
                    <a:ext cx="1657595" cy="5874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PH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oMath>
                      </m:oMathPara>
                    </a14:m>
                    <a:endParaRPr lang="en-PH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D06AC1-50CC-1222-C2E8-043118F63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573" y="5737151"/>
                    <a:ext cx="1657595" cy="5874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25EC166-EA0D-A552-15B3-8E3B72A724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914" y="5976007"/>
                    <a:ext cx="70891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=0.95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25EC166-EA0D-A552-15B3-8E3B72A724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914" y="5976007"/>
                    <a:ext cx="70891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72" r="-6034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2F4E10E-E75B-5146-266B-FD4FD1F0003D}"/>
                      </a:ext>
                    </a:extLst>
                  </p:cNvPr>
                  <p:cNvSpPr txBox="1"/>
                  <p:nvPr/>
                </p:nvSpPr>
                <p:spPr>
                  <a:xfrm>
                    <a:off x="8172911" y="5785582"/>
                    <a:ext cx="1906293" cy="4351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</m:den>
                          </m:f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PH" sz="1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2F4E10E-E75B-5146-266B-FD4FD1F00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911" y="5785582"/>
                    <a:ext cx="1906293" cy="4351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FA97AC-ABFF-0BCE-0A9A-1BB6F3B222CB}"/>
                      </a:ext>
                    </a:extLst>
                  </p:cNvPr>
                  <p:cNvSpPr txBox="1"/>
                  <p:nvPr/>
                </p:nvSpPr>
                <p:spPr>
                  <a:xfrm>
                    <a:off x="7477267" y="6108648"/>
                    <a:ext cx="432385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𝑢𝑝𝑑𝑎𝑡𝑒𝑠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FA97AC-ABFF-0BCE-0A9A-1BB6F3B22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267" y="6108648"/>
                    <a:ext cx="432385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6AD4CA-A201-F49F-FF68-03BD42C991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57" y="6128420"/>
                    <a:ext cx="211867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𝑡𝑟𝑖𝑎𝑙𝑠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=200</m:t>
                          </m:r>
                        </m:oMath>
                      </m:oMathPara>
                    </a14:m>
                    <a:endParaRPr lang="en-PH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6AD4CA-A201-F49F-FF68-03BD42C99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757" y="6128420"/>
                    <a:ext cx="211867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4BB983C-2393-819A-2672-8050A2EC3D59}"/>
                      </a:ext>
                    </a:extLst>
                  </p:cNvPr>
                  <p:cNvSpPr txBox="1"/>
                  <p:nvPr/>
                </p:nvSpPr>
                <p:spPr>
                  <a:xfrm>
                    <a:off x="3302015" y="6118178"/>
                    <a:ext cx="406536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h𝑎𝑠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𝑏𝑒𝑒𝑛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𝑣𝑖𝑠𝑖𝑡𝑒𝑑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4BB983C-2393-819A-2672-8050A2EC3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2015" y="6118178"/>
                    <a:ext cx="406536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3DFC44-611F-0586-6330-94A44F27C38D}"/>
              </a:ext>
            </a:extLst>
          </p:cNvPr>
          <p:cNvSpPr txBox="1"/>
          <p:nvPr/>
        </p:nvSpPr>
        <p:spPr>
          <a:xfrm rot="16200000">
            <a:off x="787170" y="3829877"/>
            <a:ext cx="22216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Sum of rewards per episode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0B044-AA2B-B4D9-C485-E8E2054B09E1}"/>
              </a:ext>
            </a:extLst>
          </p:cNvPr>
          <p:cNvSpPr txBox="1"/>
          <p:nvPr/>
        </p:nvSpPr>
        <p:spPr>
          <a:xfrm>
            <a:off x="5632944" y="5234152"/>
            <a:ext cx="8941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Episodes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7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of a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500th episode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15</a:t>
            </a:fld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7B9D7-BC5D-7E7B-7DBA-F48141F4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3" t="64145" r="32222" b="9279"/>
          <a:stretch/>
        </p:blipFill>
        <p:spPr>
          <a:xfrm>
            <a:off x="3735900" y="1855480"/>
            <a:ext cx="3802656" cy="3038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C7E9D-9C45-C146-4D43-BD54BE94D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3" t="63058" r="35384" b="8866"/>
          <a:stretch/>
        </p:blipFill>
        <p:spPr>
          <a:xfrm>
            <a:off x="8046022" y="1739363"/>
            <a:ext cx="3206184" cy="3163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DA925-B223-1AA9-CE92-EB46C4326A15}"/>
              </a:ext>
            </a:extLst>
          </p:cNvPr>
          <p:cNvSpPr txBox="1"/>
          <p:nvPr/>
        </p:nvSpPr>
        <p:spPr>
          <a:xfrm>
            <a:off x="5024484" y="4818811"/>
            <a:ext cx="13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0E265-8359-0918-54BD-1AAA38082ACB}"/>
              </a:ext>
            </a:extLst>
          </p:cNvPr>
          <p:cNvSpPr txBox="1"/>
          <p:nvPr/>
        </p:nvSpPr>
        <p:spPr>
          <a:xfrm>
            <a:off x="8827140" y="482995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Double Q-learning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665CD-0058-A727-9277-9E0181A39E53}"/>
              </a:ext>
            </a:extLst>
          </p:cNvPr>
          <p:cNvSpPr txBox="1"/>
          <p:nvPr/>
        </p:nvSpPr>
        <p:spPr>
          <a:xfrm>
            <a:off x="2154580" y="5584005"/>
            <a:ext cx="889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 from the starting state(S) for both algorithms is up or right action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5C7037-EE66-0652-090C-60D2C5BFA633}"/>
              </a:ext>
            </a:extLst>
          </p:cNvPr>
          <p:cNvGrpSpPr/>
          <p:nvPr/>
        </p:nvGrpSpPr>
        <p:grpSpPr>
          <a:xfrm>
            <a:off x="977153" y="2163513"/>
            <a:ext cx="2190161" cy="2168165"/>
            <a:chOff x="1772239" y="2714920"/>
            <a:chExt cx="2190161" cy="21681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CC17EF-EB20-0FCB-25E4-DE3FBD1A3590}"/>
                </a:ext>
              </a:extLst>
            </p:cNvPr>
            <p:cNvGrpSpPr/>
            <p:nvPr/>
          </p:nvGrpSpPr>
          <p:grpSpPr>
            <a:xfrm>
              <a:off x="1772239" y="2714920"/>
              <a:ext cx="2190161" cy="2168165"/>
              <a:chOff x="1772239" y="2714920"/>
              <a:chExt cx="2190161" cy="21681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9E4247-F369-BDD2-1DA2-41F0E2AC2643}"/>
                  </a:ext>
                </a:extLst>
              </p:cNvPr>
              <p:cNvSpPr/>
              <p:nvPr/>
            </p:nvSpPr>
            <p:spPr>
              <a:xfrm>
                <a:off x="1772239" y="2714920"/>
                <a:ext cx="2187019" cy="21587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6F24EE2-8366-DCEC-EC8C-9E2D448E1DD0}"/>
                  </a:ext>
                </a:extLst>
              </p:cNvPr>
              <p:cNvCxnSpPr/>
              <p:nvPr/>
            </p:nvCxnSpPr>
            <p:spPr>
              <a:xfrm>
                <a:off x="2498103" y="2714920"/>
                <a:ext cx="0" cy="215873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066FE6C-63FA-129C-4470-4DE237F45D98}"/>
                  </a:ext>
                </a:extLst>
              </p:cNvPr>
              <p:cNvCxnSpPr/>
              <p:nvPr/>
            </p:nvCxnSpPr>
            <p:spPr>
              <a:xfrm>
                <a:off x="3216111" y="2724347"/>
                <a:ext cx="0" cy="215873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D85061F-2C41-F74B-8844-66E5EB6F3A1D}"/>
                  </a:ext>
                </a:extLst>
              </p:cNvPr>
              <p:cNvCxnSpPr/>
              <p:nvPr/>
            </p:nvCxnSpPr>
            <p:spPr>
              <a:xfrm>
                <a:off x="1772239" y="3429000"/>
                <a:ext cx="2187019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9E70A6C-A479-EAB3-144C-27CCDDBDC021}"/>
                  </a:ext>
                </a:extLst>
              </p:cNvPr>
              <p:cNvCxnSpPr/>
              <p:nvPr/>
            </p:nvCxnSpPr>
            <p:spPr>
              <a:xfrm>
                <a:off x="1775381" y="4147008"/>
                <a:ext cx="2187019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66D3F3-6FF5-54D8-47A3-64D0F022BB53}"/>
                </a:ext>
              </a:extLst>
            </p:cNvPr>
            <p:cNvSpPr txBox="1"/>
            <p:nvPr/>
          </p:nvSpPr>
          <p:spPr>
            <a:xfrm>
              <a:off x="1968239" y="4333369"/>
              <a:ext cx="387678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C42E2-33C1-5A69-DAB6-BF735EC23CB1}"/>
                </a:ext>
              </a:extLst>
            </p:cNvPr>
            <p:cNvSpPr txBox="1"/>
            <p:nvPr/>
          </p:nvSpPr>
          <p:spPr>
            <a:xfrm>
              <a:off x="3367332" y="2911493"/>
              <a:ext cx="458771" cy="3693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368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8EDD978-C20F-A227-1354-791D617B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43" y="2338555"/>
            <a:ext cx="9786574" cy="3262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rewards per episode (averaged over number of experiments)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Results:1000 episodes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16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AA66B-8D60-F80E-4C22-565C17074B7B}"/>
              </a:ext>
            </a:extLst>
          </p:cNvPr>
          <p:cNvSpPr txBox="1"/>
          <p:nvPr/>
        </p:nvSpPr>
        <p:spPr>
          <a:xfrm>
            <a:off x="1774879" y="5443711"/>
            <a:ext cx="882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Result in grid world for Q-learning and Double Q-learning: Sum of rewards per episode (averaged over number of experiments)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3CABB-39CD-8B77-A57A-D62AAA2E8A79}"/>
              </a:ext>
            </a:extLst>
          </p:cNvPr>
          <p:cNvSpPr txBox="1"/>
          <p:nvPr/>
        </p:nvSpPr>
        <p:spPr>
          <a:xfrm>
            <a:off x="1736011" y="5928326"/>
            <a:ext cx="827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Q-learning as measured in (average) sum of rewards per episode performs better than that of Q-learning in the first few episodes in this setting.</a:t>
            </a:r>
            <a:r>
              <a:rPr lang="en-PH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CF4C6A-2B23-CB5E-F8E8-96A6B04878C5}"/>
              </a:ext>
            </a:extLst>
          </p:cNvPr>
          <p:cNvGrpSpPr/>
          <p:nvPr/>
        </p:nvGrpSpPr>
        <p:grpSpPr>
          <a:xfrm>
            <a:off x="977153" y="1432179"/>
            <a:ext cx="11044518" cy="990394"/>
            <a:chOff x="921757" y="5561246"/>
            <a:chExt cx="11044518" cy="8647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B7A5E3-57B6-7521-8E55-2CBD153800CE}"/>
                </a:ext>
              </a:extLst>
            </p:cNvPr>
            <p:cNvSpPr txBox="1"/>
            <p:nvPr/>
          </p:nvSpPr>
          <p:spPr>
            <a:xfrm>
              <a:off x="1027947" y="5561246"/>
              <a:ext cx="1906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D9599C-8FDF-DD52-B11B-8DCBCF73DCCC}"/>
                </a:ext>
              </a:extLst>
            </p:cNvPr>
            <p:cNvGrpSpPr/>
            <p:nvPr/>
          </p:nvGrpSpPr>
          <p:grpSpPr>
            <a:xfrm>
              <a:off x="921757" y="5561246"/>
              <a:ext cx="11044518" cy="864709"/>
              <a:chOff x="921757" y="5561246"/>
              <a:chExt cx="11044518" cy="86470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49831A-44DF-DFD6-15F9-530DCE55B969}"/>
                  </a:ext>
                </a:extLst>
              </p:cNvPr>
              <p:cNvSpPr/>
              <p:nvPr/>
            </p:nvSpPr>
            <p:spPr>
              <a:xfrm>
                <a:off x="977153" y="5561246"/>
                <a:ext cx="10989122" cy="789905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D06AC1-50CC-1222-C2E8-043118F639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573" y="5737151"/>
                    <a:ext cx="1657595" cy="5874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PH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oMath>
                      </m:oMathPara>
                    </a14:m>
                    <a:endParaRPr lang="en-PH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D06AC1-50CC-1222-C2E8-043118F63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573" y="5737151"/>
                    <a:ext cx="1657595" cy="5874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25EC166-EA0D-A552-15B3-8E3B72A724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914" y="5976007"/>
                    <a:ext cx="70891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=0.95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25EC166-EA0D-A552-15B3-8E3B72A724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914" y="5976007"/>
                    <a:ext cx="70891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72" r="-6034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2F4E10E-E75B-5146-266B-FD4FD1F0003D}"/>
                      </a:ext>
                    </a:extLst>
                  </p:cNvPr>
                  <p:cNvSpPr txBox="1"/>
                  <p:nvPr/>
                </p:nvSpPr>
                <p:spPr>
                  <a:xfrm>
                    <a:off x="8172911" y="5785582"/>
                    <a:ext cx="1906293" cy="4351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</m:den>
                          </m:f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PH" sz="1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2F4E10E-E75B-5146-266B-FD4FD1F00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911" y="5785582"/>
                    <a:ext cx="1906293" cy="4351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FA97AC-ABFF-0BCE-0A9A-1BB6F3B222CB}"/>
                      </a:ext>
                    </a:extLst>
                  </p:cNvPr>
                  <p:cNvSpPr txBox="1"/>
                  <p:nvPr/>
                </p:nvSpPr>
                <p:spPr>
                  <a:xfrm>
                    <a:off x="7477267" y="6108648"/>
                    <a:ext cx="432385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𝑢𝑝𝑑𝑎𝑡𝑒𝑠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FA97AC-ABFF-0BCE-0A9A-1BB6F3B22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267" y="6108648"/>
                    <a:ext cx="432385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6AD4CA-A201-F49F-FF68-03BD42C991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57" y="6128420"/>
                    <a:ext cx="2118674" cy="26871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𝑡𝑟𝑖𝑎𝑙𝑠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oMath>
                      </m:oMathPara>
                    </a14:m>
                    <a:endParaRPr lang="en-PH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6AD4CA-A201-F49F-FF68-03BD42C99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757" y="6128420"/>
                    <a:ext cx="2118674" cy="2687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4BB983C-2393-819A-2672-8050A2EC3D59}"/>
                      </a:ext>
                    </a:extLst>
                  </p:cNvPr>
                  <p:cNvSpPr txBox="1"/>
                  <p:nvPr/>
                </p:nvSpPr>
                <p:spPr>
                  <a:xfrm>
                    <a:off x="3302015" y="6118178"/>
                    <a:ext cx="406536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h𝑎𝑠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𝑏𝑒𝑒𝑛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𝑣𝑖𝑠𝑖𝑡𝑒𝑑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4BB983C-2393-819A-2672-8050A2EC3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2015" y="6118178"/>
                    <a:ext cx="406536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3DFC44-611F-0586-6330-94A44F27C38D}"/>
              </a:ext>
            </a:extLst>
          </p:cNvPr>
          <p:cNvSpPr txBox="1"/>
          <p:nvPr/>
        </p:nvSpPr>
        <p:spPr>
          <a:xfrm rot="16200000">
            <a:off x="787170" y="3829877"/>
            <a:ext cx="22216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Sum of rewards per episode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0B044-AA2B-B4D9-C485-E8E2054B09E1}"/>
              </a:ext>
            </a:extLst>
          </p:cNvPr>
          <p:cNvSpPr txBox="1"/>
          <p:nvPr/>
        </p:nvSpPr>
        <p:spPr>
          <a:xfrm>
            <a:off x="5632944" y="5234152"/>
            <a:ext cx="8941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Episodes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1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CA657E-B27D-287B-96DD-8960A804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62" y="2444505"/>
            <a:ext cx="8253175" cy="3063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rewards per episode (averaged over number of experiments)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Results:1000 episodes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17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AA66B-8D60-F80E-4C22-565C17074B7B}"/>
              </a:ext>
            </a:extLst>
          </p:cNvPr>
          <p:cNvSpPr txBox="1"/>
          <p:nvPr/>
        </p:nvSpPr>
        <p:spPr>
          <a:xfrm>
            <a:off x="1774879" y="5443711"/>
            <a:ext cx="882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" panose="020B0604020202020204" pitchFamily="34" charset="0"/>
                <a:cs typeface="Arial" panose="020B0604020202020204" pitchFamily="34" charset="0"/>
              </a:rPr>
              <a:t>Result in grid world for Q-learning and Double Q-learning: Sum of rewards per episode (averaged over number of experiments)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3CABB-39CD-8B77-A57A-D62AAA2E8A79}"/>
              </a:ext>
            </a:extLst>
          </p:cNvPr>
          <p:cNvSpPr txBox="1"/>
          <p:nvPr/>
        </p:nvSpPr>
        <p:spPr>
          <a:xfrm>
            <a:off x="1736011" y="5928326"/>
            <a:ext cx="827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Q-learning as measured in (average) sum of rewards per episode performs better than that of Q-learning in the first few episodes in this setting.</a:t>
            </a:r>
            <a:r>
              <a:rPr lang="en-PH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CF4C6A-2B23-CB5E-F8E8-96A6B04878C5}"/>
              </a:ext>
            </a:extLst>
          </p:cNvPr>
          <p:cNvGrpSpPr/>
          <p:nvPr/>
        </p:nvGrpSpPr>
        <p:grpSpPr>
          <a:xfrm>
            <a:off x="977153" y="1432179"/>
            <a:ext cx="11044518" cy="990394"/>
            <a:chOff x="921757" y="5561246"/>
            <a:chExt cx="11044518" cy="8647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B7A5E3-57B6-7521-8E55-2CBD153800CE}"/>
                </a:ext>
              </a:extLst>
            </p:cNvPr>
            <p:cNvSpPr txBox="1"/>
            <p:nvPr/>
          </p:nvSpPr>
          <p:spPr>
            <a:xfrm>
              <a:off x="1027947" y="5561246"/>
              <a:ext cx="1906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D9599C-8FDF-DD52-B11B-8DCBCF73DCCC}"/>
                </a:ext>
              </a:extLst>
            </p:cNvPr>
            <p:cNvGrpSpPr/>
            <p:nvPr/>
          </p:nvGrpSpPr>
          <p:grpSpPr>
            <a:xfrm>
              <a:off x="921757" y="5561246"/>
              <a:ext cx="11044518" cy="864709"/>
              <a:chOff x="921757" y="5561246"/>
              <a:chExt cx="11044518" cy="86470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49831A-44DF-DFD6-15F9-530DCE55B969}"/>
                  </a:ext>
                </a:extLst>
              </p:cNvPr>
              <p:cNvSpPr/>
              <p:nvPr/>
            </p:nvSpPr>
            <p:spPr>
              <a:xfrm>
                <a:off x="977153" y="5561246"/>
                <a:ext cx="10989122" cy="789905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D06AC1-50CC-1222-C2E8-043118F639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573" y="5737151"/>
                    <a:ext cx="1657595" cy="5874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PH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oMath>
                      </m:oMathPara>
                    </a14:m>
                    <a:endParaRPr lang="en-PH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D06AC1-50CC-1222-C2E8-043118F63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573" y="5737151"/>
                    <a:ext cx="1657595" cy="5874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25EC166-EA0D-A552-15B3-8E3B72A724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914" y="5976007"/>
                    <a:ext cx="70891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=0.95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25EC166-EA0D-A552-15B3-8E3B72A724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914" y="5976007"/>
                    <a:ext cx="70891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72" r="-6034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2F4E10E-E75B-5146-266B-FD4FD1F0003D}"/>
                      </a:ext>
                    </a:extLst>
                  </p:cNvPr>
                  <p:cNvSpPr txBox="1"/>
                  <p:nvPr/>
                </p:nvSpPr>
                <p:spPr>
                  <a:xfrm>
                    <a:off x="8172911" y="5785582"/>
                    <a:ext cx="1906293" cy="4351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PH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PH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</m:den>
                          </m:f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PH" sz="1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2F4E10E-E75B-5146-266B-FD4FD1F00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911" y="5785582"/>
                    <a:ext cx="1906293" cy="4351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FA97AC-ABFF-0BCE-0A9A-1BB6F3B222CB}"/>
                      </a:ext>
                    </a:extLst>
                  </p:cNvPr>
                  <p:cNvSpPr txBox="1"/>
                  <p:nvPr/>
                </p:nvSpPr>
                <p:spPr>
                  <a:xfrm>
                    <a:off x="7477267" y="6108648"/>
                    <a:ext cx="432385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𝑢𝑝𝑑𝑎𝑡𝑒𝑠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FA97AC-ABFF-0BCE-0A9A-1BB6F3B22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267" y="6108648"/>
                    <a:ext cx="432385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6AD4CA-A201-F49F-FF68-03BD42C991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57" y="6128420"/>
                    <a:ext cx="2118674" cy="26871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𝑡𝑟𝑖𝑎𝑙𝑠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oMath>
                      </m:oMathPara>
                    </a14:m>
                    <a:endParaRPr lang="en-PH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6AD4CA-A201-F49F-FF68-03BD42C99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757" y="6128420"/>
                    <a:ext cx="2118674" cy="2687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4BB983C-2393-819A-2672-8050A2EC3D59}"/>
                      </a:ext>
                    </a:extLst>
                  </p:cNvPr>
                  <p:cNvSpPr txBox="1"/>
                  <p:nvPr/>
                </p:nvSpPr>
                <p:spPr>
                  <a:xfrm>
                    <a:off x="3302015" y="6118178"/>
                    <a:ext cx="406536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h𝑎𝑠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𝑏𝑒𝑒𝑛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𝑣𝑖𝑠𝑖𝑡𝑒𝑑</m:t>
                          </m:r>
                          <m:r>
                            <a:rPr lang="en-PH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PH" sz="14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4BB983C-2393-819A-2672-8050A2EC3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2015" y="6118178"/>
                    <a:ext cx="406536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3DFC44-611F-0586-6330-94A44F27C38D}"/>
              </a:ext>
            </a:extLst>
          </p:cNvPr>
          <p:cNvSpPr txBox="1"/>
          <p:nvPr/>
        </p:nvSpPr>
        <p:spPr>
          <a:xfrm rot="16200000">
            <a:off x="787170" y="3829877"/>
            <a:ext cx="22216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Sum of rewards per episode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0B044-AA2B-B4D9-C485-E8E2054B09E1}"/>
              </a:ext>
            </a:extLst>
          </p:cNvPr>
          <p:cNvSpPr txBox="1"/>
          <p:nvPr/>
        </p:nvSpPr>
        <p:spPr>
          <a:xfrm>
            <a:off x="5632944" y="5234152"/>
            <a:ext cx="89416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Episodes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8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of a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1000th episode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18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A925-B223-1AA9-CE92-EB46C4326A15}"/>
              </a:ext>
            </a:extLst>
          </p:cNvPr>
          <p:cNvSpPr txBox="1"/>
          <p:nvPr/>
        </p:nvSpPr>
        <p:spPr>
          <a:xfrm>
            <a:off x="5024484" y="4818811"/>
            <a:ext cx="13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0E265-8359-0918-54BD-1AAA38082ACB}"/>
              </a:ext>
            </a:extLst>
          </p:cNvPr>
          <p:cNvSpPr txBox="1"/>
          <p:nvPr/>
        </p:nvSpPr>
        <p:spPr>
          <a:xfrm>
            <a:off x="8827140" y="482995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Double Q-learning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665CD-0058-A727-9277-9E0181A39E53}"/>
              </a:ext>
            </a:extLst>
          </p:cNvPr>
          <p:cNvSpPr txBox="1"/>
          <p:nvPr/>
        </p:nvSpPr>
        <p:spPr>
          <a:xfrm>
            <a:off x="2154580" y="5584005"/>
            <a:ext cx="889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 from the starting state(S) for both algorithms is up or right action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5C7037-EE66-0652-090C-60D2C5BFA633}"/>
              </a:ext>
            </a:extLst>
          </p:cNvPr>
          <p:cNvGrpSpPr/>
          <p:nvPr/>
        </p:nvGrpSpPr>
        <p:grpSpPr>
          <a:xfrm>
            <a:off x="977153" y="2163513"/>
            <a:ext cx="2190161" cy="2168165"/>
            <a:chOff x="1772239" y="2714920"/>
            <a:chExt cx="2190161" cy="21681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CC17EF-EB20-0FCB-25E4-DE3FBD1A3590}"/>
                </a:ext>
              </a:extLst>
            </p:cNvPr>
            <p:cNvGrpSpPr/>
            <p:nvPr/>
          </p:nvGrpSpPr>
          <p:grpSpPr>
            <a:xfrm>
              <a:off x="1772239" y="2714920"/>
              <a:ext cx="2190161" cy="2168165"/>
              <a:chOff x="1772239" y="2714920"/>
              <a:chExt cx="2190161" cy="21681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9E4247-F369-BDD2-1DA2-41F0E2AC2643}"/>
                  </a:ext>
                </a:extLst>
              </p:cNvPr>
              <p:cNvSpPr/>
              <p:nvPr/>
            </p:nvSpPr>
            <p:spPr>
              <a:xfrm>
                <a:off x="1772239" y="2714920"/>
                <a:ext cx="2187019" cy="21587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6F24EE2-8366-DCEC-EC8C-9E2D448E1DD0}"/>
                  </a:ext>
                </a:extLst>
              </p:cNvPr>
              <p:cNvCxnSpPr/>
              <p:nvPr/>
            </p:nvCxnSpPr>
            <p:spPr>
              <a:xfrm>
                <a:off x="2498103" y="2714920"/>
                <a:ext cx="0" cy="215873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066FE6C-63FA-129C-4470-4DE237F45D98}"/>
                  </a:ext>
                </a:extLst>
              </p:cNvPr>
              <p:cNvCxnSpPr/>
              <p:nvPr/>
            </p:nvCxnSpPr>
            <p:spPr>
              <a:xfrm>
                <a:off x="3216111" y="2724347"/>
                <a:ext cx="0" cy="215873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D85061F-2C41-F74B-8844-66E5EB6F3A1D}"/>
                  </a:ext>
                </a:extLst>
              </p:cNvPr>
              <p:cNvCxnSpPr/>
              <p:nvPr/>
            </p:nvCxnSpPr>
            <p:spPr>
              <a:xfrm>
                <a:off x="1772239" y="3429000"/>
                <a:ext cx="2187019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9E70A6C-A479-EAB3-144C-27CCDDBDC021}"/>
                  </a:ext>
                </a:extLst>
              </p:cNvPr>
              <p:cNvCxnSpPr/>
              <p:nvPr/>
            </p:nvCxnSpPr>
            <p:spPr>
              <a:xfrm>
                <a:off x="1775381" y="4147008"/>
                <a:ext cx="2187019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66D3F3-6FF5-54D8-47A3-64D0F022BB53}"/>
                </a:ext>
              </a:extLst>
            </p:cNvPr>
            <p:cNvSpPr txBox="1"/>
            <p:nvPr/>
          </p:nvSpPr>
          <p:spPr>
            <a:xfrm>
              <a:off x="1968239" y="4333369"/>
              <a:ext cx="387678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6C42E2-33C1-5A69-DAB6-BF735EC23CB1}"/>
                </a:ext>
              </a:extLst>
            </p:cNvPr>
            <p:cNvSpPr txBox="1"/>
            <p:nvPr/>
          </p:nvSpPr>
          <p:spPr>
            <a:xfrm>
              <a:off x="3367332" y="2911493"/>
              <a:ext cx="458771" cy="3693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01CEA1B-8C59-AFBF-7299-06923563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61" y="1828521"/>
            <a:ext cx="3050814" cy="29569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349C65-05A2-08F2-E9B8-C93758AC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33" y="1815154"/>
            <a:ext cx="2833970" cy="29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World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19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F0C7B-2D3F-C7EF-CE40-DE37B98D4A9E}"/>
              </a:ext>
            </a:extLst>
          </p:cNvPr>
          <p:cNvSpPr txBox="1"/>
          <p:nvPr/>
        </p:nvSpPr>
        <p:spPr>
          <a:xfrm>
            <a:off x="982050" y="2499345"/>
            <a:ext cx="5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97194C-C2CD-EBDB-F82B-A6A484F77F0F}"/>
                  </a:ext>
                </a:extLst>
              </p:cNvPr>
              <p:cNvSpPr txBox="1"/>
              <p:nvPr/>
            </p:nvSpPr>
            <p:spPr>
              <a:xfrm>
                <a:off x="1386630" y="2494875"/>
                <a:ext cx="8843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-greedy policies is not good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97194C-C2CD-EBDB-F82B-A6A484F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30" y="2494875"/>
                <a:ext cx="8843010" cy="369332"/>
              </a:xfrm>
              <a:prstGeom prst="rect">
                <a:avLst/>
              </a:prstGeom>
              <a:blipFill>
                <a:blip r:embed="rId3"/>
                <a:stretch>
                  <a:fillRect l="-551"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35265A-2387-80E8-5A98-D8108B37FFDB}"/>
              </a:ext>
            </a:extLst>
          </p:cNvPr>
          <p:cNvSpPr txBox="1"/>
          <p:nvPr/>
        </p:nvSpPr>
        <p:spPr>
          <a:xfrm>
            <a:off x="982050" y="3063528"/>
            <a:ext cx="5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779D3A-70AF-BF15-B530-750D63DBA5CF}"/>
                  </a:ext>
                </a:extLst>
              </p:cNvPr>
              <p:cNvSpPr txBox="1"/>
              <p:nvPr/>
            </p:nvSpPr>
            <p:spPr>
              <a:xfrm>
                <a:off x="1386630" y="3063528"/>
                <a:ext cx="88430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learning rate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good</a:t>
                </a:r>
              </a:p>
              <a:p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779D3A-70AF-BF15-B530-750D63DBA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30" y="3063528"/>
                <a:ext cx="8843010" cy="646331"/>
              </a:xfrm>
              <a:prstGeom prst="rect">
                <a:avLst/>
              </a:prstGeom>
              <a:blipFill>
                <a:blip r:embed="rId4"/>
                <a:stretch>
                  <a:fillRect l="-551" t="-56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CBD4E-9217-C3A8-75B0-5E7B6B247921}"/>
                  </a:ext>
                </a:extLst>
              </p:cNvPr>
              <p:cNvSpPr txBox="1"/>
              <p:nvPr/>
            </p:nvSpPr>
            <p:spPr>
              <a:xfrm>
                <a:off x="3019386" y="3722485"/>
                <a:ext cx="1657595" cy="729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PH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CBD4E-9217-C3A8-75B0-5E7B6B24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386" y="3722485"/>
                <a:ext cx="1657595" cy="729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5FEA4-D88F-9F1A-FC8F-DEA07010AE8C}"/>
                  </a:ext>
                </a:extLst>
              </p:cNvPr>
              <p:cNvSpPr txBox="1"/>
              <p:nvPr/>
            </p:nvSpPr>
            <p:spPr>
              <a:xfrm>
                <a:off x="1921772" y="4357631"/>
                <a:ext cx="42725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𝑏𝑒𝑒𝑛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5FEA4-D88F-9F1A-FC8F-DEA07010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2" y="4357631"/>
                <a:ext cx="42725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5DDCC-E67B-71C7-8E60-D48A5E05FE67}"/>
                  </a:ext>
                </a:extLst>
              </p:cNvPr>
              <p:cNvSpPr txBox="1"/>
              <p:nvPr/>
            </p:nvSpPr>
            <p:spPr>
              <a:xfrm>
                <a:off x="6384304" y="3758219"/>
                <a:ext cx="1906293" cy="559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P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sup>
                          </m:sSup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5DDCC-E67B-71C7-8E60-D48A5E05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304" y="3758219"/>
                <a:ext cx="1906293" cy="559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5035A-6DFB-0287-AEC1-603A9E8ABE2F}"/>
                  </a:ext>
                </a:extLst>
              </p:cNvPr>
              <p:cNvSpPr txBox="1"/>
              <p:nvPr/>
            </p:nvSpPr>
            <p:spPr>
              <a:xfrm>
                <a:off x="5943876" y="4366219"/>
                <a:ext cx="39418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𝑢𝑝𝑑𝑎𝑡𝑒𝑠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𝑒𝑎𝑐h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𝑠𝑡𝑎𝑡𝑒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5035A-6DFB-0287-AEC1-603A9E8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876" y="4366219"/>
                <a:ext cx="394181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B27F9-5754-88A2-DC28-D7C651A0D98D}"/>
                  </a:ext>
                </a:extLst>
              </p:cNvPr>
              <p:cNvSpPr txBox="1"/>
              <p:nvPr/>
            </p:nvSpPr>
            <p:spPr>
              <a:xfrm>
                <a:off x="968529" y="1606427"/>
                <a:ext cx="100849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more and take larger steps (larger </a:t>
                </a:r>
                <a14:m>
                  <m:oMath xmlns:m="http://schemas.openxmlformats.org/officeDocument/2006/math">
                    <m:r>
                      <a:rPr lang="en-PH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PH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PH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PH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at the beginning, but as time goes by, we want to explore less and take smaller steps because we will be focusing more close to the goal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B27F9-5754-88A2-DC28-D7C651A0D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29" y="1606427"/>
                <a:ext cx="10084953" cy="646331"/>
              </a:xfrm>
              <a:prstGeom prst="rect">
                <a:avLst/>
              </a:prstGeom>
              <a:blipFill>
                <a:blip r:embed="rId9"/>
                <a:stretch>
                  <a:fillRect l="-544" t="-5660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4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Learning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2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EBCAD-93DA-672A-B606-A7F887D0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156770"/>
            <a:ext cx="10515600" cy="1406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One large challenge in reinforcement learning is the exploration-exploitation dilemma.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 The agent should 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known actions in order to maximize its total reward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 The agent should 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unknown actions in order to discover actions that are more 			rewarding than the ones it already knows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817623-8B27-EBC0-B572-C93E29110183}"/>
              </a:ext>
            </a:extLst>
          </p:cNvPr>
          <p:cNvSpPr txBox="1"/>
          <p:nvPr/>
        </p:nvSpPr>
        <p:spPr>
          <a:xfrm>
            <a:off x="5092003" y="3541076"/>
            <a:ext cx="2140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29ED9-A282-D4FA-17CA-D03E9A45D00D}"/>
              </a:ext>
            </a:extLst>
          </p:cNvPr>
          <p:cNvSpPr txBox="1"/>
          <p:nvPr/>
        </p:nvSpPr>
        <p:spPr>
          <a:xfrm>
            <a:off x="5733988" y="1870932"/>
            <a:ext cx="856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AA072-6E63-9CF6-8269-B19D31A53571}"/>
              </a:ext>
            </a:extLst>
          </p:cNvPr>
          <p:cNvSpPr txBox="1"/>
          <p:nvPr/>
        </p:nvSpPr>
        <p:spPr>
          <a:xfrm>
            <a:off x="5402267" y="3053005"/>
            <a:ext cx="1520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480055C-2B95-042A-3F4A-B47D4D4D4640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>
            <a:off x="6590736" y="2055598"/>
            <a:ext cx="331721" cy="1182073"/>
          </a:xfrm>
          <a:prstGeom prst="curvedConnector3">
            <a:avLst>
              <a:gd name="adj1" fmla="val 248163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8E0451-0827-CCB9-1434-2CE2C3A1D5A5}"/>
              </a:ext>
            </a:extLst>
          </p:cNvPr>
          <p:cNvSpPr txBox="1"/>
          <p:nvPr/>
        </p:nvSpPr>
        <p:spPr>
          <a:xfrm>
            <a:off x="7634451" y="2394648"/>
            <a:ext cx="104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2F9E583-0EAA-BD7F-901C-9008B13EA49D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rot="10800000" flipH="1">
            <a:off x="5402266" y="2055599"/>
            <a:ext cx="331721" cy="1182073"/>
          </a:xfrm>
          <a:prstGeom prst="curvedConnector3">
            <a:avLst>
              <a:gd name="adj1" fmla="val -16539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BD465B-9D8D-9C67-278A-BAFAAA23F585}"/>
              </a:ext>
            </a:extLst>
          </p:cNvPr>
          <p:cNvSpPr txBox="1"/>
          <p:nvPr/>
        </p:nvSpPr>
        <p:spPr>
          <a:xfrm>
            <a:off x="3196277" y="2336938"/>
            <a:ext cx="1818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Observation,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1F218DB-D8AD-6DD2-8F73-D0581BDEEF5F}"/>
                  </a:ext>
                </a:extLst>
              </p:cNvPr>
              <p:cNvSpPr txBox="1"/>
              <p:nvPr/>
            </p:nvSpPr>
            <p:spPr>
              <a:xfrm>
                <a:off x="1028712" y="5691551"/>
                <a:ext cx="792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-greedy method – to balance between exploration and exploitation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1F218DB-D8AD-6DD2-8F73-D0581BDE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12" y="5691551"/>
                <a:ext cx="79248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52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20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6167E-4433-6F83-6F36-6C2E94F1A3BF}"/>
              </a:ext>
            </a:extLst>
          </p:cNvPr>
          <p:cNvSpPr txBox="1"/>
          <p:nvPr/>
        </p:nvSpPr>
        <p:spPr>
          <a:xfrm>
            <a:off x="977153" y="1645373"/>
            <a:ext cx="9990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Q-learning can sometimes perform poorly for problems in which multiple actions yield stochastic, overlapping rewards.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Q-learning can be used as an alternative for Q-learning, since it can perform quite well in settings in which Q-learning suffers from overestimations. 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0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21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91D0A-D0BD-12E5-2CF2-30AA260665E8}"/>
              </a:ext>
            </a:extLst>
          </p:cNvPr>
          <p:cNvSpPr txBox="1"/>
          <p:nvPr/>
        </p:nvSpPr>
        <p:spPr>
          <a:xfrm>
            <a:off x="977153" y="1645373"/>
            <a:ext cx="9990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Sutton, R. S.,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Barto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G.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Reinforcement learning: An introduction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MIT press.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Hasselt, H. (2010). Double Q-learning.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8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3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817623-8B27-EBC0-B572-C93E29110183}"/>
              </a:ext>
            </a:extLst>
          </p:cNvPr>
          <p:cNvSpPr txBox="1"/>
          <p:nvPr/>
        </p:nvSpPr>
        <p:spPr>
          <a:xfrm>
            <a:off x="3322822" y="3999220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agent–environment interaction in a Markov decision process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144B4-E8FC-9BED-2A78-FD98DD10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79" y="1941811"/>
            <a:ext cx="5686142" cy="2003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1BC23-5C2C-3E4E-BE49-FB84595BD103}"/>
              </a:ext>
            </a:extLst>
          </p:cNvPr>
          <p:cNvSpPr txBox="1"/>
          <p:nvPr/>
        </p:nvSpPr>
        <p:spPr>
          <a:xfrm>
            <a:off x="977153" y="1523004"/>
            <a:ext cx="956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reinforcement learning problems can be mathematically formalized as finite Markov decision processes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D9AD6-04AF-C2ED-A23D-883B68F1A66A}"/>
              </a:ext>
            </a:extLst>
          </p:cNvPr>
          <p:cNvSpPr txBox="1"/>
          <p:nvPr/>
        </p:nvSpPr>
        <p:spPr>
          <a:xfrm>
            <a:off x="977152" y="4504000"/>
            <a:ext cx="10076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Consider episodic problems: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an episode, the agent tries to maximize the total expected discounted return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616DCD-399A-C3B1-F0A4-74437B5CB9F0}"/>
                  </a:ext>
                </a:extLst>
              </p:cNvPr>
              <p:cNvSpPr txBox="1"/>
              <p:nvPr/>
            </p:nvSpPr>
            <p:spPr>
              <a:xfrm>
                <a:off x="3949065" y="5166034"/>
                <a:ext cx="345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616DCD-399A-C3B1-F0A4-74437B5CB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65" y="5166034"/>
                <a:ext cx="3458767" cy="276999"/>
              </a:xfrm>
              <a:prstGeom prst="rect">
                <a:avLst/>
              </a:prstGeom>
              <a:blipFill>
                <a:blip r:embed="rId4"/>
                <a:stretch>
                  <a:fillRect l="-1235" t="-4348" b="-2173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49BD2-E6EE-6DC3-353F-52D811610039}"/>
                  </a:ext>
                </a:extLst>
              </p:cNvPr>
              <p:cNvSpPr txBox="1"/>
              <p:nvPr/>
            </p:nvSpPr>
            <p:spPr>
              <a:xfrm>
                <a:off x="5165351" y="5556607"/>
                <a:ext cx="5888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discount factor that determines the importance of future rewards</a:t>
                </a:r>
                <a:endParaRPr lang="en-PH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49BD2-E6EE-6DC3-353F-52D81161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51" y="5556607"/>
                <a:ext cx="5888131" cy="646331"/>
              </a:xfrm>
              <a:prstGeom prst="rect">
                <a:avLst/>
              </a:prstGeom>
              <a:blipFill>
                <a:blip r:embed="rId5"/>
                <a:stretch>
                  <a:fillRect l="-828" t="-5660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BDCC85C-B811-E63E-A4BF-9A20902AFE67}"/>
              </a:ext>
            </a:extLst>
          </p:cNvPr>
          <p:cNvSpPr txBox="1"/>
          <p:nvPr/>
        </p:nvSpPr>
        <p:spPr>
          <a:xfrm>
            <a:off x="8791175" y="6362070"/>
            <a:ext cx="28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Source: Sutton and </a:t>
            </a:r>
            <a:r>
              <a:rPr lang="en-PH" sz="11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Barto</a:t>
            </a:r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E0FA-6EC9-4ED8-F84C-A0EAF5AE4A1D}"/>
              </a:ext>
            </a:extLst>
          </p:cNvPr>
          <p:cNvSpPr txBox="1"/>
          <p:nvPr/>
        </p:nvSpPr>
        <p:spPr>
          <a:xfrm>
            <a:off x="10540253" y="5067381"/>
            <a:ext cx="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1183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4</a:t>
            </a:fld>
            <a:endParaRPr lang="en-PH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1BC23-5C2C-3E4E-BE49-FB84595BD103}"/>
                  </a:ext>
                </a:extLst>
              </p:cNvPr>
              <p:cNvSpPr txBox="1"/>
              <p:nvPr/>
            </p:nvSpPr>
            <p:spPr>
              <a:xfrm>
                <a:off x="977152" y="1831614"/>
                <a:ext cx="103766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a mapping from states to probabilities of selecting each possible action.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To find the optimal policy given only the experience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…)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 of an environment, we consider the action-value function for policy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1BC23-5C2C-3E4E-BE49-FB84595BD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2" y="1831614"/>
                <a:ext cx="10376647" cy="1200329"/>
              </a:xfrm>
              <a:prstGeom prst="rect">
                <a:avLst/>
              </a:prstGeom>
              <a:blipFill>
                <a:blip r:embed="rId3"/>
                <a:stretch>
                  <a:fillRect l="-470" t="-2538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9B2B8-A2E2-1369-DA66-525EE4CE027D}"/>
                  </a:ext>
                </a:extLst>
              </p:cNvPr>
              <p:cNvSpPr txBox="1"/>
              <p:nvPr/>
            </p:nvSpPr>
            <p:spPr>
              <a:xfrm>
                <a:off x="3727654" y="3152001"/>
                <a:ext cx="33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|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9B2B8-A2E2-1369-DA66-525EE4CE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54" y="3152001"/>
                <a:ext cx="3391378" cy="276999"/>
              </a:xfrm>
              <a:prstGeom prst="rect">
                <a:avLst/>
              </a:prstGeom>
              <a:blipFill>
                <a:blip r:embed="rId4"/>
                <a:stretch>
                  <a:fillRect l="-359" t="-2174" r="-539" b="-3695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D92D72-1EE7-2150-6CEF-573F4F9960E2}"/>
                  </a:ext>
                </a:extLst>
              </p:cNvPr>
              <p:cNvSpPr txBox="1"/>
              <p:nvPr/>
            </p:nvSpPr>
            <p:spPr>
              <a:xfrm>
                <a:off x="977151" y="3813154"/>
                <a:ext cx="1037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Once one finds 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D92D72-1EE7-2150-6CEF-573F4F99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1" y="3813154"/>
                <a:ext cx="10376647" cy="369332"/>
              </a:xfrm>
              <a:prstGeom prst="rect">
                <a:avLst/>
              </a:prstGeom>
              <a:blipFill>
                <a:blip r:embed="rId5"/>
                <a:stretch>
                  <a:fillRect l="-470"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6E647A-45F0-5EF5-EDA5-53BCA3F5874F}"/>
                  </a:ext>
                </a:extLst>
              </p:cNvPr>
              <p:cNvSpPr txBox="1"/>
              <p:nvPr/>
            </p:nvSpPr>
            <p:spPr>
              <a:xfrm>
                <a:off x="3528813" y="4317392"/>
                <a:ext cx="562993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PH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p>
                            <m:sSupPr>
                              <m:ctrlP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P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PH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6E647A-45F0-5EF5-EDA5-53BCA3F5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13" y="4317392"/>
                <a:ext cx="5629938" cy="280205"/>
              </a:xfrm>
              <a:prstGeom prst="rect">
                <a:avLst/>
              </a:prstGeom>
              <a:blipFill>
                <a:blip r:embed="rId6"/>
                <a:stretch>
                  <a:fillRect l="-867" r="-1083" b="-391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45C327A-78C3-1D44-7013-E5C855752EF9}"/>
              </a:ext>
            </a:extLst>
          </p:cNvPr>
          <p:cNvSpPr txBox="1"/>
          <p:nvPr/>
        </p:nvSpPr>
        <p:spPr>
          <a:xfrm>
            <a:off x="977151" y="4831218"/>
            <a:ext cx="10857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optimal policy is easily found just by taking the action that maximizes it.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CA909-A7BE-48C8-5F31-ED33D1E1A2B9}"/>
                  </a:ext>
                </a:extLst>
              </p:cNvPr>
              <p:cNvSpPr txBox="1"/>
              <p:nvPr/>
            </p:nvSpPr>
            <p:spPr>
              <a:xfrm>
                <a:off x="3568111" y="5341927"/>
                <a:ext cx="2837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CA909-A7BE-48C8-5F31-ED33D1E1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11" y="5341927"/>
                <a:ext cx="2837700" cy="276999"/>
              </a:xfrm>
              <a:prstGeom prst="rect">
                <a:avLst/>
              </a:prstGeom>
              <a:blipFill>
                <a:blip r:embed="rId7"/>
                <a:stretch>
                  <a:fillRect l="-858" b="-28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45DAB8-27BB-322B-5D94-A734192A23B5}"/>
              </a:ext>
            </a:extLst>
          </p:cNvPr>
          <p:cNvSpPr txBox="1"/>
          <p:nvPr/>
        </p:nvSpPr>
        <p:spPr>
          <a:xfrm>
            <a:off x="10540253" y="5249505"/>
            <a:ext cx="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DBB41-E282-33D0-F0D1-F09351850069}"/>
              </a:ext>
            </a:extLst>
          </p:cNvPr>
          <p:cNvSpPr txBox="1"/>
          <p:nvPr/>
        </p:nvSpPr>
        <p:spPr>
          <a:xfrm>
            <a:off x="10540253" y="4271645"/>
            <a:ext cx="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8BED0-948C-7F4F-876A-2A3383C3A14A}"/>
              </a:ext>
            </a:extLst>
          </p:cNvPr>
          <p:cNvSpPr txBox="1"/>
          <p:nvPr/>
        </p:nvSpPr>
        <p:spPr>
          <a:xfrm>
            <a:off x="10540253" y="3059668"/>
            <a:ext cx="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254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Q-learning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5</a:t>
            </a:fld>
            <a:endParaRPr lang="en-PH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EEF4F3-199F-1DA9-B5BC-F52339FE4A20}"/>
                  </a:ext>
                </a:extLst>
              </p:cNvPr>
              <p:cNvSpPr txBox="1"/>
              <p:nvPr/>
            </p:nvSpPr>
            <p:spPr>
              <a:xfrm>
                <a:off x="838200" y="1571168"/>
                <a:ext cx="1037664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 Q-learning, the learned action-value function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directly 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optimal action-value function, independent of the policy being followed. The update rule for an approximation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</m:t>
                    </m:r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sampled trajectory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PH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PH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 is: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EEF4F3-199F-1DA9-B5BC-F52339FE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1168"/>
                <a:ext cx="10376647" cy="923330"/>
              </a:xfrm>
              <a:prstGeom prst="rect">
                <a:avLst/>
              </a:prstGeom>
              <a:blipFill>
                <a:blip r:embed="rId3"/>
                <a:stretch>
                  <a:fillRect l="-529" t="-3974" r="-294" b="-9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AA42B97-0D91-F3F1-D2FA-EFBC53E41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7"/>
          <a:stretch/>
        </p:blipFill>
        <p:spPr>
          <a:xfrm>
            <a:off x="2412678" y="2477271"/>
            <a:ext cx="7366644" cy="617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03910-1054-1F9D-0FF5-3C818CF62D51}"/>
                  </a:ext>
                </a:extLst>
              </p:cNvPr>
              <p:cNvSpPr txBox="1"/>
              <p:nvPr/>
            </p:nvSpPr>
            <p:spPr>
              <a:xfrm>
                <a:off x="5215891" y="2983769"/>
                <a:ext cx="362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PH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step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03910-1054-1F9D-0FF5-3C818CF62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891" y="2983769"/>
                <a:ext cx="362331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05473DA6-1C76-9E65-466B-79D81B3EE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01" y="3380565"/>
            <a:ext cx="7151698" cy="29803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A1B47-1A14-CCDE-7C0A-CD10FAC8A3D4}"/>
              </a:ext>
            </a:extLst>
          </p:cNvPr>
          <p:cNvSpPr txBox="1"/>
          <p:nvPr/>
        </p:nvSpPr>
        <p:spPr>
          <a:xfrm>
            <a:off x="8839201" y="6338501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Source: Sutton and </a:t>
            </a:r>
            <a:r>
              <a:rPr lang="en-PH" sz="11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Barto</a:t>
            </a:r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40315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Maximization (Overestimation)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with Q-learning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6</a:t>
            </a:fld>
            <a:endParaRPr lang="en-PH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85109B1-9271-4C1E-BA17-33F22EEB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7153" y="1674050"/>
                <a:ext cx="10076329" cy="3111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overestimation bias occurs 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P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used in the Q-learning update.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85109B1-9271-4C1E-BA17-33F22EEB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153" y="1674050"/>
                <a:ext cx="10076329" cy="311197"/>
              </a:xfrm>
              <a:blipFill>
                <a:blip r:embed="rId3"/>
                <a:stretch>
                  <a:fillRect l="-484" t="-19608" b="-41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B0941F-08F8-F6E8-AC36-BCE92A5B5233}"/>
                  </a:ext>
                </a:extLst>
              </p:cNvPr>
              <p:cNvSpPr txBox="1"/>
              <p:nvPr/>
            </p:nvSpPr>
            <p:spPr>
              <a:xfrm>
                <a:off x="977152" y="3155599"/>
                <a:ext cx="10712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case that there is some source of random approximation error, such as stochastic rewards. Therefore, for all actions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, we have: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B0941F-08F8-F6E8-AC36-BCE92A5B5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2" y="3155599"/>
                <a:ext cx="10712543" cy="646331"/>
              </a:xfrm>
              <a:prstGeom prst="rect">
                <a:avLst/>
              </a:prstGeom>
              <a:blipFill>
                <a:blip r:embed="rId4"/>
                <a:stretch>
                  <a:fillRect l="-455" t="-5660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7921-3506-1B66-2866-E74A72179EE5}"/>
                  </a:ext>
                </a:extLst>
              </p:cNvPr>
              <p:cNvSpPr txBox="1"/>
              <p:nvPr/>
            </p:nvSpPr>
            <p:spPr>
              <a:xfrm>
                <a:off x="6161988" y="4207446"/>
                <a:ext cx="5601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PH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PH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PH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PH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 positive or negative noise term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7921-3506-1B66-2866-E74A7217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88" y="4207446"/>
                <a:ext cx="560100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2F0FD64-DFFE-DA43-32B1-8265FE086202}"/>
              </a:ext>
            </a:extLst>
          </p:cNvPr>
          <p:cNvSpPr txBox="1"/>
          <p:nvPr/>
        </p:nvSpPr>
        <p:spPr>
          <a:xfrm>
            <a:off x="977152" y="5264174"/>
            <a:ext cx="9571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maximum of the true values is zero, but the maximum of the estimates is positive, a positive bias – maximization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36EBA-6633-074F-B8E5-575118132A88}"/>
                  </a:ext>
                </a:extLst>
              </p:cNvPr>
              <p:cNvSpPr txBox="1"/>
              <p:nvPr/>
            </p:nvSpPr>
            <p:spPr>
              <a:xfrm>
                <a:off x="3495872" y="3932064"/>
                <a:ext cx="371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936EBA-6633-074F-B8E5-57511813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72" y="3932064"/>
                <a:ext cx="3710055" cy="276999"/>
              </a:xfrm>
              <a:prstGeom prst="rect">
                <a:avLst/>
              </a:prstGeom>
              <a:blipFill>
                <a:blip r:embed="rId6"/>
                <a:stretch>
                  <a:fillRect l="-1642" t="-2222" r="-1806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D2CD32E-55A6-7CDA-31F3-00BC9EAF12AB}"/>
              </a:ext>
            </a:extLst>
          </p:cNvPr>
          <p:cNvSpPr/>
          <p:nvPr/>
        </p:nvSpPr>
        <p:spPr>
          <a:xfrm>
            <a:off x="977152" y="2849085"/>
            <a:ext cx="10076329" cy="568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5C2AB-D928-330D-DBBA-57F536D91E8D}"/>
              </a:ext>
            </a:extLst>
          </p:cNvPr>
          <p:cNvSpPr txBox="1"/>
          <p:nvPr/>
        </p:nvSpPr>
        <p:spPr>
          <a:xfrm>
            <a:off x="10548593" y="3884138"/>
            <a:ext cx="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1AE867-B94A-46CC-4CA9-7199DF2D7CF3}"/>
                  </a:ext>
                </a:extLst>
              </p:cNvPr>
              <p:cNvSpPr txBox="1"/>
              <p:nvPr/>
            </p:nvSpPr>
            <p:spPr>
              <a:xfrm>
                <a:off x="977153" y="4748210"/>
                <a:ext cx="100763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he estimated values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uncertain and distributed some above and some below zero 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1AE867-B94A-46CC-4CA9-7199DF2D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3" y="4748210"/>
                <a:ext cx="10076328" cy="369332"/>
              </a:xfrm>
              <a:prstGeom prst="rect">
                <a:avLst/>
              </a:prstGeom>
              <a:blipFill>
                <a:blip r:embed="rId7"/>
                <a:stretch>
                  <a:fillRect l="-484"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FEC9BF-5924-88FE-022C-C449C78BE3EE}"/>
              </a:ext>
            </a:extLst>
          </p:cNvPr>
          <p:cNvSpPr txBox="1">
            <a:spLocks/>
          </p:cNvSpPr>
          <p:nvPr/>
        </p:nvSpPr>
        <p:spPr>
          <a:xfrm>
            <a:off x="977152" y="2147141"/>
            <a:ext cx="10076329" cy="652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In Q-learning, the maximum over estimated values is used as an estimate of the maximum of the true values. To see why: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34DE-0D73-7CA4-8DDB-C90C221DD61B}"/>
              </a:ext>
            </a:extLst>
          </p:cNvPr>
          <p:cNvSpPr txBox="1"/>
          <p:nvPr/>
        </p:nvSpPr>
        <p:spPr>
          <a:xfrm>
            <a:off x="5057097" y="4164006"/>
            <a:ext cx="29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</a:p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400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Maximization Bias: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with Q-learning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7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5109B1-9271-4C1E-BA17-33F22EEB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2" y="4045436"/>
            <a:ext cx="9712843" cy="2696022"/>
          </a:xfrm>
        </p:spPr>
        <p:txBody>
          <a:bodyPr>
            <a:normAutofit/>
          </a:bodyPr>
          <a:lstStyle/>
          <a:p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A and B are non-terminal states. A is the starting state. C and D are terminal states. </a:t>
            </a:r>
          </a:p>
          <a:p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The agent can take two actions: </a:t>
            </a:r>
            <a:r>
              <a:rPr lang="en-PH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PH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  <a:p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Reward from taking the actions: </a:t>
            </a:r>
          </a:p>
          <a:p>
            <a:pPr lvl="1"/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A to B = 0</a:t>
            </a:r>
          </a:p>
          <a:p>
            <a:pPr lvl="1"/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A to D = 0</a:t>
            </a:r>
          </a:p>
          <a:p>
            <a:pPr lvl="1"/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B to C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normal distribution with mean -0.1 and variance 1.0</a:t>
            </a:r>
            <a:endParaRPr lang="en-P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B511F-B6F5-6FC5-2A41-0F3F450FA465}"/>
              </a:ext>
            </a:extLst>
          </p:cNvPr>
          <p:cNvGrpSpPr/>
          <p:nvPr/>
        </p:nvGrpSpPr>
        <p:grpSpPr>
          <a:xfrm>
            <a:off x="3302536" y="1681316"/>
            <a:ext cx="5890770" cy="1996613"/>
            <a:chOff x="838200" y="1588011"/>
            <a:chExt cx="5890770" cy="19966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7CE7BE-9DB4-DA41-6C0F-8B4DBE16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88011"/>
              <a:ext cx="5890770" cy="199661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55803A-7A49-A6D1-1D5B-C6C8D6707234}"/>
                </a:ext>
              </a:extLst>
            </p:cNvPr>
            <p:cNvSpPr txBox="1"/>
            <p:nvPr/>
          </p:nvSpPr>
          <p:spPr>
            <a:xfrm>
              <a:off x="6113927" y="2488120"/>
              <a:ext cx="4258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PH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17589-D708-8160-8C56-A238237E0C36}"/>
                </a:ext>
              </a:extLst>
            </p:cNvPr>
            <p:cNvSpPr txBox="1"/>
            <p:nvPr/>
          </p:nvSpPr>
          <p:spPr>
            <a:xfrm>
              <a:off x="905436" y="2491846"/>
              <a:ext cx="4258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PH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933EE4-082C-5237-AB5B-0A7EF3C04ACB}"/>
              </a:ext>
            </a:extLst>
          </p:cNvPr>
          <p:cNvSpPr txBox="1"/>
          <p:nvPr/>
        </p:nvSpPr>
        <p:spPr>
          <a:xfrm>
            <a:off x="2065972" y="3355948"/>
            <a:ext cx="8861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episodic finite Markov decision process to highlight the problems caused by overestimation bias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868D5-28B8-54B3-5E8E-A0D82A6E72A0}"/>
              </a:ext>
            </a:extLst>
          </p:cNvPr>
          <p:cNvSpPr txBox="1"/>
          <p:nvPr/>
        </p:nvSpPr>
        <p:spPr>
          <a:xfrm>
            <a:off x="8763000" y="6362070"/>
            <a:ext cx="28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from Sutton and </a:t>
            </a:r>
            <a:r>
              <a:rPr lang="en-PH" sz="11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Barto</a:t>
            </a:r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158367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C289859-7715-4D71-C75F-E5899DA7F629}"/>
              </a:ext>
            </a:extLst>
          </p:cNvPr>
          <p:cNvGrpSpPr/>
          <p:nvPr/>
        </p:nvGrpSpPr>
        <p:grpSpPr>
          <a:xfrm>
            <a:off x="3302536" y="1681316"/>
            <a:ext cx="5890770" cy="1996613"/>
            <a:chOff x="838200" y="1588011"/>
            <a:chExt cx="5890770" cy="19966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A2046E1-2C5E-9238-353E-C53DA76F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88011"/>
              <a:ext cx="5890770" cy="199661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027ABE-8B03-D314-DC30-FB09E6B15BF3}"/>
                </a:ext>
              </a:extLst>
            </p:cNvPr>
            <p:cNvSpPr txBox="1"/>
            <p:nvPr/>
          </p:nvSpPr>
          <p:spPr>
            <a:xfrm>
              <a:off x="6113927" y="2488120"/>
              <a:ext cx="4258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P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654951-B1E3-0C0A-77A5-DCEDFBD22DE1}"/>
                </a:ext>
              </a:extLst>
            </p:cNvPr>
            <p:cNvSpPr txBox="1"/>
            <p:nvPr/>
          </p:nvSpPr>
          <p:spPr>
            <a:xfrm>
              <a:off x="905436" y="2491846"/>
              <a:ext cx="4258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Maximization Bias: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with Q-learning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8</a:t>
            </a:fld>
            <a:endParaRPr lang="en-PH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85109B1-9271-4C1E-BA17-33F22EEB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444" y="4018753"/>
                <a:ext cx="10806953" cy="2260635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Expected return for any trajectory starting with </a:t>
                </a:r>
                <a:r>
                  <a:rPr lang="en-US" sz="18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left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-0.1 </a:t>
                </a: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P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Expected return for any trajectory starting with </a:t>
                </a:r>
                <a:r>
                  <a:rPr lang="en-US" sz="18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right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0 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Taking </a:t>
                </a:r>
                <a:r>
                  <a:rPr lang="en-US" sz="18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left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from A is a bad idea.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the </a:t>
                </a:r>
                <a:r>
                  <a:rPr lang="en-US" sz="18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optimal policy is to choose right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A.</a:t>
                </a:r>
              </a:p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a Q-learning agent following an ε-greedy policy could choose left many times in the beginning of learning, because it overestimates the maximum optimal action value of B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(because some of the values of the reward are positive, the agent will be </a:t>
                </a:r>
                <a:r>
                  <a:rPr lang="en-US" sz="1800" i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tricked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consider that taking action left from A maximizes the reward)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85109B1-9271-4C1E-BA17-33F22EEB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444" y="4018753"/>
                <a:ext cx="10806953" cy="2260635"/>
              </a:xfrm>
              <a:blipFill>
                <a:blip r:embed="rId4"/>
                <a:stretch>
                  <a:fillRect l="-395" t="-2426" r="-10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ED167C-4BB5-0422-1EBD-ECD5967D61F7}"/>
              </a:ext>
            </a:extLst>
          </p:cNvPr>
          <p:cNvSpPr txBox="1"/>
          <p:nvPr/>
        </p:nvSpPr>
        <p:spPr>
          <a:xfrm>
            <a:off x="2065972" y="3370152"/>
            <a:ext cx="8861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episodic finite Markov decision process to highlight the problems caused by overestimation bias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235F-72E7-65C5-8295-4CDD06F03D3C}"/>
              </a:ext>
            </a:extLst>
          </p:cNvPr>
          <p:cNvSpPr txBox="1"/>
          <p:nvPr/>
        </p:nvSpPr>
        <p:spPr>
          <a:xfrm>
            <a:off x="8763000" y="6362070"/>
            <a:ext cx="281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from Sutton and </a:t>
            </a:r>
            <a:r>
              <a:rPr lang="en-PH" sz="11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Barto</a:t>
            </a:r>
            <a:r>
              <a:rPr lang="en-PH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35946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9F-3BC7-2A84-BBB8-7CD47C90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731"/>
          </a:xfrm>
        </p:spPr>
        <p:txBody>
          <a:bodyPr>
            <a:noAutofit/>
          </a:bodyPr>
          <a:lstStyle/>
          <a:p>
            <a:r>
              <a:rPr lang="en-PH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Q-learning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C1CCC-D48A-05B7-BBD6-3EF5119A21F0}"/>
              </a:ext>
            </a:extLst>
          </p:cNvPr>
          <p:cNvSpPr/>
          <p:nvPr/>
        </p:nvSpPr>
        <p:spPr>
          <a:xfrm>
            <a:off x="0" y="1317812"/>
            <a:ext cx="11053482" cy="62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8C47-A8E8-12B1-CAAB-7886721D506A}"/>
              </a:ext>
            </a:extLst>
          </p:cNvPr>
          <p:cNvSpPr/>
          <p:nvPr/>
        </p:nvSpPr>
        <p:spPr>
          <a:xfrm>
            <a:off x="977153" y="6624918"/>
            <a:ext cx="11214847" cy="2330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CCA74-11E8-B300-612E-312D0DE50A83}"/>
              </a:ext>
            </a:extLst>
          </p:cNvPr>
          <p:cNvSpPr txBox="1">
            <a:spLocks/>
          </p:cNvSpPr>
          <p:nvPr/>
        </p:nvSpPr>
        <p:spPr>
          <a:xfrm>
            <a:off x="838200" y="840021"/>
            <a:ext cx="10515600" cy="504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to avoid maximization bias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E15257-27BC-6FE7-B212-7484245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8896"/>
            <a:ext cx="2743200" cy="365125"/>
          </a:xfrm>
        </p:spPr>
        <p:txBody>
          <a:bodyPr/>
          <a:lstStyle/>
          <a:p>
            <a:fld id="{1A443C2D-4464-4CE4-9989-575FEFD97025}" type="slidenum">
              <a:rPr lang="en-PH" smtClean="0">
                <a:solidFill>
                  <a:schemeClr val="bg1"/>
                </a:solidFill>
              </a:rPr>
              <a:t>9</a:t>
            </a:fld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FFB9C-61B3-2474-1D81-ADB0FFB9ADC1}"/>
              </a:ext>
            </a:extLst>
          </p:cNvPr>
          <p:cNvSpPr txBox="1"/>
          <p:nvPr/>
        </p:nvSpPr>
        <p:spPr>
          <a:xfrm>
            <a:off x="869286" y="1574101"/>
            <a:ext cx="10376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latin typeface="Arial" panose="020B0604020202020204" pitchFamily="34" charset="0"/>
                <a:cs typeface="Arial" panose="020B0604020202020204" pitchFamily="34" charset="0"/>
              </a:rPr>
              <a:t>In Q-learning, there will be a maximization bias if we use the maximum of the estimates as an estimate of the maximum of the true values. 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D3007F-1C70-2E8B-B1D3-DA8B4C361414}"/>
                  </a:ext>
                </a:extLst>
              </p:cNvPr>
              <p:cNvSpPr txBox="1"/>
              <p:nvPr/>
            </p:nvSpPr>
            <p:spPr>
              <a:xfrm>
                <a:off x="3004087" y="2245644"/>
                <a:ext cx="52255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PH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PH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PH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PH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PH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PH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PH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PH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PH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H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PH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PH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PH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PH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PH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PH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PH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PH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PH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PH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PH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PH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D3007F-1C70-2E8B-B1D3-DA8B4C361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87" y="2245644"/>
                <a:ext cx="5225513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8AD39B-F45F-1105-E592-B261F40250D1}"/>
              </a:ext>
            </a:extLst>
          </p:cNvPr>
          <p:cNvSpPr txBox="1"/>
          <p:nvPr/>
        </p:nvSpPr>
        <p:spPr>
          <a:xfrm>
            <a:off x="1951347" y="2652396"/>
            <a:ext cx="86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Use same values to select the maximizing action, and to estimate its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B7EC7-2DAC-6BD2-2102-1BE128A5087D}"/>
              </a:ext>
            </a:extLst>
          </p:cNvPr>
          <p:cNvSpPr/>
          <p:nvPr/>
        </p:nvSpPr>
        <p:spPr>
          <a:xfrm>
            <a:off x="977153" y="3131927"/>
            <a:ext cx="1121484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4E16FE-216A-02B1-A581-3184A44F7E98}"/>
                  </a:ext>
                </a:extLst>
              </p:cNvPr>
              <p:cNvSpPr txBox="1"/>
              <p:nvPr/>
            </p:nvSpPr>
            <p:spPr>
              <a:xfrm>
                <a:off x="909917" y="3301715"/>
                <a:ext cx="11214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Instead, decouple selection and evaluation, and have two action-value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4E16FE-216A-02B1-A581-3184A44F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7" y="3301715"/>
                <a:ext cx="11214847" cy="369332"/>
              </a:xfrm>
              <a:prstGeom prst="rect">
                <a:avLst/>
              </a:prstGeom>
              <a:blipFill>
                <a:blip r:embed="rId3"/>
                <a:stretch>
                  <a:fillRect l="-435"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B5D24-F2EF-479C-0720-F8DA329C8435}"/>
                  </a:ext>
                </a:extLst>
              </p:cNvPr>
              <p:cNvSpPr txBox="1"/>
              <p:nvPr/>
            </p:nvSpPr>
            <p:spPr>
              <a:xfrm>
                <a:off x="869286" y="3795116"/>
                <a:ext cx="10314472" cy="2692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Use one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determine the max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𝑎𝑟𝑔𝑚𝑎𝑥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</m:oMath>
                </a14:m>
                <a:endParaRPr lang="en-PH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PH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Use the other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estimate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PH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𝑎𝑟𝑔𝑚𝑎𝑥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was updated on the same problem, but with a different set of experience samples, this can be considered an unbiased estimate for the value of this action: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PH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PH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PH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PH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PH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also repeat the process with the role of the two estimates reversed to yield a second unbiased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𝑎𝑟𝑔𝑚𝑎𝑥</m:t>
                            </m:r>
                          </m:e>
                          <m:sub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PH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PH" dirty="0">
                    <a:latin typeface="Arial" panose="020B0604020202020204" pitchFamily="34" charset="0"/>
                    <a:cs typeface="Arial" panose="020B0604020202020204" pitchFamily="34" charset="0"/>
                  </a:rPr>
                  <a:t>. Update each estimate with 0.5 probability.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B5D24-F2EF-479C-0720-F8DA329C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86" y="3795116"/>
                <a:ext cx="10314472" cy="2692275"/>
              </a:xfrm>
              <a:prstGeom prst="rect">
                <a:avLst/>
              </a:prstGeom>
              <a:blipFill>
                <a:blip r:embed="rId4"/>
                <a:stretch>
                  <a:fillRect l="-414" t="-1361" b="-20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85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1753</Words>
  <Application>Microsoft Office PowerPoint</Application>
  <PresentationFormat>Widescreen</PresentationFormat>
  <Paragraphs>230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Reinforcement Learning </vt:lpstr>
      <vt:lpstr>Reinforcement Learning</vt:lpstr>
      <vt:lpstr>Reinforcement Learning</vt:lpstr>
      <vt:lpstr>Q-learning </vt:lpstr>
      <vt:lpstr>Maximization (Overestimation) Bias</vt:lpstr>
      <vt:lpstr>Maximization Bias: Example</vt:lpstr>
      <vt:lpstr>Maximization Bias: Example</vt:lpstr>
      <vt:lpstr>Double Q-learning</vt:lpstr>
      <vt:lpstr>Double Q-learning</vt:lpstr>
      <vt:lpstr>Q-learning vs Double Q-learning</vt:lpstr>
      <vt:lpstr>Q-learning vs Double Q-learning</vt:lpstr>
      <vt:lpstr>Optimal Policy, Reward</vt:lpstr>
      <vt:lpstr>Sum of rewards per episode (averaged over number of experiments)</vt:lpstr>
      <vt:lpstr>Snapshot of a Policy</vt:lpstr>
      <vt:lpstr>Sum of rewards per episode (averaged over number of experiments)</vt:lpstr>
      <vt:lpstr>Sum of rewards per episode (averaged over number of experiments)</vt:lpstr>
      <vt:lpstr>Snapshot of a Policy</vt:lpstr>
      <vt:lpstr>Grid World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Angeli Pajanonot</dc:creator>
  <cp:lastModifiedBy>Kristian Angeli Pajanonot</cp:lastModifiedBy>
  <cp:revision>171</cp:revision>
  <dcterms:created xsi:type="dcterms:W3CDTF">2022-06-15T11:41:50Z</dcterms:created>
  <dcterms:modified xsi:type="dcterms:W3CDTF">2022-06-20T14:04:54Z</dcterms:modified>
</cp:coreProperties>
</file>