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410"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AF464811-D62A-4C2D-88BE-B452416B69C9}" type="datetimeFigureOut">
              <a:rPr lang="id-ID" smtClean="0"/>
              <a:t>20/03/2017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10DB0D5-A186-46D8-A4AC-54879E746EE6}" type="slidenum">
              <a:rPr lang="id-ID" smtClean="0"/>
              <a:t>‹#›</a:t>
            </a:fld>
            <a:endParaRPr lang="id-ID"/>
          </a:p>
        </p:txBody>
      </p:sp>
    </p:spTree>
    <p:extLst>
      <p:ext uri="{BB962C8B-B14F-4D97-AF65-F5344CB8AC3E}">
        <p14:creationId xmlns:p14="http://schemas.microsoft.com/office/powerpoint/2010/main" val="3696466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AF464811-D62A-4C2D-88BE-B452416B69C9}" type="datetimeFigureOut">
              <a:rPr lang="id-ID" smtClean="0"/>
              <a:t>20/03/2017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10DB0D5-A186-46D8-A4AC-54879E746EE6}" type="slidenum">
              <a:rPr lang="id-ID" smtClean="0"/>
              <a:t>‹#›</a:t>
            </a:fld>
            <a:endParaRPr lang="id-ID"/>
          </a:p>
        </p:txBody>
      </p:sp>
    </p:spTree>
    <p:extLst>
      <p:ext uri="{BB962C8B-B14F-4D97-AF65-F5344CB8AC3E}">
        <p14:creationId xmlns:p14="http://schemas.microsoft.com/office/powerpoint/2010/main" val="86074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AF464811-D62A-4C2D-88BE-B452416B69C9}" type="datetimeFigureOut">
              <a:rPr lang="id-ID" smtClean="0"/>
              <a:t>20/03/2017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10DB0D5-A186-46D8-A4AC-54879E746EE6}" type="slidenum">
              <a:rPr lang="id-ID" smtClean="0"/>
              <a:t>‹#›</a:t>
            </a:fld>
            <a:endParaRPr lang="id-ID"/>
          </a:p>
        </p:txBody>
      </p:sp>
    </p:spTree>
    <p:extLst>
      <p:ext uri="{BB962C8B-B14F-4D97-AF65-F5344CB8AC3E}">
        <p14:creationId xmlns:p14="http://schemas.microsoft.com/office/powerpoint/2010/main" val="2188273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AF464811-D62A-4C2D-88BE-B452416B69C9}" type="datetimeFigureOut">
              <a:rPr lang="id-ID" smtClean="0"/>
              <a:t>20/03/2017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10DB0D5-A186-46D8-A4AC-54879E746EE6}" type="slidenum">
              <a:rPr lang="id-ID" smtClean="0"/>
              <a:t>‹#›</a:t>
            </a:fld>
            <a:endParaRPr lang="id-ID"/>
          </a:p>
        </p:txBody>
      </p:sp>
    </p:spTree>
    <p:extLst>
      <p:ext uri="{BB962C8B-B14F-4D97-AF65-F5344CB8AC3E}">
        <p14:creationId xmlns:p14="http://schemas.microsoft.com/office/powerpoint/2010/main" val="1744060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464811-D62A-4C2D-88BE-B452416B69C9}" type="datetimeFigureOut">
              <a:rPr lang="id-ID" smtClean="0"/>
              <a:t>20/03/2017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10DB0D5-A186-46D8-A4AC-54879E746EE6}" type="slidenum">
              <a:rPr lang="id-ID" smtClean="0"/>
              <a:t>‹#›</a:t>
            </a:fld>
            <a:endParaRPr lang="id-ID"/>
          </a:p>
        </p:txBody>
      </p:sp>
    </p:spTree>
    <p:extLst>
      <p:ext uri="{BB962C8B-B14F-4D97-AF65-F5344CB8AC3E}">
        <p14:creationId xmlns:p14="http://schemas.microsoft.com/office/powerpoint/2010/main" val="1908183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AF464811-D62A-4C2D-88BE-B452416B69C9}" type="datetimeFigureOut">
              <a:rPr lang="id-ID" smtClean="0"/>
              <a:t>20/03/2017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10DB0D5-A186-46D8-A4AC-54879E746EE6}" type="slidenum">
              <a:rPr lang="id-ID" smtClean="0"/>
              <a:t>‹#›</a:t>
            </a:fld>
            <a:endParaRPr lang="id-ID"/>
          </a:p>
        </p:txBody>
      </p:sp>
    </p:spTree>
    <p:extLst>
      <p:ext uri="{BB962C8B-B14F-4D97-AF65-F5344CB8AC3E}">
        <p14:creationId xmlns:p14="http://schemas.microsoft.com/office/powerpoint/2010/main" val="759548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AF464811-D62A-4C2D-88BE-B452416B69C9}" type="datetimeFigureOut">
              <a:rPr lang="id-ID" smtClean="0"/>
              <a:t>20/03/2017</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D10DB0D5-A186-46D8-A4AC-54879E746EE6}" type="slidenum">
              <a:rPr lang="id-ID" smtClean="0"/>
              <a:t>‹#›</a:t>
            </a:fld>
            <a:endParaRPr lang="id-ID"/>
          </a:p>
        </p:txBody>
      </p:sp>
    </p:spTree>
    <p:extLst>
      <p:ext uri="{BB962C8B-B14F-4D97-AF65-F5344CB8AC3E}">
        <p14:creationId xmlns:p14="http://schemas.microsoft.com/office/powerpoint/2010/main" val="1579095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AF464811-D62A-4C2D-88BE-B452416B69C9}" type="datetimeFigureOut">
              <a:rPr lang="id-ID" smtClean="0"/>
              <a:t>20/03/2017</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D10DB0D5-A186-46D8-A4AC-54879E746EE6}" type="slidenum">
              <a:rPr lang="id-ID" smtClean="0"/>
              <a:t>‹#›</a:t>
            </a:fld>
            <a:endParaRPr lang="id-ID"/>
          </a:p>
        </p:txBody>
      </p:sp>
    </p:spTree>
    <p:extLst>
      <p:ext uri="{BB962C8B-B14F-4D97-AF65-F5344CB8AC3E}">
        <p14:creationId xmlns:p14="http://schemas.microsoft.com/office/powerpoint/2010/main" val="2504540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464811-D62A-4C2D-88BE-B452416B69C9}" type="datetimeFigureOut">
              <a:rPr lang="id-ID" smtClean="0"/>
              <a:t>20/03/2017</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D10DB0D5-A186-46D8-A4AC-54879E746EE6}" type="slidenum">
              <a:rPr lang="id-ID" smtClean="0"/>
              <a:t>‹#›</a:t>
            </a:fld>
            <a:endParaRPr lang="id-ID"/>
          </a:p>
        </p:txBody>
      </p:sp>
    </p:spTree>
    <p:extLst>
      <p:ext uri="{BB962C8B-B14F-4D97-AF65-F5344CB8AC3E}">
        <p14:creationId xmlns:p14="http://schemas.microsoft.com/office/powerpoint/2010/main" val="3779943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464811-D62A-4C2D-88BE-B452416B69C9}" type="datetimeFigureOut">
              <a:rPr lang="id-ID" smtClean="0"/>
              <a:t>20/03/2017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10DB0D5-A186-46D8-A4AC-54879E746EE6}" type="slidenum">
              <a:rPr lang="id-ID" smtClean="0"/>
              <a:t>‹#›</a:t>
            </a:fld>
            <a:endParaRPr lang="id-ID"/>
          </a:p>
        </p:txBody>
      </p:sp>
    </p:spTree>
    <p:extLst>
      <p:ext uri="{BB962C8B-B14F-4D97-AF65-F5344CB8AC3E}">
        <p14:creationId xmlns:p14="http://schemas.microsoft.com/office/powerpoint/2010/main" val="306539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464811-D62A-4C2D-88BE-B452416B69C9}" type="datetimeFigureOut">
              <a:rPr lang="id-ID" smtClean="0"/>
              <a:t>20/03/2017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10DB0D5-A186-46D8-A4AC-54879E746EE6}" type="slidenum">
              <a:rPr lang="id-ID" smtClean="0"/>
              <a:t>‹#›</a:t>
            </a:fld>
            <a:endParaRPr lang="id-ID"/>
          </a:p>
        </p:txBody>
      </p:sp>
    </p:spTree>
    <p:extLst>
      <p:ext uri="{BB962C8B-B14F-4D97-AF65-F5344CB8AC3E}">
        <p14:creationId xmlns:p14="http://schemas.microsoft.com/office/powerpoint/2010/main" val="2959922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464811-D62A-4C2D-88BE-B452416B69C9}" type="datetimeFigureOut">
              <a:rPr lang="id-ID" smtClean="0"/>
              <a:t>20/03/2017</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0DB0D5-A186-46D8-A4AC-54879E746EE6}" type="slidenum">
              <a:rPr lang="id-ID" smtClean="0"/>
              <a:t>‹#›</a:t>
            </a:fld>
            <a:endParaRPr lang="id-ID"/>
          </a:p>
        </p:txBody>
      </p:sp>
    </p:spTree>
    <p:extLst>
      <p:ext uri="{BB962C8B-B14F-4D97-AF65-F5344CB8AC3E}">
        <p14:creationId xmlns:p14="http://schemas.microsoft.com/office/powerpoint/2010/main" val="18881244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79712" y="2852936"/>
            <a:ext cx="5172570" cy="523220"/>
          </a:xfrm>
          <a:prstGeom prst="rect">
            <a:avLst/>
          </a:prstGeom>
          <a:noFill/>
        </p:spPr>
        <p:txBody>
          <a:bodyPr wrap="none" rtlCol="0">
            <a:spAutoFit/>
          </a:bodyPr>
          <a:lstStyle/>
          <a:p>
            <a:r>
              <a:rPr lang="id-ID" sz="2800" b="1" smtClean="0"/>
              <a:t>PERANGKAT LUNAK MULTIMEDIA</a:t>
            </a:r>
            <a:endParaRPr lang="id-ID" sz="2800" b="1"/>
          </a:p>
        </p:txBody>
      </p:sp>
    </p:spTree>
    <p:extLst>
      <p:ext uri="{BB962C8B-B14F-4D97-AF65-F5344CB8AC3E}">
        <p14:creationId xmlns:p14="http://schemas.microsoft.com/office/powerpoint/2010/main" val="3239618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19966" y="485506"/>
            <a:ext cx="8136904" cy="5632311"/>
          </a:xfrm>
          <a:prstGeom prst="rect">
            <a:avLst/>
          </a:prstGeom>
          <a:noFill/>
        </p:spPr>
        <p:txBody>
          <a:bodyPr wrap="square" rtlCol="0">
            <a:spAutoFit/>
          </a:bodyPr>
          <a:lstStyle/>
          <a:p>
            <a:pPr>
              <a:tabLst>
                <a:tab pos="363538" algn="l"/>
              </a:tabLst>
            </a:pPr>
            <a:r>
              <a:rPr lang="id-ID" b="1" smtClean="0"/>
              <a:t>b</a:t>
            </a:r>
            <a:r>
              <a:rPr lang="en-US" b="1"/>
              <a:t>. Kompresi File</a:t>
            </a:r>
            <a:endParaRPr lang="en-US" b="1" smtClean="0"/>
          </a:p>
          <a:p>
            <a:pPr>
              <a:tabLst>
                <a:tab pos="363538" algn="l"/>
              </a:tabLst>
            </a:pPr>
            <a:r>
              <a:rPr lang="en-US"/>
              <a:t>Aplikasi kompresi atau sering disebut sebagai file archiver adalah perangkat lunak yang digunakan untuk mengemas satu atau lebih file dalam satu kemasan file yang lebih ringkas dan terkompresi. Teknik ini dapat mengurangi ukuran file, sehingga hasil kemasan file tersebut dapat disimpan pada media penyimpanan yang lebih kecil. Terdapat banyak format kompresi dan pengemasan, seperti zip, tarball, rar, 7z, cab, dll. Bahkan beberapa aplikasi kompresi tersebut dapat memproteksi kemasan file yang dihasilkan dengan password</a:t>
            </a:r>
            <a:r>
              <a:rPr lang="en-US"/>
              <a:t>. </a:t>
            </a:r>
            <a:endParaRPr lang="id-ID" smtClean="0"/>
          </a:p>
          <a:p>
            <a:pPr>
              <a:tabLst>
                <a:tab pos="363538" algn="l"/>
              </a:tabLst>
            </a:pPr>
            <a:endParaRPr lang="id-ID"/>
          </a:p>
          <a:p>
            <a:pPr>
              <a:tabLst>
                <a:tab pos="363538" algn="l"/>
              </a:tabLst>
            </a:pPr>
            <a:r>
              <a:rPr lang="en-US" smtClean="0"/>
              <a:t>Beberapa </a:t>
            </a:r>
            <a:r>
              <a:rPr lang="en-US"/>
              <a:t>contoh aplikasi kompresi file adalah:</a:t>
            </a:r>
          </a:p>
          <a:p>
            <a:pPr marL="285750" indent="-285750">
              <a:buFont typeface="Arial" pitchFamily="34" charset="0"/>
              <a:buChar char="•"/>
              <a:tabLst>
                <a:tab pos="363538" algn="l"/>
              </a:tabLst>
            </a:pPr>
            <a:r>
              <a:rPr lang="en-US" smtClean="0"/>
              <a:t>Winzip</a:t>
            </a:r>
            <a:r>
              <a:rPr lang="en-US"/>
              <a:t>, bersifat komersial dan diproduksi oleh Winzip Computing Inc.</a:t>
            </a:r>
          </a:p>
          <a:p>
            <a:pPr marL="285750" indent="-285750">
              <a:buFont typeface="Arial" pitchFamily="34" charset="0"/>
              <a:buChar char="•"/>
              <a:tabLst>
                <a:tab pos="363538" algn="l"/>
              </a:tabLst>
            </a:pPr>
            <a:r>
              <a:rPr lang="en-US" smtClean="0"/>
              <a:t>7zip</a:t>
            </a:r>
            <a:r>
              <a:rPr lang="en-US"/>
              <a:t>, bersifat open source dengan lisensi GNU General Public License.</a:t>
            </a:r>
          </a:p>
          <a:p>
            <a:pPr marL="285750" indent="-285750">
              <a:buFont typeface="Arial" pitchFamily="34" charset="0"/>
              <a:buChar char="•"/>
              <a:tabLst>
                <a:tab pos="363538" algn="l"/>
              </a:tabLst>
            </a:pPr>
            <a:r>
              <a:rPr lang="en-US" smtClean="0"/>
              <a:t>WinRAR</a:t>
            </a:r>
            <a:r>
              <a:rPr lang="en-US"/>
              <a:t>, bersifat komersial dan dikembangkan oleh Eugene Roshal dan Alexander Roshal.</a:t>
            </a:r>
          </a:p>
          <a:p>
            <a:pPr marL="285750" indent="-285750">
              <a:buFont typeface="Arial" pitchFamily="34" charset="0"/>
              <a:buChar char="•"/>
              <a:tabLst>
                <a:tab pos="363538" algn="l"/>
              </a:tabLst>
            </a:pPr>
            <a:r>
              <a:rPr lang="en-US" smtClean="0"/>
              <a:t>WinAce</a:t>
            </a:r>
            <a:r>
              <a:rPr lang="en-US"/>
              <a:t>, bersifat komersial dan dikembangkan oleh e-merge GmbH.</a:t>
            </a:r>
          </a:p>
          <a:p>
            <a:pPr marL="285750" indent="-285750">
              <a:buFont typeface="Arial" pitchFamily="34" charset="0"/>
              <a:buChar char="•"/>
              <a:tabLst>
                <a:tab pos="363538" algn="l"/>
              </a:tabLst>
            </a:pPr>
            <a:r>
              <a:rPr lang="en-US" smtClean="0"/>
              <a:t>PowerArchiver</a:t>
            </a:r>
            <a:r>
              <a:rPr lang="en-US"/>
              <a:t>, bersifat komersial dan dikembangkan oleh ConexWare.</a:t>
            </a:r>
          </a:p>
          <a:p>
            <a:pPr marL="285750" indent="-285750">
              <a:buFont typeface="Arial" pitchFamily="34" charset="0"/>
              <a:buChar char="•"/>
              <a:tabLst>
                <a:tab pos="363538" algn="l"/>
              </a:tabLst>
            </a:pPr>
            <a:r>
              <a:rPr lang="en-US" smtClean="0"/>
              <a:t>TUGZip</a:t>
            </a:r>
            <a:r>
              <a:rPr lang="en-US"/>
              <a:t>, bersifat freeware dan dikembangkan oleh Christian Kindahl.</a:t>
            </a:r>
          </a:p>
          <a:p>
            <a:pPr marL="285750" indent="-285750">
              <a:buFont typeface="Arial" pitchFamily="34" charset="0"/>
              <a:buChar char="•"/>
              <a:tabLst>
                <a:tab pos="363538" algn="l"/>
              </a:tabLst>
            </a:pPr>
            <a:endParaRPr lang="en-US"/>
          </a:p>
          <a:p>
            <a:pPr marL="285750" indent="-285750">
              <a:buFont typeface="Arial" pitchFamily="34" charset="0"/>
              <a:buChar char="•"/>
              <a:tabLst>
                <a:tab pos="363538" algn="l"/>
              </a:tabLst>
            </a:pPr>
            <a:endParaRPr lang="en-US" smtClean="0"/>
          </a:p>
          <a:p>
            <a:pPr marL="285750" indent="-285750">
              <a:buFont typeface="Arial" pitchFamily="34" charset="0"/>
              <a:buChar char="•"/>
              <a:tabLst>
                <a:tab pos="363538" algn="l"/>
              </a:tabLst>
            </a:pPr>
            <a:endParaRPr lang="en-US" smtClean="0"/>
          </a:p>
        </p:txBody>
      </p:sp>
    </p:spTree>
    <p:extLst>
      <p:ext uri="{BB962C8B-B14F-4D97-AF65-F5344CB8AC3E}">
        <p14:creationId xmlns:p14="http://schemas.microsoft.com/office/powerpoint/2010/main" val="1358734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19966" y="485506"/>
            <a:ext cx="8136904" cy="4801314"/>
          </a:xfrm>
          <a:prstGeom prst="rect">
            <a:avLst/>
          </a:prstGeom>
          <a:noFill/>
        </p:spPr>
        <p:txBody>
          <a:bodyPr wrap="square" rtlCol="0">
            <a:spAutoFit/>
          </a:bodyPr>
          <a:lstStyle/>
          <a:p>
            <a:pPr>
              <a:tabLst>
                <a:tab pos="363538" algn="l"/>
              </a:tabLst>
            </a:pPr>
            <a:r>
              <a:rPr lang="id-ID" b="1" smtClean="0"/>
              <a:t>c</a:t>
            </a:r>
            <a:r>
              <a:rPr lang="en-US" b="1" smtClean="0"/>
              <a:t>. </a:t>
            </a:r>
            <a:r>
              <a:rPr lang="en-US" b="1"/>
              <a:t>System Maintenance</a:t>
            </a:r>
            <a:endParaRPr lang="en-US" b="1" smtClean="0"/>
          </a:p>
          <a:p>
            <a:pPr>
              <a:tabLst>
                <a:tab pos="363538" algn="l"/>
              </a:tabLst>
            </a:pPr>
            <a:r>
              <a:rPr lang="en-US"/>
              <a:t>Aplikasi system maintenance adalah perangkat lunak yang digunakan untuk perawatan sistem komputer. Perawatan ini dapat berupa perbaikan sistem operasi, penataan media penyimpanan secara berkala, pengecekan program-program yang terinstall, dll. Banyak sekali jenis perawatan sistem komputer, mulai dari mendiagnosa saja sampai dengan memiliki kecerdasan untuk </a:t>
            </a:r>
            <a:r>
              <a:rPr lang="en-US"/>
              <a:t>memperbaiki </a:t>
            </a:r>
            <a:r>
              <a:rPr lang="en-US" smtClean="0"/>
              <a:t>sistem.</a:t>
            </a:r>
            <a:endParaRPr lang="id-ID" smtClean="0"/>
          </a:p>
          <a:p>
            <a:pPr>
              <a:tabLst>
                <a:tab pos="363538" algn="l"/>
              </a:tabLst>
            </a:pPr>
            <a:endParaRPr lang="id-ID"/>
          </a:p>
          <a:p>
            <a:pPr>
              <a:tabLst>
                <a:tab pos="363538" algn="l"/>
              </a:tabLst>
            </a:pPr>
            <a:r>
              <a:rPr lang="en-US" smtClean="0"/>
              <a:t>Beberapa </a:t>
            </a:r>
            <a:r>
              <a:rPr lang="en-US"/>
              <a:t>contoh dari perangkat lunak system maintenance adalah:</a:t>
            </a:r>
          </a:p>
          <a:p>
            <a:pPr marL="285750" indent="-285750">
              <a:buFont typeface="Arial" pitchFamily="34" charset="0"/>
              <a:buChar char="•"/>
              <a:tabLst>
                <a:tab pos="363538" algn="l"/>
              </a:tabLst>
            </a:pPr>
            <a:r>
              <a:rPr lang="en-US" smtClean="0"/>
              <a:t>Norton </a:t>
            </a:r>
            <a:r>
              <a:rPr lang="en-US"/>
              <a:t>Utilities, bersifat komersial dan diproduksi oleh Symantec Corporation.</a:t>
            </a:r>
          </a:p>
          <a:p>
            <a:pPr marL="285750" indent="-285750">
              <a:buFont typeface="Arial" pitchFamily="34" charset="0"/>
              <a:buChar char="•"/>
              <a:tabLst>
                <a:tab pos="363538" algn="l"/>
              </a:tabLst>
            </a:pPr>
            <a:r>
              <a:rPr lang="en-US" smtClean="0"/>
              <a:t>System </a:t>
            </a:r>
            <a:r>
              <a:rPr lang="en-US"/>
              <a:t>Mechanic, bersifat komersial dan diproduksi oleh Iolo technologies, LLC.</a:t>
            </a:r>
          </a:p>
          <a:p>
            <a:pPr marL="285750" indent="-285750">
              <a:buFont typeface="Arial" pitchFamily="34" charset="0"/>
              <a:buChar char="•"/>
              <a:tabLst>
                <a:tab pos="363538" algn="l"/>
              </a:tabLst>
            </a:pPr>
            <a:r>
              <a:rPr lang="en-US" smtClean="0"/>
              <a:t>Disk </a:t>
            </a:r>
            <a:r>
              <a:rPr lang="en-US"/>
              <a:t>Defragmenter, merupakan perangkat lunak paket dari Microsoft Windows.</a:t>
            </a:r>
          </a:p>
          <a:p>
            <a:pPr marL="285750" indent="-285750">
              <a:buFont typeface="Arial" pitchFamily="34" charset="0"/>
              <a:buChar char="•"/>
              <a:tabLst>
                <a:tab pos="363538" algn="l"/>
              </a:tabLst>
            </a:pPr>
            <a:r>
              <a:rPr lang="en-US" smtClean="0"/>
              <a:t>Fix-It </a:t>
            </a:r>
            <a:r>
              <a:rPr lang="en-US"/>
              <a:t>Utilities, bersifat komersial dan diproduksi oleh Avanguest Publishing.</a:t>
            </a:r>
          </a:p>
          <a:p>
            <a:pPr marL="285750" indent="-285750">
              <a:buFont typeface="Arial" pitchFamily="34" charset="0"/>
              <a:buChar char="•"/>
              <a:tabLst>
                <a:tab pos="363538" algn="l"/>
              </a:tabLst>
            </a:pPr>
            <a:r>
              <a:rPr lang="en-US" smtClean="0"/>
              <a:t>Advance </a:t>
            </a:r>
            <a:r>
              <a:rPr lang="en-US"/>
              <a:t>System Optimizer, bersifat komersial dan diproduksi oleh Systweak Inc</a:t>
            </a:r>
          </a:p>
          <a:p>
            <a:pPr marL="285750" indent="-285750">
              <a:buFont typeface="Arial" pitchFamily="34" charset="0"/>
              <a:buChar char="•"/>
              <a:tabLst>
                <a:tab pos="363538" algn="l"/>
              </a:tabLst>
            </a:pPr>
            <a:endParaRPr lang="en-US"/>
          </a:p>
          <a:p>
            <a:pPr marL="285750" indent="-285750">
              <a:buFont typeface="Arial" pitchFamily="34" charset="0"/>
              <a:buChar char="•"/>
              <a:tabLst>
                <a:tab pos="363538" algn="l"/>
              </a:tabLst>
            </a:pPr>
            <a:endParaRPr lang="en-US"/>
          </a:p>
          <a:p>
            <a:pPr marL="285750" indent="-285750">
              <a:buFont typeface="Arial" pitchFamily="34" charset="0"/>
              <a:buChar char="•"/>
              <a:tabLst>
                <a:tab pos="363538" algn="l"/>
              </a:tabLst>
            </a:pPr>
            <a:endParaRPr lang="en-US" smtClean="0"/>
          </a:p>
          <a:p>
            <a:pPr marL="285750" indent="-285750">
              <a:buFont typeface="Arial" pitchFamily="34" charset="0"/>
              <a:buChar char="•"/>
              <a:tabLst>
                <a:tab pos="363538" algn="l"/>
              </a:tabLst>
            </a:pPr>
            <a:endParaRPr lang="en-US" smtClean="0"/>
          </a:p>
        </p:txBody>
      </p:sp>
    </p:spTree>
    <p:extLst>
      <p:ext uri="{BB962C8B-B14F-4D97-AF65-F5344CB8AC3E}">
        <p14:creationId xmlns:p14="http://schemas.microsoft.com/office/powerpoint/2010/main" val="2557652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19966" y="485506"/>
            <a:ext cx="8136904" cy="5355312"/>
          </a:xfrm>
          <a:prstGeom prst="rect">
            <a:avLst/>
          </a:prstGeom>
          <a:noFill/>
        </p:spPr>
        <p:txBody>
          <a:bodyPr wrap="square" rtlCol="0">
            <a:spAutoFit/>
          </a:bodyPr>
          <a:lstStyle/>
          <a:p>
            <a:pPr>
              <a:tabLst>
                <a:tab pos="363538" algn="l"/>
              </a:tabLst>
            </a:pPr>
            <a:r>
              <a:rPr lang="id-ID" b="1" smtClean="0"/>
              <a:t>d</a:t>
            </a:r>
            <a:r>
              <a:rPr lang="en-US" b="1"/>
              <a:t>. Desktop Publishing</a:t>
            </a:r>
            <a:endParaRPr lang="en-US" b="1" smtClean="0"/>
          </a:p>
          <a:p>
            <a:pPr>
              <a:tabLst>
                <a:tab pos="363538" algn="l"/>
              </a:tabLst>
            </a:pPr>
            <a:r>
              <a:rPr lang="en-US"/>
              <a:t>Aplikasi desktop publishing adalah perangkat lunak yang digunakan untuk mempublikasikan hasil tampilan atau dokumen yang dihasilkan dengan bantuan komputer. Beberapa jenis dokumen yang bisa dipublikasikan adalah kartu nama, undangan, poster, dokumen teks</a:t>
            </a:r>
            <a:r>
              <a:rPr lang="en-US"/>
              <a:t>, </a:t>
            </a:r>
            <a:r>
              <a:rPr lang="en-US" smtClean="0"/>
              <a:t>dll.</a:t>
            </a:r>
            <a:endParaRPr lang="id-ID" smtClean="0"/>
          </a:p>
          <a:p>
            <a:pPr>
              <a:tabLst>
                <a:tab pos="363538" algn="l"/>
              </a:tabLst>
            </a:pPr>
            <a:endParaRPr lang="id-ID"/>
          </a:p>
          <a:p>
            <a:pPr>
              <a:tabLst>
                <a:tab pos="363538" algn="l"/>
              </a:tabLst>
            </a:pPr>
            <a:r>
              <a:rPr lang="en-US" smtClean="0"/>
              <a:t>Beberapa </a:t>
            </a:r>
            <a:r>
              <a:rPr lang="en-US"/>
              <a:t>contoh dari aplikasi desktop publishing adalah:</a:t>
            </a:r>
          </a:p>
          <a:p>
            <a:pPr marL="285750" indent="-285750">
              <a:buFont typeface="Arial" pitchFamily="34" charset="0"/>
              <a:buChar char="•"/>
              <a:tabLst>
                <a:tab pos="363538" algn="l"/>
              </a:tabLst>
            </a:pPr>
            <a:r>
              <a:rPr lang="en-US" smtClean="0"/>
              <a:t>Adobe </a:t>
            </a:r>
            <a:r>
              <a:rPr lang="en-US"/>
              <a:t>Acrobat, bersifat komersial dan diproduksi oleh Adobe Systems Inc.</a:t>
            </a:r>
          </a:p>
          <a:p>
            <a:pPr marL="285750" indent="-285750">
              <a:buFont typeface="Arial" pitchFamily="34" charset="0"/>
              <a:buChar char="•"/>
              <a:tabLst>
                <a:tab pos="363538" algn="l"/>
              </a:tabLst>
            </a:pPr>
            <a:r>
              <a:rPr lang="en-US" smtClean="0"/>
              <a:t>Microsoft </a:t>
            </a:r>
            <a:r>
              <a:rPr lang="en-US"/>
              <a:t>Publisher, bersifat komersial dan diproduksi oleh Microsoft Corporation.</a:t>
            </a:r>
          </a:p>
          <a:p>
            <a:pPr marL="285750" indent="-285750">
              <a:buFont typeface="Arial" pitchFamily="34" charset="0"/>
              <a:buChar char="•"/>
              <a:tabLst>
                <a:tab pos="363538" algn="l"/>
              </a:tabLst>
            </a:pPr>
            <a:r>
              <a:rPr lang="en-US" smtClean="0"/>
              <a:t>PagePlus</a:t>
            </a:r>
            <a:r>
              <a:rPr lang="en-US"/>
              <a:t>, bersifat komersial dan diproduksi oleh Serif Ltd.</a:t>
            </a:r>
          </a:p>
          <a:p>
            <a:pPr marL="285750" indent="-285750">
              <a:buFont typeface="Arial" pitchFamily="34" charset="0"/>
              <a:buChar char="•"/>
              <a:tabLst>
                <a:tab pos="363538" algn="l"/>
              </a:tabLst>
            </a:pPr>
            <a:r>
              <a:rPr lang="en-US" smtClean="0"/>
              <a:t>Art </a:t>
            </a:r>
            <a:r>
              <a:rPr lang="en-US"/>
              <a:t>Explosion Publisher Pro, bersifat komersial dan diproduksi Nova Development Corporation</a:t>
            </a:r>
          </a:p>
          <a:p>
            <a:pPr marL="285750" indent="-285750">
              <a:buFont typeface="Arial" pitchFamily="34" charset="0"/>
              <a:buChar char="•"/>
              <a:tabLst>
                <a:tab pos="363538" algn="l"/>
              </a:tabLst>
            </a:pPr>
            <a:r>
              <a:rPr lang="en-US" smtClean="0"/>
              <a:t>QuarkXPress</a:t>
            </a:r>
            <a:r>
              <a:rPr lang="en-US"/>
              <a:t>, bersifat komersial dan diproduksi oleh Quark, Inc.</a:t>
            </a:r>
          </a:p>
          <a:p>
            <a:pPr marL="285750" indent="-285750">
              <a:buFont typeface="Arial" pitchFamily="34" charset="0"/>
              <a:buChar char="•"/>
              <a:tabLst>
                <a:tab pos="363538" algn="l"/>
              </a:tabLst>
            </a:pPr>
            <a:r>
              <a:rPr lang="en-US" smtClean="0"/>
              <a:t>Corel </a:t>
            </a:r>
            <a:r>
              <a:rPr lang="en-US"/>
              <a:t>Ventura, bersifat komersial dan diproduksi oleh Corel Corporation.</a:t>
            </a:r>
          </a:p>
          <a:p>
            <a:pPr marL="285750" indent="-285750">
              <a:buFont typeface="Arial" pitchFamily="34" charset="0"/>
              <a:buChar char="•"/>
              <a:tabLst>
                <a:tab pos="363538" algn="l"/>
              </a:tabLst>
            </a:pPr>
            <a:endParaRPr lang="en-US"/>
          </a:p>
          <a:p>
            <a:pPr marL="285750" indent="-285750">
              <a:buFont typeface="Arial" pitchFamily="34" charset="0"/>
              <a:buChar char="•"/>
              <a:tabLst>
                <a:tab pos="363538" algn="l"/>
              </a:tabLst>
            </a:pPr>
            <a:endParaRPr lang="en-US"/>
          </a:p>
          <a:p>
            <a:pPr marL="285750" indent="-285750">
              <a:buFont typeface="Arial" pitchFamily="34" charset="0"/>
              <a:buChar char="•"/>
              <a:tabLst>
                <a:tab pos="363538" algn="l"/>
              </a:tabLst>
            </a:pPr>
            <a:endParaRPr lang="en-US"/>
          </a:p>
          <a:p>
            <a:pPr marL="285750" indent="-285750">
              <a:buFont typeface="Arial" pitchFamily="34" charset="0"/>
              <a:buChar char="•"/>
              <a:tabLst>
                <a:tab pos="363538" algn="l"/>
              </a:tabLst>
            </a:pPr>
            <a:endParaRPr lang="en-US" smtClean="0"/>
          </a:p>
          <a:p>
            <a:pPr marL="285750" indent="-285750">
              <a:buFont typeface="Arial" pitchFamily="34" charset="0"/>
              <a:buChar char="•"/>
              <a:tabLst>
                <a:tab pos="363538" algn="l"/>
              </a:tabLst>
            </a:pPr>
            <a:endParaRPr lang="en-US" smtClean="0"/>
          </a:p>
        </p:txBody>
      </p:sp>
    </p:spTree>
    <p:extLst>
      <p:ext uri="{BB962C8B-B14F-4D97-AF65-F5344CB8AC3E}">
        <p14:creationId xmlns:p14="http://schemas.microsoft.com/office/powerpoint/2010/main" val="1859867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19966" y="485506"/>
            <a:ext cx="8136904" cy="5909310"/>
          </a:xfrm>
          <a:prstGeom prst="rect">
            <a:avLst/>
          </a:prstGeom>
          <a:noFill/>
        </p:spPr>
        <p:txBody>
          <a:bodyPr wrap="square" rtlCol="0">
            <a:spAutoFit/>
          </a:bodyPr>
          <a:lstStyle/>
          <a:p>
            <a:pPr>
              <a:tabLst>
                <a:tab pos="363538" algn="l"/>
              </a:tabLst>
            </a:pPr>
            <a:r>
              <a:rPr lang="id-ID" b="1" smtClean="0"/>
              <a:t>e</a:t>
            </a:r>
            <a:r>
              <a:rPr lang="en-US" b="1"/>
              <a:t>. CD/DVD Maker</a:t>
            </a:r>
            <a:endParaRPr lang="en-US" b="1" smtClean="0"/>
          </a:p>
          <a:p>
            <a:pPr>
              <a:tabLst>
                <a:tab pos="363538" algn="l"/>
              </a:tabLst>
            </a:pPr>
            <a:r>
              <a:rPr lang="en-US"/>
              <a:t>Aplikasi CD/DVD Maker adalah perangkat lunak yang dapat digunakan untuk menuliskan data atau file pada media CD atau DVD dengan menggunakan CD atau DVD writer. Saat ini aplikasi CD/DVD Maker juga memiliki beberapa fitur untuk dapat membuat berbagai jenis format CD dan DVD, mulai dari audio disc, mp3, bootable disc, dan format video. Selain itu aplikasi ini juga memiliki fasilitas untuk CD dan </a:t>
            </a:r>
            <a:r>
              <a:rPr lang="en-US"/>
              <a:t>DVD </a:t>
            </a:r>
            <a:r>
              <a:rPr lang="en-US" smtClean="0"/>
              <a:t>rewriteable.</a:t>
            </a:r>
            <a:endParaRPr lang="id-ID" smtClean="0"/>
          </a:p>
          <a:p>
            <a:pPr>
              <a:tabLst>
                <a:tab pos="363538" algn="l"/>
              </a:tabLst>
            </a:pPr>
            <a:endParaRPr lang="id-ID"/>
          </a:p>
          <a:p>
            <a:pPr>
              <a:tabLst>
                <a:tab pos="363538" algn="l"/>
              </a:tabLst>
            </a:pPr>
            <a:r>
              <a:rPr lang="en-US" smtClean="0"/>
              <a:t>Beberapa </a:t>
            </a:r>
            <a:r>
              <a:rPr lang="en-US"/>
              <a:t>contoh aplikasi CD/DVD Maker adalah :</a:t>
            </a:r>
          </a:p>
          <a:p>
            <a:pPr marL="285750" indent="-285750">
              <a:buFont typeface="Arial" pitchFamily="34" charset="0"/>
              <a:buChar char="•"/>
              <a:tabLst>
                <a:tab pos="363538" algn="l"/>
              </a:tabLst>
            </a:pPr>
            <a:r>
              <a:rPr lang="en-US" smtClean="0"/>
              <a:t>Nero </a:t>
            </a:r>
            <a:r>
              <a:rPr lang="en-US"/>
              <a:t>Burning ROM, adalah aplikasi CD/DVD burner yang paling banyak dipakai saat ini. Bersifat komersial dan diproduksi oleh Ahead Software AG.</a:t>
            </a:r>
          </a:p>
          <a:p>
            <a:pPr marL="285750" indent="-285750">
              <a:buFont typeface="Arial" pitchFamily="34" charset="0"/>
              <a:buChar char="•"/>
              <a:tabLst>
                <a:tab pos="363538" algn="l"/>
              </a:tabLst>
            </a:pPr>
            <a:r>
              <a:rPr lang="en-US" smtClean="0"/>
              <a:t>Easy </a:t>
            </a:r>
            <a:r>
              <a:rPr lang="en-US"/>
              <a:t>Media Creator, bersifat komersial dan diproduksi oleh Sonic Solutions</a:t>
            </a:r>
          </a:p>
          <a:p>
            <a:pPr marL="285750" indent="-285750">
              <a:buFont typeface="Arial" pitchFamily="34" charset="0"/>
              <a:buChar char="•"/>
              <a:tabLst>
                <a:tab pos="363538" algn="l"/>
              </a:tabLst>
            </a:pPr>
            <a:r>
              <a:rPr lang="en-US" smtClean="0"/>
              <a:t>Power2Go</a:t>
            </a:r>
            <a:r>
              <a:rPr lang="en-US"/>
              <a:t>, bersifat komersial dan diproduksi oleh Cyberlink Corp.</a:t>
            </a:r>
          </a:p>
          <a:p>
            <a:pPr marL="285750" indent="-285750">
              <a:buFont typeface="Arial" pitchFamily="34" charset="0"/>
              <a:buChar char="•"/>
              <a:tabLst>
                <a:tab pos="363538" algn="l"/>
              </a:tabLst>
            </a:pPr>
            <a:r>
              <a:rPr lang="en-US" smtClean="0"/>
              <a:t>Instant </a:t>
            </a:r>
            <a:r>
              <a:rPr lang="en-US"/>
              <a:t>CD_DVD, bersifat komersial dan diproduksi oleh Pinnacle Systems, Inc.</a:t>
            </a:r>
          </a:p>
          <a:p>
            <a:pPr marL="285750" indent="-285750">
              <a:buFont typeface="Arial" pitchFamily="34" charset="0"/>
              <a:buChar char="•"/>
              <a:tabLst>
                <a:tab pos="363538" algn="l"/>
              </a:tabLst>
            </a:pPr>
            <a:r>
              <a:rPr lang="en-US" smtClean="0"/>
              <a:t>NTI </a:t>
            </a:r>
            <a:r>
              <a:rPr lang="en-US"/>
              <a:t>CD &amp; DVD Maker, bersifat komersial dan diproduksi oleh NewTech Infosystems </a:t>
            </a:r>
            <a:r>
              <a:rPr lang="en-US"/>
              <a:t>Inc</a:t>
            </a:r>
            <a:r>
              <a:rPr lang="en-US" smtClean="0"/>
              <a:t>.</a:t>
            </a:r>
            <a:endParaRPr lang="en-US"/>
          </a:p>
          <a:p>
            <a:pPr marL="285750" indent="-285750">
              <a:buFont typeface="Arial" pitchFamily="34" charset="0"/>
              <a:buChar char="•"/>
              <a:tabLst>
                <a:tab pos="363538" algn="l"/>
              </a:tabLst>
            </a:pPr>
            <a:endParaRPr lang="en-US"/>
          </a:p>
          <a:p>
            <a:pPr marL="285750" indent="-285750">
              <a:buFont typeface="Arial" pitchFamily="34" charset="0"/>
              <a:buChar char="•"/>
              <a:tabLst>
                <a:tab pos="363538" algn="l"/>
              </a:tabLst>
            </a:pPr>
            <a:endParaRPr lang="en-US"/>
          </a:p>
          <a:p>
            <a:pPr marL="285750" indent="-285750">
              <a:buFont typeface="Arial" pitchFamily="34" charset="0"/>
              <a:buChar char="•"/>
              <a:tabLst>
                <a:tab pos="363538" algn="l"/>
              </a:tabLst>
            </a:pPr>
            <a:endParaRPr lang="en-US"/>
          </a:p>
          <a:p>
            <a:pPr marL="285750" indent="-285750">
              <a:buFont typeface="Arial" pitchFamily="34" charset="0"/>
              <a:buChar char="•"/>
              <a:tabLst>
                <a:tab pos="363538" algn="l"/>
              </a:tabLst>
            </a:pPr>
            <a:endParaRPr lang="en-US" smtClean="0"/>
          </a:p>
          <a:p>
            <a:pPr>
              <a:tabLst>
                <a:tab pos="363538" algn="l"/>
              </a:tabLst>
            </a:pPr>
            <a:endParaRPr lang="en-US" smtClean="0"/>
          </a:p>
        </p:txBody>
      </p:sp>
    </p:spTree>
    <p:extLst>
      <p:ext uri="{BB962C8B-B14F-4D97-AF65-F5344CB8AC3E}">
        <p14:creationId xmlns:p14="http://schemas.microsoft.com/office/powerpoint/2010/main" val="3816732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19966" y="485506"/>
            <a:ext cx="8136904" cy="5909310"/>
          </a:xfrm>
          <a:prstGeom prst="rect">
            <a:avLst/>
          </a:prstGeom>
          <a:noFill/>
        </p:spPr>
        <p:txBody>
          <a:bodyPr wrap="square" rtlCol="0">
            <a:spAutoFit/>
          </a:bodyPr>
          <a:lstStyle/>
          <a:p>
            <a:pPr>
              <a:tabLst>
                <a:tab pos="363538" algn="l"/>
              </a:tabLst>
            </a:pPr>
            <a:r>
              <a:rPr lang="id-ID" b="1" smtClean="0"/>
              <a:t>f</a:t>
            </a:r>
            <a:r>
              <a:rPr lang="en-US" b="1"/>
              <a:t>. Reporting Service</a:t>
            </a:r>
            <a:endParaRPr lang="en-US" b="1" smtClean="0"/>
          </a:p>
          <a:p>
            <a:pPr>
              <a:tabLst>
                <a:tab pos="363538" algn="l"/>
              </a:tabLst>
            </a:pPr>
            <a:r>
              <a:rPr lang="en-US"/>
              <a:t>Aplikasi Reporting Service adalah perangkat lunak yang digunakan untuk membuat dan membangkitkan dokumen dalam bentuk laporan-laporan dari suatu basisdata. Dokumen laporan yang dihasilkan dapat secara langsung tampil sesuai dengan hasilnya. Dokumen dapat diexport dalam berbagai format seperti MS Word, MS Excell, file teks, dan pdf. Biasanya aplikasi ini terintegrasi dengan sebuah sistem informasi untuk mengolah data, sehingga aplikasi ini digunakan untuk menampilkan laporan dalam bentuk atau format sesuai </a:t>
            </a:r>
            <a:r>
              <a:rPr lang="en-US"/>
              <a:t>yang </a:t>
            </a:r>
            <a:r>
              <a:rPr lang="en-US" smtClean="0"/>
              <a:t>dibutuhkan.</a:t>
            </a:r>
            <a:endParaRPr lang="id-ID" smtClean="0"/>
          </a:p>
          <a:p>
            <a:pPr>
              <a:tabLst>
                <a:tab pos="363538" algn="l"/>
              </a:tabLst>
            </a:pPr>
            <a:endParaRPr lang="id-ID"/>
          </a:p>
          <a:p>
            <a:pPr>
              <a:tabLst>
                <a:tab pos="363538" algn="l"/>
              </a:tabLst>
            </a:pPr>
            <a:r>
              <a:rPr lang="en-US" smtClean="0"/>
              <a:t>Beberapa </a:t>
            </a:r>
            <a:r>
              <a:rPr lang="en-US"/>
              <a:t>contoh aplikasi reporting service adalah :</a:t>
            </a:r>
          </a:p>
          <a:p>
            <a:pPr marL="285750" indent="-285750">
              <a:buFont typeface="Arial" pitchFamily="34" charset="0"/>
              <a:buChar char="•"/>
              <a:tabLst>
                <a:tab pos="363538" algn="l"/>
              </a:tabLst>
            </a:pPr>
            <a:r>
              <a:rPr lang="en-US" smtClean="0"/>
              <a:t>Crystal </a:t>
            </a:r>
            <a:r>
              <a:rPr lang="en-US"/>
              <a:t>Reports, bersifat komersial dan diproduksi oleh Crystal Decisions Inc.</a:t>
            </a:r>
          </a:p>
          <a:p>
            <a:pPr marL="285750" indent="-285750">
              <a:buFont typeface="Arial" pitchFamily="34" charset="0"/>
              <a:buChar char="•"/>
              <a:tabLst>
                <a:tab pos="363538" algn="l"/>
              </a:tabLst>
            </a:pPr>
            <a:r>
              <a:rPr lang="en-US" smtClean="0"/>
              <a:t>Jasper </a:t>
            </a:r>
            <a:r>
              <a:rPr lang="en-US"/>
              <a:t>Reports, bersifat open source dan diproduksi oleh JasperSoft Corporation dengan lisensi GPL.</a:t>
            </a:r>
          </a:p>
          <a:p>
            <a:pPr marL="285750" indent="-285750">
              <a:buFont typeface="Arial" pitchFamily="34" charset="0"/>
              <a:buChar char="•"/>
              <a:tabLst>
                <a:tab pos="363538" algn="l"/>
              </a:tabLst>
            </a:pPr>
            <a:r>
              <a:rPr lang="en-US" smtClean="0"/>
              <a:t>Hyperion </a:t>
            </a:r>
            <a:r>
              <a:rPr lang="en-US"/>
              <a:t>Reports, bersifat komersial dan diproduksi oleh Hyperion Solutions Corporation.</a:t>
            </a:r>
          </a:p>
          <a:p>
            <a:pPr marL="285750" indent="-285750">
              <a:buFont typeface="Arial" pitchFamily="34" charset="0"/>
              <a:buChar char="•"/>
              <a:tabLst>
                <a:tab pos="363538" algn="l"/>
              </a:tabLst>
            </a:pPr>
            <a:r>
              <a:rPr lang="en-US" smtClean="0"/>
              <a:t>i-net </a:t>
            </a:r>
            <a:r>
              <a:rPr lang="en-US"/>
              <a:t>Crystal-Clear, bersifat komersial dan diproduksi oleh i-net </a:t>
            </a:r>
            <a:r>
              <a:rPr lang="en-US"/>
              <a:t>Software</a:t>
            </a:r>
            <a:r>
              <a:rPr lang="en-US" smtClean="0"/>
              <a:t>.</a:t>
            </a:r>
            <a:endParaRPr lang="en-US"/>
          </a:p>
          <a:p>
            <a:pPr marL="285750" indent="-285750">
              <a:buFont typeface="Arial" pitchFamily="34" charset="0"/>
              <a:buChar char="•"/>
              <a:tabLst>
                <a:tab pos="363538" algn="l"/>
              </a:tabLst>
            </a:pPr>
            <a:endParaRPr lang="en-US"/>
          </a:p>
          <a:p>
            <a:pPr marL="285750" indent="-285750">
              <a:buFont typeface="Arial" pitchFamily="34" charset="0"/>
              <a:buChar char="•"/>
              <a:tabLst>
                <a:tab pos="363538" algn="l"/>
              </a:tabLst>
            </a:pPr>
            <a:endParaRPr lang="en-US"/>
          </a:p>
          <a:p>
            <a:pPr marL="285750" indent="-285750">
              <a:buFont typeface="Arial" pitchFamily="34" charset="0"/>
              <a:buChar char="•"/>
              <a:tabLst>
                <a:tab pos="363538" algn="l"/>
              </a:tabLst>
            </a:pPr>
            <a:endParaRPr lang="en-US"/>
          </a:p>
          <a:p>
            <a:pPr marL="285750" indent="-285750">
              <a:buFont typeface="Arial" pitchFamily="34" charset="0"/>
              <a:buChar char="•"/>
              <a:tabLst>
                <a:tab pos="363538" algn="l"/>
              </a:tabLst>
            </a:pPr>
            <a:endParaRPr lang="en-US" smtClean="0"/>
          </a:p>
          <a:p>
            <a:pPr>
              <a:tabLst>
                <a:tab pos="363538" algn="l"/>
              </a:tabLst>
            </a:pPr>
            <a:endParaRPr lang="en-US" smtClean="0"/>
          </a:p>
        </p:txBody>
      </p:sp>
    </p:spTree>
    <p:extLst>
      <p:ext uri="{BB962C8B-B14F-4D97-AF65-F5344CB8AC3E}">
        <p14:creationId xmlns:p14="http://schemas.microsoft.com/office/powerpoint/2010/main" val="417592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19966" y="485506"/>
            <a:ext cx="8136904" cy="4801314"/>
          </a:xfrm>
          <a:prstGeom prst="rect">
            <a:avLst/>
          </a:prstGeom>
          <a:noFill/>
        </p:spPr>
        <p:txBody>
          <a:bodyPr wrap="square" rtlCol="0">
            <a:spAutoFit/>
          </a:bodyPr>
          <a:lstStyle/>
          <a:p>
            <a:pPr>
              <a:tabLst>
                <a:tab pos="363538" algn="l"/>
              </a:tabLst>
            </a:pPr>
            <a:r>
              <a:rPr lang="en-US" b="1" smtClean="0"/>
              <a:t>Perangkat </a:t>
            </a:r>
            <a:r>
              <a:rPr lang="en-US" b="1"/>
              <a:t>Lunak Komunikasi Komputer</a:t>
            </a:r>
          </a:p>
          <a:p>
            <a:pPr>
              <a:tabLst>
                <a:tab pos="363538" algn="l"/>
              </a:tabLst>
            </a:pPr>
            <a:r>
              <a:rPr lang="en-US"/>
              <a:t>Perangkat lunak komunikasi komputer adalah perangkat lunak yang digunakan untuk proses komunikasi data antara satu komputer dengan komputer yang lain</a:t>
            </a:r>
            <a:r>
              <a:rPr lang="en-US"/>
              <a:t>. </a:t>
            </a:r>
            <a:endParaRPr lang="id-ID" smtClean="0"/>
          </a:p>
          <a:p>
            <a:pPr>
              <a:tabLst>
                <a:tab pos="363538" algn="l"/>
              </a:tabLst>
            </a:pPr>
            <a:endParaRPr lang="en-US"/>
          </a:p>
          <a:p>
            <a:pPr>
              <a:tabLst>
                <a:tab pos="363538" algn="l"/>
              </a:tabLst>
            </a:pPr>
            <a:r>
              <a:rPr lang="en-US" b="1"/>
              <a:t>a</a:t>
            </a:r>
            <a:r>
              <a:rPr lang="en-US" b="1"/>
              <a:t>. </a:t>
            </a:r>
            <a:r>
              <a:rPr lang="en-US" b="1" smtClean="0"/>
              <a:t>Web </a:t>
            </a:r>
            <a:r>
              <a:rPr lang="en-US" b="1"/>
              <a:t>Browser</a:t>
            </a:r>
          </a:p>
          <a:p>
            <a:pPr>
              <a:tabLst>
                <a:tab pos="363538" algn="l"/>
              </a:tabLst>
            </a:pPr>
            <a:r>
              <a:rPr lang="en-US"/>
              <a:t>Aplikasi web browser adalah aplikasi yang digunakan untuk mengakses dan membuka halaman web. Saat ini web merupakan media yang sangat populer untuk mendapatkan informasi dari seluruh </a:t>
            </a:r>
            <a:r>
              <a:rPr lang="en-US"/>
              <a:t>penjuru </a:t>
            </a:r>
            <a:r>
              <a:rPr lang="en-US" smtClean="0"/>
              <a:t>dunia.</a:t>
            </a:r>
            <a:endParaRPr lang="id-ID" smtClean="0"/>
          </a:p>
          <a:p>
            <a:pPr>
              <a:tabLst>
                <a:tab pos="363538" algn="l"/>
              </a:tabLst>
            </a:pPr>
            <a:endParaRPr lang="id-ID"/>
          </a:p>
          <a:p>
            <a:pPr>
              <a:tabLst>
                <a:tab pos="363538" algn="l"/>
              </a:tabLst>
            </a:pPr>
            <a:r>
              <a:rPr lang="en-US" smtClean="0"/>
              <a:t>Beberapa </a:t>
            </a:r>
            <a:r>
              <a:rPr lang="en-US"/>
              <a:t>jenis aplikasi web browser adalah:</a:t>
            </a:r>
          </a:p>
          <a:p>
            <a:pPr marL="285750" indent="-285750">
              <a:buFont typeface="Arial" pitchFamily="34" charset="0"/>
              <a:buChar char="•"/>
              <a:tabLst>
                <a:tab pos="363538" algn="l"/>
              </a:tabLst>
            </a:pPr>
            <a:r>
              <a:rPr lang="en-US" smtClean="0"/>
              <a:t>Internet </a:t>
            </a:r>
            <a:r>
              <a:rPr lang="en-US"/>
              <a:t>Explorer, merupakan aplikasi web browser yang ikut dalam paket Microsoft Windows.</a:t>
            </a:r>
          </a:p>
          <a:p>
            <a:pPr marL="285750" indent="-285750">
              <a:buFont typeface="Arial" pitchFamily="34" charset="0"/>
              <a:buChar char="•"/>
              <a:tabLst>
                <a:tab pos="363538" algn="l"/>
              </a:tabLst>
            </a:pPr>
            <a:r>
              <a:rPr lang="en-US" smtClean="0"/>
              <a:t>Mozilla</a:t>
            </a:r>
            <a:r>
              <a:rPr lang="en-US"/>
              <a:t>, bersifat open source dan diproduksi oleh Mozilla Foundation.</a:t>
            </a:r>
          </a:p>
          <a:p>
            <a:pPr marL="285750" indent="-285750">
              <a:buFont typeface="Arial" pitchFamily="34" charset="0"/>
              <a:buChar char="•"/>
              <a:tabLst>
                <a:tab pos="363538" algn="l"/>
              </a:tabLst>
            </a:pPr>
            <a:r>
              <a:rPr lang="en-US" smtClean="0"/>
              <a:t>Netscape </a:t>
            </a:r>
            <a:r>
              <a:rPr lang="en-US"/>
              <a:t>Communicator, bersifat komersial dan diproduksi oleh Netscape.</a:t>
            </a:r>
          </a:p>
          <a:p>
            <a:pPr marL="285750" indent="-285750">
              <a:buFont typeface="Arial" pitchFamily="34" charset="0"/>
              <a:buChar char="•"/>
              <a:tabLst>
                <a:tab pos="363538" algn="l"/>
              </a:tabLst>
            </a:pPr>
            <a:r>
              <a:rPr lang="en-US" smtClean="0"/>
              <a:t>Opera</a:t>
            </a:r>
            <a:r>
              <a:rPr lang="en-US"/>
              <a:t>, bersifat freeware dan komersial, diproduksi oleh Opera Software ASA</a:t>
            </a:r>
          </a:p>
          <a:p>
            <a:pPr marL="285750" indent="-285750">
              <a:buFont typeface="Arial" pitchFamily="34" charset="0"/>
              <a:buChar char="•"/>
              <a:tabLst>
                <a:tab pos="363538" algn="l"/>
              </a:tabLst>
            </a:pPr>
            <a:r>
              <a:rPr lang="en-US" smtClean="0"/>
              <a:t>Lynx</a:t>
            </a:r>
            <a:r>
              <a:rPr lang="en-US"/>
              <a:t>, merupakan aplikasi web browser berbasis teks, bersifat open source dengan lisensi </a:t>
            </a:r>
            <a:r>
              <a:rPr lang="en-US"/>
              <a:t>GPL</a:t>
            </a:r>
            <a:r>
              <a:rPr lang="en-US" smtClean="0"/>
              <a:t>.</a:t>
            </a:r>
            <a:endParaRPr lang="en-US"/>
          </a:p>
        </p:txBody>
      </p:sp>
    </p:spTree>
    <p:extLst>
      <p:ext uri="{BB962C8B-B14F-4D97-AF65-F5344CB8AC3E}">
        <p14:creationId xmlns:p14="http://schemas.microsoft.com/office/powerpoint/2010/main" val="122650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19966" y="485506"/>
            <a:ext cx="8136904" cy="3139321"/>
          </a:xfrm>
          <a:prstGeom prst="rect">
            <a:avLst/>
          </a:prstGeom>
          <a:noFill/>
        </p:spPr>
        <p:txBody>
          <a:bodyPr wrap="square" rtlCol="0">
            <a:spAutoFit/>
          </a:bodyPr>
          <a:lstStyle/>
          <a:p>
            <a:pPr>
              <a:tabLst>
                <a:tab pos="363538" algn="l"/>
              </a:tabLst>
            </a:pPr>
            <a:r>
              <a:rPr lang="id-ID" b="1" smtClean="0"/>
              <a:t>b</a:t>
            </a:r>
            <a:r>
              <a:rPr lang="en-US" b="1"/>
              <a:t>. </a:t>
            </a:r>
            <a:r>
              <a:rPr lang="en-US" b="1"/>
              <a:t>Email </a:t>
            </a:r>
            <a:r>
              <a:rPr lang="en-US" b="1" smtClean="0"/>
              <a:t>Client</a:t>
            </a:r>
            <a:endParaRPr lang="id-ID" b="1" smtClean="0"/>
          </a:p>
          <a:p>
            <a:pPr>
              <a:tabLst>
                <a:tab pos="363538" algn="l"/>
              </a:tabLst>
            </a:pPr>
            <a:r>
              <a:rPr lang="en-US"/>
              <a:t>Aplikasi email client adalah aplikasi yang digunakan mengakses, membaca, dan mengirimkan email melalui sebuah server email. Protokol yang biasanya digunakan untuk mengakses email pada sebuah server adalah IMAP </a:t>
            </a:r>
            <a:r>
              <a:rPr lang="en-US"/>
              <a:t>dan </a:t>
            </a:r>
            <a:r>
              <a:rPr lang="en-US" smtClean="0"/>
              <a:t>POP3.</a:t>
            </a:r>
            <a:endParaRPr lang="id-ID" smtClean="0"/>
          </a:p>
          <a:p>
            <a:pPr>
              <a:tabLst>
                <a:tab pos="363538" algn="l"/>
              </a:tabLst>
            </a:pPr>
            <a:endParaRPr lang="id-ID"/>
          </a:p>
          <a:p>
            <a:pPr>
              <a:tabLst>
                <a:tab pos="363538" algn="l"/>
              </a:tabLst>
            </a:pPr>
            <a:r>
              <a:rPr lang="en-US" smtClean="0"/>
              <a:t>Beberapa </a:t>
            </a:r>
            <a:r>
              <a:rPr lang="en-US"/>
              <a:t>jenis aplikasi email client adalah:</a:t>
            </a:r>
          </a:p>
          <a:p>
            <a:pPr marL="285750" indent="-285750">
              <a:buFont typeface="Arial" pitchFamily="34" charset="0"/>
              <a:buChar char="•"/>
              <a:tabLst>
                <a:tab pos="363538" algn="l"/>
              </a:tabLst>
            </a:pPr>
            <a:r>
              <a:rPr lang="en-US" smtClean="0"/>
              <a:t>Microsoft </a:t>
            </a:r>
            <a:r>
              <a:rPr lang="en-US"/>
              <a:t>Outlook, bersifat komersial dan diproduksi oleh Microsoft Corporation.</a:t>
            </a:r>
          </a:p>
          <a:p>
            <a:pPr marL="285750" indent="-285750">
              <a:buFont typeface="Arial" pitchFamily="34" charset="0"/>
              <a:buChar char="•"/>
              <a:tabLst>
                <a:tab pos="363538" algn="l"/>
              </a:tabLst>
            </a:pPr>
            <a:r>
              <a:rPr lang="en-US" smtClean="0"/>
              <a:t>Mozilla </a:t>
            </a:r>
            <a:r>
              <a:rPr lang="en-US"/>
              <a:t>Thunderbird, bersifat open source dan diproduksi oleh Mozilla Foundation dengan lisensi GPL</a:t>
            </a:r>
          </a:p>
          <a:p>
            <a:pPr marL="285750" indent="-285750">
              <a:buFont typeface="Arial" pitchFamily="34" charset="0"/>
              <a:buChar char="•"/>
              <a:tabLst>
                <a:tab pos="363538" algn="l"/>
              </a:tabLst>
            </a:pPr>
            <a:r>
              <a:rPr lang="en-US" smtClean="0"/>
              <a:t>Pine</a:t>
            </a:r>
            <a:r>
              <a:rPr lang="en-US"/>
              <a:t>, merupakan aplikasi berbasis teks bersifat open source dengan lisensi GPL.</a:t>
            </a:r>
          </a:p>
          <a:p>
            <a:pPr marL="285750" indent="-285750">
              <a:buFont typeface="Arial" pitchFamily="34" charset="0"/>
              <a:buChar char="•"/>
              <a:tabLst>
                <a:tab pos="363538" algn="l"/>
              </a:tabLst>
            </a:pPr>
            <a:r>
              <a:rPr lang="en-US" smtClean="0"/>
              <a:t>Eudora</a:t>
            </a:r>
            <a:r>
              <a:rPr lang="en-US"/>
              <a:t>, bersifat komersial dan diproduksi oleh QUALCOMM </a:t>
            </a:r>
            <a:r>
              <a:rPr lang="en-US"/>
              <a:t>Incorporated</a:t>
            </a:r>
            <a:r>
              <a:rPr lang="en-US" smtClean="0"/>
              <a:t>.</a:t>
            </a:r>
            <a:endParaRPr lang="en-US"/>
          </a:p>
        </p:txBody>
      </p:sp>
    </p:spTree>
    <p:extLst>
      <p:ext uri="{BB962C8B-B14F-4D97-AF65-F5344CB8AC3E}">
        <p14:creationId xmlns:p14="http://schemas.microsoft.com/office/powerpoint/2010/main" val="6478352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19966" y="485506"/>
            <a:ext cx="8136904" cy="3416320"/>
          </a:xfrm>
          <a:prstGeom prst="rect">
            <a:avLst/>
          </a:prstGeom>
          <a:noFill/>
        </p:spPr>
        <p:txBody>
          <a:bodyPr wrap="square" rtlCol="0">
            <a:spAutoFit/>
          </a:bodyPr>
          <a:lstStyle/>
          <a:p>
            <a:pPr>
              <a:tabLst>
                <a:tab pos="363538" algn="l"/>
              </a:tabLst>
            </a:pPr>
            <a:r>
              <a:rPr lang="id-ID" b="1" smtClean="0"/>
              <a:t>c</a:t>
            </a:r>
            <a:r>
              <a:rPr lang="en-US" b="1"/>
              <a:t>. Instant Messenger</a:t>
            </a:r>
            <a:endParaRPr lang="id-ID" b="1" smtClean="0"/>
          </a:p>
          <a:p>
            <a:pPr>
              <a:tabLst>
                <a:tab pos="363538" algn="l"/>
              </a:tabLst>
            </a:pPr>
            <a:r>
              <a:rPr lang="en-US"/>
              <a:t>Aplikasi instant messenger adalah aplikasi yang digunakan untuk berkomunikasi secara tekstual dengan orang di tempat lain. Untuk bisa berkomunikasi dengan instant messenger, kita harus meregistrasi dahulu nama user kita dan harus mengenali dulu orang yang akan </a:t>
            </a:r>
            <a:r>
              <a:rPr lang="en-US"/>
              <a:t>diajak </a:t>
            </a:r>
            <a:r>
              <a:rPr lang="en-US" smtClean="0"/>
              <a:t>berkomunikasi.</a:t>
            </a:r>
            <a:endParaRPr lang="id-ID" smtClean="0"/>
          </a:p>
          <a:p>
            <a:pPr>
              <a:tabLst>
                <a:tab pos="363538" algn="l"/>
              </a:tabLst>
            </a:pPr>
            <a:endParaRPr lang="id-ID"/>
          </a:p>
          <a:p>
            <a:pPr>
              <a:tabLst>
                <a:tab pos="363538" algn="l"/>
              </a:tabLst>
            </a:pPr>
            <a:r>
              <a:rPr lang="en-US" smtClean="0"/>
              <a:t>Beberapa </a:t>
            </a:r>
            <a:r>
              <a:rPr lang="en-US"/>
              <a:t>jenis aplikasi instant messenger adalah:</a:t>
            </a:r>
          </a:p>
          <a:p>
            <a:pPr marL="285750" indent="-285750">
              <a:buFont typeface="Arial" pitchFamily="34" charset="0"/>
              <a:buChar char="•"/>
              <a:tabLst>
                <a:tab pos="363538" algn="l"/>
              </a:tabLst>
            </a:pPr>
            <a:r>
              <a:rPr lang="en-US" smtClean="0"/>
              <a:t>Yahoo </a:t>
            </a:r>
            <a:r>
              <a:rPr lang="en-US"/>
              <a:t>Messenger, bersifat freeware dan diproduksi oleh Yahoo! Inc.</a:t>
            </a:r>
          </a:p>
          <a:p>
            <a:pPr marL="285750" indent="-285750">
              <a:buFont typeface="Arial" pitchFamily="34" charset="0"/>
              <a:buChar char="•"/>
              <a:tabLst>
                <a:tab pos="363538" algn="l"/>
              </a:tabLst>
            </a:pPr>
            <a:r>
              <a:rPr lang="en-US" smtClean="0"/>
              <a:t>ICQ</a:t>
            </a:r>
            <a:r>
              <a:rPr lang="en-US"/>
              <a:t>, bersifat freeware dan diproduksi oleh ICQ Inc.</a:t>
            </a:r>
          </a:p>
          <a:p>
            <a:pPr marL="285750" indent="-285750">
              <a:buFont typeface="Arial" pitchFamily="34" charset="0"/>
              <a:buChar char="•"/>
              <a:tabLst>
                <a:tab pos="363538" algn="l"/>
              </a:tabLst>
            </a:pPr>
            <a:r>
              <a:rPr lang="en-US" smtClean="0"/>
              <a:t>MSN </a:t>
            </a:r>
            <a:r>
              <a:rPr lang="en-US"/>
              <a:t>Messenger, bersifat freeware dan diproduksi oleh Microsoft Corporation.</a:t>
            </a:r>
          </a:p>
          <a:p>
            <a:pPr marL="285750" indent="-285750">
              <a:buFont typeface="Arial" pitchFamily="34" charset="0"/>
              <a:buChar char="•"/>
              <a:tabLst>
                <a:tab pos="363538" algn="l"/>
              </a:tabLst>
            </a:pPr>
            <a:r>
              <a:rPr lang="en-US" smtClean="0"/>
              <a:t>Google </a:t>
            </a:r>
            <a:r>
              <a:rPr lang="en-US"/>
              <a:t>Talk, bersifat freeware dan diproduksi oleh Google. </a:t>
            </a:r>
          </a:p>
          <a:p>
            <a:pPr marL="285750" indent="-285750">
              <a:buFont typeface="Arial" pitchFamily="34" charset="0"/>
              <a:buChar char="•"/>
              <a:tabLst>
                <a:tab pos="363538" algn="l"/>
              </a:tabLst>
            </a:pPr>
            <a:r>
              <a:rPr lang="en-US" smtClean="0"/>
              <a:t>Skype</a:t>
            </a:r>
            <a:r>
              <a:rPr lang="en-US"/>
              <a:t>, bersifat freeware dan diproduksi oleh Skype Technologies </a:t>
            </a:r>
            <a:r>
              <a:rPr lang="en-US"/>
              <a:t>S.A</a:t>
            </a:r>
            <a:r>
              <a:rPr lang="en-US" smtClean="0"/>
              <a:t>.</a:t>
            </a:r>
            <a:endParaRPr lang="en-US"/>
          </a:p>
        </p:txBody>
      </p:sp>
    </p:spTree>
    <p:extLst>
      <p:ext uri="{BB962C8B-B14F-4D97-AF65-F5344CB8AC3E}">
        <p14:creationId xmlns:p14="http://schemas.microsoft.com/office/powerpoint/2010/main" val="638977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19966" y="465312"/>
            <a:ext cx="8136904" cy="2746906"/>
          </a:xfrm>
          <a:prstGeom prst="rect">
            <a:avLst/>
          </a:prstGeom>
          <a:noFill/>
        </p:spPr>
        <p:txBody>
          <a:bodyPr wrap="square" rtlCol="0">
            <a:spAutoFit/>
          </a:bodyPr>
          <a:lstStyle/>
          <a:p>
            <a:pPr>
              <a:tabLst>
                <a:tab pos="363538" algn="l"/>
              </a:tabLst>
            </a:pPr>
            <a:r>
              <a:rPr lang="id-ID" b="1" smtClean="0"/>
              <a:t>d</a:t>
            </a:r>
            <a:r>
              <a:rPr lang="en-US" b="1"/>
              <a:t>. IRC Client</a:t>
            </a:r>
            <a:endParaRPr lang="id-ID" b="1" smtClean="0"/>
          </a:p>
          <a:p>
            <a:pPr>
              <a:tabLst>
                <a:tab pos="363538" algn="l"/>
              </a:tabLst>
            </a:pPr>
            <a:r>
              <a:rPr lang="en-US"/>
              <a:t>Aplikasi irc client adalah aplikasi yang digunakan untuk berkomunikasi secara tekstual dengan orang di tempat lain (chatting). Perbedaan dengan instant messenger adalah, kita tidak memerlukan registrasi terlebih dulu dan kita tidak perlu mengenal orang yang akan diajak bicara</a:t>
            </a:r>
            <a:r>
              <a:rPr lang="en-US"/>
              <a:t>. </a:t>
            </a:r>
            <a:endParaRPr lang="id-ID" smtClean="0"/>
          </a:p>
          <a:p>
            <a:pPr>
              <a:tabLst>
                <a:tab pos="363538" algn="l"/>
              </a:tabLst>
            </a:pPr>
            <a:endParaRPr lang="id-ID" sz="600"/>
          </a:p>
          <a:p>
            <a:pPr>
              <a:tabLst>
                <a:tab pos="363538" algn="l"/>
              </a:tabLst>
            </a:pPr>
            <a:r>
              <a:rPr lang="en-US" smtClean="0"/>
              <a:t>Beberapa </a:t>
            </a:r>
            <a:r>
              <a:rPr lang="en-US"/>
              <a:t>jenis aplikasi irc client adalah:</a:t>
            </a:r>
          </a:p>
          <a:p>
            <a:pPr marL="285750" indent="-285750">
              <a:buFont typeface="Arial" pitchFamily="34" charset="0"/>
              <a:buChar char="•"/>
              <a:tabLst>
                <a:tab pos="363538" algn="l"/>
              </a:tabLst>
            </a:pPr>
            <a:r>
              <a:rPr lang="en-US" smtClean="0"/>
              <a:t>MIRC</a:t>
            </a:r>
            <a:r>
              <a:rPr lang="en-US"/>
              <a:t>, bersifat komersial dan diproduksi oleh mIRC Co. Ltd. </a:t>
            </a:r>
          </a:p>
          <a:p>
            <a:pPr marL="285750" indent="-285750">
              <a:buFont typeface="Arial" pitchFamily="34" charset="0"/>
              <a:buChar char="•"/>
              <a:tabLst>
                <a:tab pos="363538" algn="l"/>
              </a:tabLst>
            </a:pPr>
            <a:r>
              <a:rPr lang="en-US" smtClean="0"/>
              <a:t>Xchat</a:t>
            </a:r>
            <a:r>
              <a:rPr lang="en-US"/>
              <a:t>, bersifat open source dan dikembangkan oleh Peter Zelezny.</a:t>
            </a:r>
          </a:p>
          <a:p>
            <a:pPr marL="285750" indent="-285750">
              <a:buFont typeface="Arial" pitchFamily="34" charset="0"/>
              <a:buChar char="•"/>
              <a:tabLst>
                <a:tab pos="363538" algn="l"/>
              </a:tabLst>
            </a:pPr>
            <a:r>
              <a:rPr lang="en-US" smtClean="0"/>
              <a:t>Snak</a:t>
            </a:r>
            <a:r>
              <a:rPr lang="en-US"/>
              <a:t>, aplikasi untuk Mac OS dan dikembangkan oleh </a:t>
            </a:r>
            <a:r>
              <a:rPr lang="en-US"/>
              <a:t>Kent </a:t>
            </a:r>
            <a:r>
              <a:rPr lang="en-US" smtClean="0"/>
              <a:t>Sorensen</a:t>
            </a:r>
            <a:endParaRPr lang="en-US"/>
          </a:p>
        </p:txBody>
      </p:sp>
      <p:sp>
        <p:nvSpPr>
          <p:cNvPr id="4" name="TextBox 3"/>
          <p:cNvSpPr txBox="1"/>
          <p:nvPr/>
        </p:nvSpPr>
        <p:spPr>
          <a:xfrm>
            <a:off x="519966" y="3356992"/>
            <a:ext cx="8136904" cy="2746906"/>
          </a:xfrm>
          <a:prstGeom prst="rect">
            <a:avLst/>
          </a:prstGeom>
          <a:noFill/>
        </p:spPr>
        <p:txBody>
          <a:bodyPr wrap="square" rtlCol="0">
            <a:spAutoFit/>
          </a:bodyPr>
          <a:lstStyle/>
          <a:p>
            <a:pPr>
              <a:tabLst>
                <a:tab pos="363538" algn="l"/>
              </a:tabLst>
            </a:pPr>
            <a:r>
              <a:rPr lang="id-ID" b="1" smtClean="0"/>
              <a:t>e</a:t>
            </a:r>
            <a:r>
              <a:rPr lang="en-US" b="1" smtClean="0"/>
              <a:t>. </a:t>
            </a:r>
            <a:r>
              <a:rPr lang="en-US" b="1"/>
              <a:t>FTP Client</a:t>
            </a:r>
            <a:endParaRPr lang="id-ID" b="1" smtClean="0"/>
          </a:p>
          <a:p>
            <a:pPr>
              <a:tabLst>
                <a:tab pos="363538" algn="l"/>
              </a:tabLst>
            </a:pPr>
            <a:r>
              <a:rPr lang="en-US"/>
              <a:t>Aplikasi FTP Client adalah aplikasi yang digunakan untuk mentransfer file dari dan ke tempat lain (FTP server). Aplikasi ini hanya khusus untuk melakukan download dan upload file</a:t>
            </a:r>
            <a:r>
              <a:rPr lang="en-US"/>
              <a:t>. </a:t>
            </a:r>
            <a:endParaRPr lang="id-ID" smtClean="0"/>
          </a:p>
          <a:p>
            <a:pPr>
              <a:tabLst>
                <a:tab pos="363538" algn="l"/>
              </a:tabLst>
            </a:pPr>
            <a:endParaRPr lang="id-ID" sz="700"/>
          </a:p>
          <a:p>
            <a:pPr>
              <a:tabLst>
                <a:tab pos="363538" algn="l"/>
              </a:tabLst>
            </a:pPr>
            <a:r>
              <a:rPr lang="en-US" smtClean="0"/>
              <a:t>Beberapa </a:t>
            </a:r>
            <a:r>
              <a:rPr lang="en-US"/>
              <a:t>jenis aplikasi FTP Client adalah:</a:t>
            </a:r>
          </a:p>
          <a:p>
            <a:pPr marL="285750" indent="-285750">
              <a:buFont typeface="Arial" pitchFamily="34" charset="0"/>
              <a:buChar char="•"/>
              <a:tabLst>
                <a:tab pos="363538" algn="l"/>
              </a:tabLst>
            </a:pPr>
            <a:r>
              <a:rPr lang="en-US" smtClean="0"/>
              <a:t>Filezilla</a:t>
            </a:r>
            <a:r>
              <a:rPr lang="en-US"/>
              <a:t>, bersifat open source dan dikembangkan oleh Tim Kosse</a:t>
            </a:r>
          </a:p>
          <a:p>
            <a:pPr marL="285750" indent="-285750">
              <a:buFont typeface="Arial" pitchFamily="34" charset="0"/>
              <a:buChar char="•"/>
              <a:tabLst>
                <a:tab pos="363538" algn="l"/>
              </a:tabLst>
            </a:pPr>
            <a:r>
              <a:rPr lang="en-US" smtClean="0"/>
              <a:t>CuteFTP</a:t>
            </a:r>
            <a:r>
              <a:rPr lang="en-US"/>
              <a:t>, bersifat shareware diproduksi oleh GlobalSCAPE Texas LP.</a:t>
            </a:r>
          </a:p>
          <a:p>
            <a:pPr marL="285750" indent="-285750">
              <a:buFont typeface="Arial" pitchFamily="34" charset="0"/>
              <a:buChar char="•"/>
              <a:tabLst>
                <a:tab pos="363538" algn="l"/>
              </a:tabLst>
            </a:pPr>
            <a:r>
              <a:rPr lang="en-US" smtClean="0"/>
              <a:t>WinSCP</a:t>
            </a:r>
            <a:r>
              <a:rPr lang="en-US"/>
              <a:t>, bersifat opensource diproduksi oleh Martin Prikryl</a:t>
            </a:r>
          </a:p>
          <a:p>
            <a:pPr marL="285750" indent="-285750">
              <a:buFont typeface="Arial" pitchFamily="34" charset="0"/>
              <a:buChar char="•"/>
              <a:tabLst>
                <a:tab pos="363538" algn="l"/>
              </a:tabLst>
            </a:pPr>
            <a:r>
              <a:rPr lang="en-US" smtClean="0"/>
              <a:t>Core </a:t>
            </a:r>
            <a:r>
              <a:rPr lang="en-US"/>
              <a:t>FTP, bersifat freeware diproduksi oleh </a:t>
            </a:r>
            <a:r>
              <a:rPr lang="en-US"/>
              <a:t>Core </a:t>
            </a:r>
            <a:r>
              <a:rPr lang="en-US" smtClean="0"/>
              <a:t>FTP</a:t>
            </a:r>
            <a:endParaRPr lang="en-US"/>
          </a:p>
        </p:txBody>
      </p:sp>
    </p:spTree>
    <p:extLst>
      <p:ext uri="{BB962C8B-B14F-4D97-AF65-F5344CB8AC3E}">
        <p14:creationId xmlns:p14="http://schemas.microsoft.com/office/powerpoint/2010/main" val="2516513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19966" y="465312"/>
            <a:ext cx="8136904" cy="3416320"/>
          </a:xfrm>
          <a:prstGeom prst="rect">
            <a:avLst/>
          </a:prstGeom>
          <a:noFill/>
        </p:spPr>
        <p:txBody>
          <a:bodyPr wrap="square" rtlCol="0">
            <a:spAutoFit/>
          </a:bodyPr>
          <a:lstStyle/>
          <a:p>
            <a:pPr>
              <a:tabLst>
                <a:tab pos="363538" algn="l"/>
              </a:tabLst>
            </a:pPr>
            <a:r>
              <a:rPr lang="id-ID" b="1" smtClean="0"/>
              <a:t>f</a:t>
            </a:r>
            <a:r>
              <a:rPr lang="en-US" b="1"/>
              <a:t>. File </a:t>
            </a:r>
            <a:r>
              <a:rPr lang="en-US" b="1"/>
              <a:t>Sharing </a:t>
            </a:r>
            <a:r>
              <a:rPr lang="en-US" b="1" smtClean="0"/>
              <a:t>Client</a:t>
            </a:r>
            <a:endParaRPr lang="id-ID" b="1" smtClean="0"/>
          </a:p>
          <a:p>
            <a:pPr>
              <a:tabLst>
                <a:tab pos="363538" algn="l"/>
              </a:tabLst>
            </a:pPr>
            <a:r>
              <a:rPr lang="en-US"/>
              <a:t>Aplikasi file sharing adalah perangkat lunak yang digunakan untuk mencari dan mendownload file yang disharing oleh orang lain di seluruh dunia. Selain itu kita juga bisa men-share file kita agar dapat diakses oleh orang lain. Terdapat beberapa jenis jaringan file sharing di internet, contohnya adalah EDonkey, Freenet, Gnutella, dll</a:t>
            </a:r>
            <a:r>
              <a:rPr lang="en-US"/>
              <a:t>. </a:t>
            </a:r>
            <a:endParaRPr lang="id-ID" smtClean="0"/>
          </a:p>
          <a:p>
            <a:pPr>
              <a:tabLst>
                <a:tab pos="363538" algn="l"/>
              </a:tabLst>
            </a:pPr>
            <a:endParaRPr lang="id-ID"/>
          </a:p>
          <a:p>
            <a:pPr>
              <a:tabLst>
                <a:tab pos="363538" algn="l"/>
              </a:tabLst>
            </a:pPr>
            <a:r>
              <a:rPr lang="en-US" smtClean="0"/>
              <a:t>Beberapa </a:t>
            </a:r>
            <a:r>
              <a:rPr lang="en-US"/>
              <a:t>jenis aplikasi file sharing client adalah:</a:t>
            </a:r>
          </a:p>
          <a:p>
            <a:pPr marL="285750" indent="-285750">
              <a:buFont typeface="Arial" pitchFamily="34" charset="0"/>
              <a:buChar char="•"/>
              <a:tabLst>
                <a:tab pos="363538" algn="l"/>
              </a:tabLst>
            </a:pPr>
            <a:r>
              <a:rPr lang="en-US" smtClean="0"/>
              <a:t>Emule</a:t>
            </a:r>
            <a:r>
              <a:rPr lang="en-US"/>
              <a:t>, bersifat open source dan dikembangkan oleh Emule Project dengan lisensi GPL.</a:t>
            </a:r>
          </a:p>
          <a:p>
            <a:pPr marL="285750" indent="-285750">
              <a:buFont typeface="Arial" pitchFamily="34" charset="0"/>
              <a:buChar char="•"/>
              <a:tabLst>
                <a:tab pos="363538" algn="l"/>
              </a:tabLst>
            </a:pPr>
            <a:r>
              <a:rPr lang="en-US" smtClean="0"/>
              <a:t>BitTorrent</a:t>
            </a:r>
            <a:r>
              <a:rPr lang="en-US"/>
              <a:t>, bersifat open source dan dikembangkan oleh Bram Cohen.</a:t>
            </a:r>
          </a:p>
          <a:p>
            <a:pPr marL="285750" indent="-285750">
              <a:buFont typeface="Arial" pitchFamily="34" charset="0"/>
              <a:buChar char="•"/>
              <a:tabLst>
                <a:tab pos="363538" algn="l"/>
              </a:tabLst>
            </a:pPr>
            <a:r>
              <a:rPr lang="en-US" smtClean="0"/>
              <a:t>Kazaa</a:t>
            </a:r>
            <a:r>
              <a:rPr lang="en-US"/>
              <a:t>, bersifat freeware dan diproduksi oleh Sharman Networks</a:t>
            </a:r>
          </a:p>
          <a:p>
            <a:pPr marL="285750" indent="-285750">
              <a:buFont typeface="Arial" pitchFamily="34" charset="0"/>
              <a:buChar char="•"/>
              <a:tabLst>
                <a:tab pos="363538" algn="l"/>
              </a:tabLst>
            </a:pPr>
            <a:r>
              <a:rPr lang="en-US" smtClean="0"/>
              <a:t>Morpheus</a:t>
            </a:r>
            <a:r>
              <a:rPr lang="en-US"/>
              <a:t>, bersifat open source dan dikembangkan oleh </a:t>
            </a:r>
            <a:r>
              <a:rPr lang="en-US"/>
              <a:t>StreamCast </a:t>
            </a:r>
            <a:r>
              <a:rPr lang="en-US" smtClean="0"/>
              <a:t>Networks</a:t>
            </a:r>
            <a:endParaRPr lang="en-US"/>
          </a:p>
        </p:txBody>
      </p:sp>
    </p:spTree>
    <p:extLst>
      <p:ext uri="{BB962C8B-B14F-4D97-AF65-F5344CB8AC3E}">
        <p14:creationId xmlns:p14="http://schemas.microsoft.com/office/powerpoint/2010/main" val="1256563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9254" y="260648"/>
            <a:ext cx="7817161" cy="1631216"/>
          </a:xfrm>
          <a:prstGeom prst="rect">
            <a:avLst/>
          </a:prstGeom>
          <a:noFill/>
        </p:spPr>
        <p:txBody>
          <a:bodyPr wrap="square" rtlCol="0">
            <a:spAutoFit/>
          </a:bodyPr>
          <a:lstStyle/>
          <a:p>
            <a:pPr algn="just"/>
            <a:r>
              <a:rPr lang="en-US" sz="2000"/>
              <a:t>Perangkat lunak multimedia adalah perangkat lunak yang digunakan untuk mengolah beberapa media informasi, seperti teks, image/gambar, audio, grafik, video, dan interaktif. Banyak sekali jenis aplikasi multimedia, mulai dari yang sekedar hanya untuk melihat (view) saja sampai dengan membuat dan mengeditnya.</a:t>
            </a:r>
            <a:endParaRPr lang="id-ID" sz="2000"/>
          </a:p>
        </p:txBody>
      </p:sp>
      <p:sp>
        <p:nvSpPr>
          <p:cNvPr id="6" name="TextBox 5"/>
          <p:cNvSpPr txBox="1"/>
          <p:nvPr/>
        </p:nvSpPr>
        <p:spPr>
          <a:xfrm>
            <a:off x="519966" y="2056686"/>
            <a:ext cx="8136904" cy="4555093"/>
          </a:xfrm>
          <a:prstGeom prst="rect">
            <a:avLst/>
          </a:prstGeom>
          <a:noFill/>
        </p:spPr>
        <p:txBody>
          <a:bodyPr wrap="square" rtlCol="0">
            <a:spAutoFit/>
          </a:bodyPr>
          <a:lstStyle/>
          <a:p>
            <a:pPr>
              <a:tabLst>
                <a:tab pos="363538" algn="l"/>
              </a:tabLst>
            </a:pPr>
            <a:r>
              <a:rPr lang="en-US" b="1"/>
              <a:t>a.   </a:t>
            </a:r>
            <a:r>
              <a:rPr lang="en-US" b="1" smtClean="0"/>
              <a:t>Media </a:t>
            </a:r>
            <a:r>
              <a:rPr lang="en-US" b="1"/>
              <a:t>Player.</a:t>
            </a:r>
            <a:endParaRPr lang="id-ID" b="1"/>
          </a:p>
          <a:p>
            <a:r>
              <a:rPr lang="en-US" sz="1700"/>
              <a:t>Media player adalah jenis perangkat lunak yang digunakan untuk memainkan informasi dalam bentuk audio dan video. Biasanya aplikasi media player saat ini sudah bisa untuk memainkan baik informasi audio maupun video. Beberapa jenis perangkat lunak media player adalah:</a:t>
            </a:r>
            <a:endParaRPr lang="id-ID" sz="1700"/>
          </a:p>
          <a:p>
            <a:pPr marL="285750" indent="-285750">
              <a:buSzPct val="106000"/>
              <a:buFont typeface="Arial" pitchFamily="34" charset="0"/>
              <a:buChar char="•"/>
            </a:pPr>
            <a:r>
              <a:rPr lang="en-US" sz="1700" smtClean="0"/>
              <a:t>Windows </a:t>
            </a:r>
            <a:r>
              <a:rPr lang="en-US" sz="1700"/>
              <a:t>Media Player, bersifat komersial dan diproduksi oleh Microsoft Corp. Perangkat lunak ini ikut dalam paket Microsoft Windows.</a:t>
            </a:r>
            <a:endParaRPr lang="id-ID" sz="1700"/>
          </a:p>
          <a:p>
            <a:pPr marL="285750" indent="-285750">
              <a:buSzPct val="106000"/>
              <a:buFont typeface="Arial" pitchFamily="34" charset="0"/>
              <a:buChar char="•"/>
            </a:pPr>
            <a:r>
              <a:rPr lang="en-US" sz="1700" smtClean="0"/>
              <a:t>Winamp</a:t>
            </a:r>
            <a:r>
              <a:rPr lang="en-US" sz="1700"/>
              <a:t>, bersifat freeware/komersial dan diproduksi oleh Nullsoft Inc..</a:t>
            </a:r>
            <a:endParaRPr lang="id-ID" sz="1700"/>
          </a:p>
          <a:p>
            <a:pPr marL="285750" indent="-285750">
              <a:buSzPct val="106000"/>
              <a:buFont typeface="Arial" pitchFamily="34" charset="0"/>
              <a:buChar char="•"/>
            </a:pPr>
            <a:r>
              <a:rPr lang="en-US" sz="1700" smtClean="0"/>
              <a:t>WinDVD</a:t>
            </a:r>
            <a:r>
              <a:rPr lang="en-US" sz="1700"/>
              <a:t>, bersifat komersial dan diproduksi oleh Intervideo.</a:t>
            </a:r>
            <a:endParaRPr lang="id-ID" sz="1700"/>
          </a:p>
          <a:p>
            <a:pPr marL="285750" indent="-285750">
              <a:buSzPct val="106000"/>
              <a:buFont typeface="Arial" pitchFamily="34" charset="0"/>
              <a:buChar char="•"/>
            </a:pPr>
            <a:r>
              <a:rPr lang="en-US" sz="1700" smtClean="0"/>
              <a:t>PowerDVD</a:t>
            </a:r>
            <a:r>
              <a:rPr lang="en-US" sz="1700"/>
              <a:t>, bersifat komersial dan diproduksi oleh Cyberlink.</a:t>
            </a:r>
            <a:endParaRPr lang="id-ID" sz="1700"/>
          </a:p>
          <a:p>
            <a:pPr marL="285750" indent="-285750">
              <a:buSzPct val="106000"/>
              <a:buFont typeface="Arial" pitchFamily="34" charset="0"/>
              <a:buChar char="•"/>
            </a:pPr>
            <a:r>
              <a:rPr lang="en-US" sz="1700" smtClean="0"/>
              <a:t>Musicmatch </a:t>
            </a:r>
            <a:r>
              <a:rPr lang="en-US" sz="1700"/>
              <a:t>Jukebox, bersifat komersial dan diproduksi oleh Musicmatch Inc.</a:t>
            </a:r>
            <a:endParaRPr lang="id-ID" sz="1700"/>
          </a:p>
          <a:p>
            <a:pPr marL="285750" indent="-285750">
              <a:buSzPct val="106000"/>
              <a:buFont typeface="Arial" pitchFamily="34" charset="0"/>
              <a:buChar char="•"/>
            </a:pPr>
            <a:r>
              <a:rPr lang="en-US" sz="1700" smtClean="0"/>
              <a:t>DivX </a:t>
            </a:r>
            <a:r>
              <a:rPr lang="en-US" sz="1700"/>
              <a:t>Player, bersifat freeware atau komersial, diproduksi oleh DivXNetwork Inc.</a:t>
            </a:r>
            <a:endParaRPr lang="id-ID" sz="1700"/>
          </a:p>
          <a:p>
            <a:pPr marL="285750" indent="-285750">
              <a:buSzPct val="106000"/>
              <a:buFont typeface="Arial" pitchFamily="34" charset="0"/>
              <a:buChar char="•"/>
            </a:pPr>
            <a:r>
              <a:rPr lang="en-US" sz="1700" smtClean="0"/>
              <a:t>Real </a:t>
            </a:r>
            <a:r>
              <a:rPr lang="en-US" sz="1700"/>
              <a:t>Player, bersifat komersial dan diproduksi oleh Real Networks.</a:t>
            </a:r>
            <a:endParaRPr lang="id-ID" sz="1700"/>
          </a:p>
          <a:p>
            <a:pPr marL="285750" indent="-285750">
              <a:buSzPct val="106000"/>
              <a:buFont typeface="Arial" pitchFamily="34" charset="0"/>
              <a:buChar char="•"/>
            </a:pPr>
            <a:r>
              <a:rPr lang="en-US" sz="1700" smtClean="0"/>
              <a:t>XMMS</a:t>
            </a:r>
            <a:r>
              <a:rPr lang="en-US" sz="1700"/>
              <a:t>, audio player bersifat open source dan dibawah lisensi GNU General Public License.</a:t>
            </a:r>
            <a:endParaRPr lang="id-ID" sz="1700"/>
          </a:p>
          <a:p>
            <a:pPr marL="285750" indent="-285750">
              <a:buSzPct val="106000"/>
              <a:buFont typeface="Arial" pitchFamily="34" charset="0"/>
              <a:buChar char="•"/>
            </a:pPr>
            <a:r>
              <a:rPr lang="en-US" sz="1700" smtClean="0"/>
              <a:t>Xine</a:t>
            </a:r>
            <a:r>
              <a:rPr lang="en-US" sz="1700"/>
              <a:t>, DVD player yang bersifat open source dan dibawah lisensi GNU General Public License. </a:t>
            </a:r>
            <a:endParaRPr lang="id-ID" sz="1700"/>
          </a:p>
        </p:txBody>
      </p:sp>
    </p:spTree>
    <p:extLst>
      <p:ext uri="{BB962C8B-B14F-4D97-AF65-F5344CB8AC3E}">
        <p14:creationId xmlns:p14="http://schemas.microsoft.com/office/powerpoint/2010/main" val="7072186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19966" y="465312"/>
            <a:ext cx="8136904" cy="5355312"/>
          </a:xfrm>
          <a:prstGeom prst="rect">
            <a:avLst/>
          </a:prstGeom>
          <a:noFill/>
        </p:spPr>
        <p:txBody>
          <a:bodyPr wrap="square" rtlCol="0">
            <a:spAutoFit/>
          </a:bodyPr>
          <a:lstStyle/>
          <a:p>
            <a:pPr>
              <a:tabLst>
                <a:tab pos="363538" algn="l"/>
              </a:tabLst>
            </a:pPr>
            <a:r>
              <a:rPr lang="id-ID" b="1" smtClean="0"/>
              <a:t>Lisensi Perangkat Lunak</a:t>
            </a:r>
          </a:p>
          <a:p>
            <a:pPr>
              <a:tabLst>
                <a:tab pos="363538" algn="l"/>
              </a:tabLst>
            </a:pPr>
            <a:endParaRPr lang="id-ID" b="1"/>
          </a:p>
          <a:p>
            <a:pPr>
              <a:tabLst>
                <a:tab pos="363538" algn="l"/>
              </a:tabLst>
            </a:pPr>
            <a:r>
              <a:rPr lang="id-ID" b="1" smtClean="0"/>
              <a:t>1. Perangkat Lunak Gratis (Freeware)</a:t>
            </a:r>
          </a:p>
          <a:p>
            <a:pPr>
              <a:tabLst>
                <a:tab pos="363538" algn="l"/>
              </a:tabLst>
            </a:pPr>
            <a:r>
              <a:rPr lang="id-ID" smtClean="0"/>
              <a:t>Yaitu </a:t>
            </a:r>
            <a:r>
              <a:rPr lang="en-US" smtClean="0"/>
              <a:t>perangkat </a:t>
            </a:r>
            <a:r>
              <a:rPr lang="en-US"/>
              <a:t>lunak bebas yang mengacu pada kebebasan </a:t>
            </a:r>
            <a:r>
              <a:rPr lang="en-US"/>
              <a:t>para </a:t>
            </a:r>
            <a:r>
              <a:rPr lang="en-US" smtClean="0"/>
              <a:t>penggunanya </a:t>
            </a:r>
            <a:r>
              <a:rPr lang="en-US"/>
              <a:t>untuk menjalankan, menggandakan, </a:t>
            </a:r>
            <a:r>
              <a:rPr lang="en-US"/>
              <a:t>menyebarluaskan</a:t>
            </a:r>
            <a:r>
              <a:rPr lang="en-US" smtClean="0"/>
              <a:t>,</a:t>
            </a:r>
            <a:r>
              <a:rPr lang="id-ID" smtClean="0"/>
              <a:t> </a:t>
            </a:r>
            <a:r>
              <a:rPr lang="en-US" smtClean="0"/>
              <a:t>mempelajari</a:t>
            </a:r>
            <a:r>
              <a:rPr lang="en-US"/>
              <a:t>, </a:t>
            </a:r>
            <a:r>
              <a:rPr lang="en-US" smtClean="0"/>
              <a:t>mengubah</a:t>
            </a:r>
            <a:r>
              <a:rPr lang="id-ID" smtClean="0"/>
              <a:t> </a:t>
            </a:r>
            <a:r>
              <a:rPr lang="en-US" smtClean="0"/>
              <a:t>dan </a:t>
            </a:r>
            <a:r>
              <a:rPr lang="en-US"/>
              <a:t>meningkatkan kinerja perangkat lunak. Suatu program merupakan perangkat lunak </a:t>
            </a:r>
            <a:r>
              <a:rPr lang="en-US"/>
              <a:t>bebas</a:t>
            </a:r>
            <a:r>
              <a:rPr lang="en-US" smtClean="0"/>
              <a:t>,</a:t>
            </a:r>
            <a:r>
              <a:rPr lang="id-ID" smtClean="0"/>
              <a:t> </a:t>
            </a:r>
            <a:r>
              <a:rPr lang="en-US" smtClean="0"/>
              <a:t>jika </a:t>
            </a:r>
            <a:r>
              <a:rPr lang="en-US"/>
              <a:t>setiap  pengguna memiliki semua dari kebebasan tersebut. Dengan demikian, </a:t>
            </a:r>
            <a:r>
              <a:rPr lang="en-US"/>
              <a:t>kita </a:t>
            </a:r>
            <a:r>
              <a:rPr lang="en-US" smtClean="0"/>
              <a:t>seharusnya </a:t>
            </a:r>
            <a:r>
              <a:rPr lang="en-US"/>
              <a:t>bebas untuk menyebarluaskan salinan program itu, dengan atau </a:t>
            </a:r>
            <a:r>
              <a:rPr lang="en-US"/>
              <a:t>tanpa </a:t>
            </a:r>
            <a:r>
              <a:rPr lang="en-US" smtClean="0"/>
              <a:t>modifikasi</a:t>
            </a:r>
            <a:r>
              <a:rPr lang="id-ID" smtClean="0"/>
              <a:t> </a:t>
            </a:r>
            <a:r>
              <a:rPr lang="en-US" smtClean="0"/>
              <a:t>(</a:t>
            </a:r>
            <a:r>
              <a:rPr lang="en-US"/>
              <a:t>perubahan), secara gratis atau pun dengan memungut biaya penyebarluasan, kepada </a:t>
            </a:r>
            <a:r>
              <a:rPr lang="en-US"/>
              <a:t>siapa </a:t>
            </a:r>
            <a:r>
              <a:rPr lang="en-US" smtClean="0"/>
              <a:t>pun</a:t>
            </a:r>
            <a:r>
              <a:rPr lang="id-ID"/>
              <a:t> dimana pun. Kebebasan untuk melakukan semua hal di atas berarti kita tidak </a:t>
            </a:r>
            <a:r>
              <a:rPr lang="id-ID"/>
              <a:t>harus </a:t>
            </a:r>
            <a:r>
              <a:rPr lang="id-ID" smtClean="0"/>
              <a:t>meminta atau </a:t>
            </a:r>
            <a:r>
              <a:rPr lang="id-ID"/>
              <a:t>pun membayar untuk </a:t>
            </a:r>
            <a:r>
              <a:rPr lang="id-ID"/>
              <a:t>ijin </a:t>
            </a:r>
            <a:r>
              <a:rPr lang="id-ID" smtClean="0"/>
              <a:t>tersebut.</a:t>
            </a:r>
          </a:p>
          <a:p>
            <a:pPr>
              <a:tabLst>
                <a:tab pos="363538" algn="l"/>
              </a:tabLst>
            </a:pPr>
            <a:endParaRPr lang="id-ID"/>
          </a:p>
          <a:p>
            <a:pPr>
              <a:tabLst>
                <a:tab pos="261938" algn="l"/>
              </a:tabLst>
            </a:pPr>
            <a:r>
              <a:rPr lang="id-ID" smtClean="0"/>
              <a:t>Ada </a:t>
            </a:r>
            <a:r>
              <a:rPr lang="id-ID"/>
              <a:t>beberapa kategori yang dikatakan </a:t>
            </a:r>
            <a:r>
              <a:rPr lang="id-ID"/>
              <a:t>freeware </a:t>
            </a:r>
            <a:r>
              <a:rPr lang="id-ID" smtClean="0"/>
              <a:t>:</a:t>
            </a:r>
          </a:p>
          <a:p>
            <a:pPr marL="285750" indent="-285750">
              <a:buFont typeface="Arial" pitchFamily="34" charset="0"/>
              <a:buChar char="•"/>
              <a:tabLst>
                <a:tab pos="261938" algn="l"/>
              </a:tabLst>
            </a:pPr>
            <a:r>
              <a:rPr lang="id-ID" b="1"/>
              <a:t>Copylefted: </a:t>
            </a:r>
            <a:r>
              <a:rPr lang="id-ID"/>
              <a:t>Copyright pada author, contoh LGPL dan GPL, jadi perubahan dan distribusinya </a:t>
            </a:r>
            <a:r>
              <a:rPr lang="id-ID"/>
              <a:t>bisa </a:t>
            </a:r>
            <a:r>
              <a:rPr lang="id-ID" smtClean="0"/>
              <a:t>dilakukan </a:t>
            </a:r>
            <a:r>
              <a:rPr lang="id-ID"/>
              <a:t>tanpa ada batasannya</a:t>
            </a:r>
            <a:r>
              <a:rPr lang="id-ID"/>
              <a:t>. </a:t>
            </a:r>
            <a:endParaRPr lang="id-ID" smtClean="0"/>
          </a:p>
          <a:p>
            <a:pPr marL="285750" indent="-285750">
              <a:buFont typeface="Arial" pitchFamily="34" charset="0"/>
              <a:buChar char="•"/>
              <a:tabLst>
                <a:tab pos="261938" algn="l"/>
              </a:tabLst>
            </a:pPr>
            <a:r>
              <a:rPr lang="id-ID" b="1" smtClean="0"/>
              <a:t>Non </a:t>
            </a:r>
            <a:r>
              <a:rPr lang="id-ID" b="1"/>
              <a:t>Copylefted  :  </a:t>
            </a:r>
            <a:r>
              <a:rPr lang="id-ID"/>
              <a:t>free software yang mengizinkan distribusi ulang atau modifikasi </a:t>
            </a:r>
            <a:r>
              <a:rPr lang="id-ID"/>
              <a:t>dengan </a:t>
            </a:r>
            <a:r>
              <a:rPr lang="id-ID" smtClean="0"/>
              <a:t>menambahkan </a:t>
            </a:r>
            <a:r>
              <a:rPr lang="id-ID"/>
              <a:t>batasan baru, sehingga setiap kopi software ini, dalam bentuk binary </a:t>
            </a:r>
            <a:r>
              <a:rPr lang="id-ID"/>
              <a:t>ataupun </a:t>
            </a:r>
            <a:r>
              <a:rPr lang="id-ID" smtClean="0"/>
              <a:t>termodifikasi </a:t>
            </a:r>
            <a:r>
              <a:rPr lang="id-ID"/>
              <a:t>bisa menjadi proprietary software.Contoh : X </a:t>
            </a:r>
            <a:r>
              <a:rPr lang="id-ID"/>
              <a:t>Window </a:t>
            </a:r>
            <a:r>
              <a:rPr lang="id-ID" smtClean="0"/>
              <a:t>System.</a:t>
            </a:r>
          </a:p>
        </p:txBody>
      </p:sp>
    </p:spTree>
    <p:extLst>
      <p:ext uri="{BB962C8B-B14F-4D97-AF65-F5344CB8AC3E}">
        <p14:creationId xmlns:p14="http://schemas.microsoft.com/office/powerpoint/2010/main" val="3674817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19966" y="465312"/>
            <a:ext cx="8136904" cy="2862322"/>
          </a:xfrm>
          <a:prstGeom prst="rect">
            <a:avLst/>
          </a:prstGeom>
          <a:noFill/>
        </p:spPr>
        <p:txBody>
          <a:bodyPr wrap="square" rtlCol="0">
            <a:spAutoFit/>
          </a:bodyPr>
          <a:lstStyle/>
          <a:p>
            <a:pPr>
              <a:tabLst>
                <a:tab pos="261938" algn="l"/>
              </a:tabLst>
            </a:pPr>
            <a:r>
              <a:rPr lang="id-ID" smtClean="0"/>
              <a:t>Ada </a:t>
            </a:r>
            <a:r>
              <a:rPr lang="id-ID"/>
              <a:t>beberapa kategori yang dikatakan </a:t>
            </a:r>
            <a:r>
              <a:rPr lang="id-ID"/>
              <a:t>freeware </a:t>
            </a:r>
            <a:r>
              <a:rPr lang="id-ID" smtClean="0"/>
              <a:t>:</a:t>
            </a:r>
          </a:p>
          <a:p>
            <a:pPr marL="285750" indent="-285750">
              <a:buFont typeface="Arial" pitchFamily="34" charset="0"/>
              <a:buChar char="•"/>
              <a:tabLst>
                <a:tab pos="261938" algn="l"/>
              </a:tabLst>
            </a:pPr>
            <a:r>
              <a:rPr lang="id-ID" b="1" smtClean="0"/>
              <a:t>Non </a:t>
            </a:r>
            <a:r>
              <a:rPr lang="id-ID" b="1"/>
              <a:t>Copyrighted:  </a:t>
            </a:r>
            <a:r>
              <a:rPr lang="id-ID"/>
              <a:t>public domain yang  terdiri dari pekerjaan </a:t>
            </a:r>
            <a:r>
              <a:rPr lang="id-ID"/>
              <a:t>kreatif </a:t>
            </a:r>
            <a:r>
              <a:rPr lang="id-ID" smtClean="0"/>
              <a:t>dan </a:t>
            </a:r>
            <a:r>
              <a:rPr lang="id-ID"/>
              <a:t>pengetahuan lainnya; tulisan,hasil seni, musik, sains, penemuan, dan lainnya; yang tidak </a:t>
            </a:r>
            <a:r>
              <a:rPr lang="id-ID"/>
              <a:t>ada </a:t>
            </a:r>
            <a:r>
              <a:rPr lang="id-ID" smtClean="0"/>
              <a:t>seseorang </a:t>
            </a:r>
            <a:r>
              <a:rPr lang="id-ID"/>
              <a:t>atau suatu organisasi memiliki minat proprietari. (minat proprietary </a:t>
            </a:r>
            <a:r>
              <a:rPr lang="id-ID"/>
              <a:t>biasanya </a:t>
            </a:r>
            <a:r>
              <a:rPr lang="id-ID" smtClean="0"/>
              <a:t>dilakukan </a:t>
            </a:r>
            <a:r>
              <a:rPr lang="id-ID"/>
              <a:t>dengan sebuah hak cipta atau paten.) Hasil kerja dan penemuan yang ada </a:t>
            </a:r>
            <a:r>
              <a:rPr lang="id-ID"/>
              <a:t>dalam </a:t>
            </a:r>
            <a:r>
              <a:rPr lang="id-ID" smtClean="0"/>
              <a:t>domain </a:t>
            </a:r>
            <a:r>
              <a:rPr lang="id-ID"/>
              <a:t>umum dianggap sebagai bagian dari warisan budaya publik, dan setiap orang </a:t>
            </a:r>
            <a:r>
              <a:rPr lang="id-ID"/>
              <a:t>dapat </a:t>
            </a:r>
            <a:r>
              <a:rPr lang="id-ID" smtClean="0"/>
              <a:t>menggunakan </a:t>
            </a:r>
            <a:r>
              <a:rPr lang="id-ID"/>
              <a:t>mereka tanpa batasan (tidak termasuk hukum yang menyangkut keamanan</a:t>
            </a:r>
            <a:r>
              <a:rPr lang="id-ID"/>
              <a:t>, </a:t>
            </a:r>
            <a:r>
              <a:rPr lang="id-ID" smtClean="0"/>
              <a:t>ekspor</a:t>
            </a:r>
            <a:r>
              <a:rPr lang="id-ID"/>
              <a:t>, </a:t>
            </a:r>
            <a:r>
              <a:rPr lang="id-ID"/>
              <a:t>dll</a:t>
            </a:r>
            <a:r>
              <a:rPr lang="id-ID" smtClean="0"/>
              <a:t>.).</a:t>
            </a:r>
          </a:p>
          <a:p>
            <a:pPr>
              <a:tabLst>
                <a:tab pos="261938" algn="l"/>
              </a:tabLst>
            </a:pPr>
            <a:r>
              <a:rPr lang="id-ID"/>
              <a:t>	</a:t>
            </a:r>
            <a:r>
              <a:rPr lang="id-ID" smtClean="0"/>
              <a:t>Contoh </a:t>
            </a:r>
            <a:r>
              <a:rPr lang="id-ID"/>
              <a:t>: STP </a:t>
            </a:r>
            <a:r>
              <a:rPr lang="id-ID"/>
              <a:t>MP3 </a:t>
            </a:r>
            <a:r>
              <a:rPr lang="id-ID" smtClean="0"/>
              <a:t>Player. </a:t>
            </a:r>
          </a:p>
          <a:p>
            <a:pPr marL="285750" indent="-285750">
              <a:buFont typeface="Arial" pitchFamily="34" charset="0"/>
              <a:buChar char="•"/>
              <a:tabLst>
                <a:tab pos="261938" algn="l"/>
              </a:tabLst>
            </a:pPr>
            <a:r>
              <a:rPr lang="id-ID" b="1" smtClean="0"/>
              <a:t>Copyrighted </a:t>
            </a:r>
            <a:r>
              <a:rPr lang="id-ID" b="1"/>
              <a:t>pada author: </a:t>
            </a:r>
            <a:r>
              <a:rPr lang="id-ID"/>
              <a:t>MIT license, BSD license, </a:t>
            </a:r>
            <a:r>
              <a:rPr lang="id-ID"/>
              <a:t>Apache </a:t>
            </a:r>
            <a:r>
              <a:rPr lang="id-ID" smtClean="0"/>
              <a:t>license</a:t>
            </a:r>
            <a:endParaRPr lang="id-ID"/>
          </a:p>
        </p:txBody>
      </p:sp>
    </p:spTree>
    <p:extLst>
      <p:ext uri="{BB962C8B-B14F-4D97-AF65-F5344CB8AC3E}">
        <p14:creationId xmlns:p14="http://schemas.microsoft.com/office/powerpoint/2010/main" val="20611894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19966" y="465312"/>
            <a:ext cx="8136904" cy="5463034"/>
          </a:xfrm>
          <a:prstGeom prst="rect">
            <a:avLst/>
          </a:prstGeom>
          <a:noFill/>
        </p:spPr>
        <p:txBody>
          <a:bodyPr wrap="square" rtlCol="0">
            <a:spAutoFit/>
          </a:bodyPr>
          <a:lstStyle/>
          <a:p>
            <a:pPr>
              <a:tabLst>
                <a:tab pos="363538" algn="l"/>
              </a:tabLst>
            </a:pPr>
            <a:r>
              <a:rPr lang="id-ID" b="1" smtClean="0"/>
              <a:t>2</a:t>
            </a:r>
            <a:r>
              <a:rPr lang="id-ID" b="1"/>
              <a:t>. Semi-Free Software</a:t>
            </a:r>
          </a:p>
          <a:p>
            <a:pPr>
              <a:tabLst>
                <a:tab pos="363538" algn="l"/>
              </a:tabLst>
            </a:pPr>
            <a:r>
              <a:rPr lang="id-ID"/>
              <a:t>Software yang  non-free, namun mengizinkan untuk menggunakan, mendistribusikan, </a:t>
            </a:r>
            <a:r>
              <a:rPr lang="id-ID"/>
              <a:t>dan </a:t>
            </a:r>
            <a:r>
              <a:rPr lang="id-ID" smtClean="0"/>
              <a:t>memodifikasinya </a:t>
            </a:r>
            <a:r>
              <a:rPr lang="id-ID"/>
              <a:t>untuk kepentingan nonprofit. Contoh </a:t>
            </a:r>
            <a:r>
              <a:rPr lang="id-ID"/>
              <a:t>: </a:t>
            </a:r>
            <a:r>
              <a:rPr lang="id-ID" smtClean="0"/>
              <a:t>PGP.</a:t>
            </a:r>
          </a:p>
          <a:p>
            <a:pPr>
              <a:tabLst>
                <a:tab pos="363538" algn="l"/>
              </a:tabLst>
            </a:pPr>
            <a:endParaRPr lang="id-ID"/>
          </a:p>
          <a:p>
            <a:pPr>
              <a:tabLst>
                <a:tab pos="363538" algn="l"/>
              </a:tabLst>
            </a:pPr>
            <a:r>
              <a:rPr lang="id-ID" b="1" smtClean="0"/>
              <a:t>3. Perangkat </a:t>
            </a:r>
            <a:r>
              <a:rPr lang="id-ID" b="1"/>
              <a:t>Lunak dengan hak cipta</a:t>
            </a:r>
          </a:p>
          <a:p>
            <a:pPr marL="285750" indent="-285750">
              <a:buFont typeface="Arial" pitchFamily="34" charset="0"/>
              <a:buChar char="•"/>
              <a:tabLst>
                <a:tab pos="363538" algn="l"/>
              </a:tabLst>
            </a:pPr>
            <a:r>
              <a:rPr lang="id-ID" b="1"/>
              <a:t>Open Source : </a:t>
            </a:r>
            <a:r>
              <a:rPr lang="id-ID"/>
              <a:t>adalah sistem pengembangan yang tidak dikoordinasi oleh suatu </a:t>
            </a:r>
            <a:r>
              <a:rPr lang="id-ID"/>
              <a:t>orang/lembaga </a:t>
            </a:r>
            <a:r>
              <a:rPr lang="id-ID" smtClean="0"/>
              <a:t>pusat</a:t>
            </a:r>
            <a:r>
              <a:rPr lang="id-ID"/>
              <a:t>, tetapi oleh para pelaku yang bekerja sama dengan memanfaatkan kode sumber </a:t>
            </a:r>
            <a:r>
              <a:rPr lang="id-ID"/>
              <a:t>(</a:t>
            </a:r>
            <a:r>
              <a:rPr lang="id-ID" smtClean="0"/>
              <a:t>source-code</a:t>
            </a:r>
            <a:r>
              <a:rPr lang="id-ID"/>
              <a:t>) yang tersebar dan tersedia bebas (biasanya menggunakan fasilitas komunikasi internet</a:t>
            </a:r>
            <a:r>
              <a:rPr lang="id-ID"/>
              <a:t>). </a:t>
            </a:r>
            <a:endParaRPr lang="id-ID" smtClean="0"/>
          </a:p>
          <a:p>
            <a:pPr marL="261938" indent="-261938">
              <a:tabLst>
                <a:tab pos="261938" algn="l"/>
              </a:tabLst>
            </a:pPr>
            <a:r>
              <a:rPr lang="id-ID"/>
              <a:t>	</a:t>
            </a:r>
            <a:r>
              <a:rPr lang="id-ID" smtClean="0"/>
              <a:t>Pola </a:t>
            </a:r>
            <a:r>
              <a:rPr lang="id-ID"/>
              <a:t>pengembangan ini mengambil model ala bazaar, sehingga pola Open Source ini memiliki </a:t>
            </a:r>
            <a:r>
              <a:rPr lang="id-ID"/>
              <a:t>ciri </a:t>
            </a:r>
            <a:r>
              <a:rPr lang="id-ID" smtClean="0"/>
              <a:t>bagi </a:t>
            </a:r>
            <a:r>
              <a:rPr lang="id-ID"/>
              <a:t>komunitasnya yaitu adanya dorongan yang bersumber dari budaya memberi, yang </a:t>
            </a:r>
            <a:r>
              <a:rPr lang="id-ID"/>
              <a:t>artinya </a:t>
            </a:r>
            <a:r>
              <a:rPr lang="id-ID" smtClean="0"/>
              <a:t>ketika </a:t>
            </a:r>
            <a:r>
              <a:rPr lang="id-ID"/>
              <a:t>suatu komunitas menggunakan sebuah program Open Source dan telah </a:t>
            </a:r>
            <a:r>
              <a:rPr lang="id-ID"/>
              <a:t>menerima </a:t>
            </a:r>
            <a:r>
              <a:rPr lang="id-ID" smtClean="0"/>
              <a:t>sebuah manfaat </a:t>
            </a:r>
            <a:r>
              <a:rPr lang="id-ID"/>
              <a:t>kemudian akan termotivasi untuk menimbulkan sebuah pertanyaan apa </a:t>
            </a:r>
            <a:r>
              <a:rPr lang="id-ID"/>
              <a:t>yang </a:t>
            </a:r>
            <a:r>
              <a:rPr lang="id-ID" smtClean="0"/>
              <a:t>bisa pengguna </a:t>
            </a:r>
            <a:r>
              <a:rPr lang="id-ID"/>
              <a:t>berikan balik kepada orang banyak</a:t>
            </a:r>
            <a:r>
              <a:rPr lang="id-ID"/>
              <a:t>. </a:t>
            </a:r>
            <a:endParaRPr lang="id-ID" smtClean="0"/>
          </a:p>
          <a:p>
            <a:pPr marL="261938" indent="-261938">
              <a:tabLst>
                <a:tab pos="261938" algn="l"/>
              </a:tabLst>
            </a:pPr>
            <a:endParaRPr lang="id-ID" sz="700"/>
          </a:p>
          <a:p>
            <a:pPr marL="285750" indent="-285750">
              <a:buFont typeface="Arial" pitchFamily="34" charset="0"/>
              <a:buChar char="•"/>
              <a:tabLst>
                <a:tab pos="363538" algn="l"/>
              </a:tabLst>
            </a:pPr>
            <a:r>
              <a:rPr lang="id-ID" b="1" smtClean="0"/>
              <a:t>Evaluation </a:t>
            </a:r>
            <a:r>
              <a:rPr lang="id-ID" b="1"/>
              <a:t>Copy / Trial / Preview/ Demo : </a:t>
            </a:r>
            <a:r>
              <a:rPr lang="id-ID"/>
              <a:t>adalah software yang dapat Anda gunakan tapi </a:t>
            </a:r>
            <a:r>
              <a:rPr lang="id-ID"/>
              <a:t>ada </a:t>
            </a:r>
            <a:r>
              <a:rPr lang="id-ID" smtClean="0"/>
              <a:t>batasan </a:t>
            </a:r>
            <a:r>
              <a:rPr lang="id-ID"/>
              <a:t>waktu atau jumlah pengguna, atau ada trialware yang </a:t>
            </a:r>
            <a:r>
              <a:rPr lang="id-ID"/>
              <a:t>menonaktifkan </a:t>
            </a:r>
            <a:r>
              <a:rPr lang="id-ID" smtClean="0"/>
              <a:t>beberapa </a:t>
            </a:r>
            <a:r>
              <a:rPr lang="id-ID"/>
              <a:t>fungsi </a:t>
            </a:r>
            <a:r>
              <a:rPr lang="id-ID" smtClean="0"/>
              <a:t>dari </a:t>
            </a:r>
            <a:r>
              <a:rPr lang="id-ID"/>
              <a:t>software tersebut. </a:t>
            </a:r>
          </a:p>
          <a:p>
            <a:pPr>
              <a:tabLst>
                <a:tab pos="363538" algn="l"/>
              </a:tabLst>
            </a:pPr>
            <a:endParaRPr lang="id-ID"/>
          </a:p>
        </p:txBody>
      </p:sp>
    </p:spTree>
    <p:extLst>
      <p:ext uri="{BB962C8B-B14F-4D97-AF65-F5344CB8AC3E}">
        <p14:creationId xmlns:p14="http://schemas.microsoft.com/office/powerpoint/2010/main" val="37264230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19966" y="465312"/>
            <a:ext cx="8136904" cy="2585323"/>
          </a:xfrm>
          <a:prstGeom prst="rect">
            <a:avLst/>
          </a:prstGeom>
          <a:noFill/>
        </p:spPr>
        <p:txBody>
          <a:bodyPr wrap="square" rtlCol="0">
            <a:spAutoFit/>
          </a:bodyPr>
          <a:lstStyle/>
          <a:p>
            <a:pPr>
              <a:tabLst>
                <a:tab pos="363538" algn="l"/>
              </a:tabLst>
            </a:pPr>
            <a:r>
              <a:rPr lang="id-ID" b="1"/>
              <a:t>4. Copyrighted software</a:t>
            </a:r>
          </a:p>
          <a:p>
            <a:pPr marL="285750" indent="-285750">
              <a:buFont typeface="Arial" pitchFamily="34" charset="0"/>
              <a:buChar char="•"/>
              <a:tabLst>
                <a:tab pos="363538" algn="l"/>
              </a:tabLst>
            </a:pPr>
            <a:r>
              <a:rPr lang="id-ID" b="1"/>
              <a:t>Shareware :  </a:t>
            </a:r>
            <a:r>
              <a:rPr lang="id-ID"/>
              <a:t>Shareware adalah perangkat lunak yang membatasi </a:t>
            </a:r>
            <a:r>
              <a:rPr lang="id-ID"/>
              <a:t>penggunanya </a:t>
            </a:r>
            <a:r>
              <a:rPr lang="id-ID" smtClean="0"/>
              <a:t>dengan mengurangi </a:t>
            </a:r>
            <a:r>
              <a:rPr lang="id-ID"/>
              <a:t>fitur-fitur tertentu atau membatasi masa penggunaannya selama jangka </a:t>
            </a:r>
            <a:r>
              <a:rPr lang="id-ID"/>
              <a:t>waktu </a:t>
            </a:r>
            <a:r>
              <a:rPr lang="id-ID" smtClean="0"/>
              <a:t>tertentu </a:t>
            </a:r>
            <a:r>
              <a:rPr lang="id-ID"/>
              <a:t>ataupun juga penggabungkan kedua hal ini. Tujuan dari publikasi shareware </a:t>
            </a:r>
            <a:r>
              <a:rPr lang="id-ID"/>
              <a:t>adalah </a:t>
            </a:r>
            <a:r>
              <a:rPr lang="id-ID" smtClean="0"/>
              <a:t>untuk </a:t>
            </a:r>
            <a:r>
              <a:rPr lang="id-ID"/>
              <a:t>berbagi  fungsi dan keunggulan perangkat lunak itu kepada konsumen </a:t>
            </a:r>
            <a:r>
              <a:rPr lang="id-ID"/>
              <a:t>sehingga </a:t>
            </a:r>
            <a:r>
              <a:rPr lang="id-ID" smtClean="0"/>
              <a:t>konsumen </a:t>
            </a:r>
            <a:r>
              <a:rPr lang="id-ID"/>
              <a:t>bisa berkesempatan mencoba secara langsung perangkat lunak tersebut </a:t>
            </a:r>
            <a:r>
              <a:rPr lang="id-ID"/>
              <a:t>untuk </a:t>
            </a:r>
            <a:r>
              <a:rPr lang="id-ID" smtClean="0"/>
              <a:t>kemudian </a:t>
            </a:r>
            <a:r>
              <a:rPr lang="id-ID"/>
              <a:t>memutuskan tidak lagi memakai software tersebut atau membeli </a:t>
            </a:r>
            <a:r>
              <a:rPr lang="id-ID"/>
              <a:t>versi </a:t>
            </a:r>
            <a:r>
              <a:rPr lang="id-ID" smtClean="0"/>
              <a:t>penuhnya.Contoh </a:t>
            </a:r>
            <a:r>
              <a:rPr lang="id-ID"/>
              <a:t>: Winzip, mIRC, MusicMatch Jukebox, Real Jukebox</a:t>
            </a:r>
            <a:r>
              <a:rPr lang="id-ID" smtClean="0"/>
              <a:t>. </a:t>
            </a:r>
            <a:endParaRPr lang="id-ID"/>
          </a:p>
        </p:txBody>
      </p:sp>
      <p:sp>
        <p:nvSpPr>
          <p:cNvPr id="4" name="TextBox 3"/>
          <p:cNvSpPr txBox="1"/>
          <p:nvPr/>
        </p:nvSpPr>
        <p:spPr>
          <a:xfrm>
            <a:off x="544487" y="3140968"/>
            <a:ext cx="8136904" cy="3416320"/>
          </a:xfrm>
          <a:prstGeom prst="rect">
            <a:avLst/>
          </a:prstGeom>
          <a:noFill/>
        </p:spPr>
        <p:txBody>
          <a:bodyPr wrap="square" rtlCol="0">
            <a:spAutoFit/>
          </a:bodyPr>
          <a:lstStyle/>
          <a:p>
            <a:pPr>
              <a:tabLst>
                <a:tab pos="363538" algn="l"/>
              </a:tabLst>
            </a:pPr>
            <a:r>
              <a:rPr lang="id-ID" b="1" smtClean="0"/>
              <a:t>Beberapa istilah yang terkait dengan software lainnya :</a:t>
            </a:r>
            <a:endParaRPr lang="id-ID" b="1"/>
          </a:p>
          <a:p>
            <a:pPr marL="285750" indent="-285750">
              <a:buFont typeface="Arial" pitchFamily="34" charset="0"/>
              <a:buChar char="•"/>
              <a:tabLst>
                <a:tab pos="363538" algn="l"/>
              </a:tabLst>
            </a:pPr>
            <a:r>
              <a:rPr lang="id-ID" b="1"/>
              <a:t>Adware  : </a:t>
            </a:r>
            <a:r>
              <a:rPr lang="id-ID"/>
              <a:t>Varian dari freeware yang menampilkan iklan pada tampilan software (</a:t>
            </a:r>
            <a:r>
              <a:rPr lang="id-ID"/>
              <a:t>umumnya </a:t>
            </a:r>
            <a:r>
              <a:rPr lang="id-ID" smtClean="0"/>
              <a:t>berupa </a:t>
            </a:r>
            <a:r>
              <a:rPr lang="id-ID"/>
              <a:t>banner). Contoh  : GoZilla!, JetAudio (mulai versi 4.7), Eudora Pro (mulai versi  </a:t>
            </a:r>
            <a:r>
              <a:rPr lang="id-ID"/>
              <a:t>4.2</a:t>
            </a:r>
            <a:r>
              <a:rPr lang="id-ID" smtClean="0"/>
              <a:t>), Opera </a:t>
            </a:r>
            <a:r>
              <a:rPr lang="id-ID"/>
              <a:t>(mulai versi </a:t>
            </a:r>
            <a:r>
              <a:rPr lang="id-ID"/>
              <a:t>5</a:t>
            </a:r>
            <a:r>
              <a:rPr lang="id-ID" smtClean="0"/>
              <a:t>).</a:t>
            </a:r>
          </a:p>
          <a:p>
            <a:pPr marL="285750" indent="-285750">
              <a:buFont typeface="Arial" pitchFamily="34" charset="0"/>
              <a:buChar char="•"/>
              <a:tabLst>
                <a:tab pos="363538" algn="l"/>
              </a:tabLst>
            </a:pPr>
            <a:r>
              <a:rPr lang="id-ID" b="1"/>
              <a:t>Spyware : </a:t>
            </a:r>
            <a:r>
              <a:rPr lang="id-ID"/>
              <a:t>Suatu istilah untuk menyebut software yang 'membonceng' sebuah adware, </a:t>
            </a:r>
            <a:r>
              <a:rPr lang="id-ID"/>
              <a:t>yang </a:t>
            </a:r>
            <a:r>
              <a:rPr lang="id-ID" smtClean="0"/>
              <a:t>bertugas </a:t>
            </a:r>
            <a:r>
              <a:rPr lang="id-ID"/>
              <a:t>mendownload iklan untuk ditampilkan pada adware tersebut. Namun, </a:t>
            </a:r>
            <a:r>
              <a:rPr lang="id-ID"/>
              <a:t>spyware </a:t>
            </a:r>
            <a:r>
              <a:rPr lang="id-ID" smtClean="0"/>
              <a:t>umumnya </a:t>
            </a:r>
            <a:r>
              <a:rPr lang="id-ID"/>
              <a:t>juga melakukan 'penyadapan' data teknis komputer yang ditempatinya </a:t>
            </a:r>
            <a:r>
              <a:rPr lang="id-ID"/>
              <a:t>dan </a:t>
            </a:r>
            <a:r>
              <a:rPr lang="id-ID" smtClean="0"/>
              <a:t>dikirimkan </a:t>
            </a:r>
            <a:r>
              <a:rPr lang="id-ID"/>
              <a:t>saat komputer itu online. </a:t>
            </a:r>
          </a:p>
          <a:p>
            <a:pPr marL="285750" indent="-285750">
              <a:buFont typeface="Arial" pitchFamily="34" charset="0"/>
              <a:buChar char="•"/>
              <a:tabLst>
                <a:tab pos="363538" algn="l"/>
              </a:tabLst>
            </a:pPr>
            <a:r>
              <a:rPr lang="id-ID" b="1" smtClean="0"/>
              <a:t>Nagware  </a:t>
            </a:r>
            <a:r>
              <a:rPr lang="id-ID" b="1"/>
              <a:t>: </a:t>
            </a:r>
            <a:r>
              <a:rPr lang="id-ID"/>
              <a:t>Varian dari shareware yang selalu menampilkan layar peringatan </a:t>
            </a:r>
            <a:r>
              <a:rPr lang="id-ID"/>
              <a:t>setiap </a:t>
            </a:r>
            <a:r>
              <a:rPr lang="id-ID" smtClean="0"/>
              <a:t>digunakan</a:t>
            </a:r>
            <a:r>
              <a:rPr lang="id-ID"/>
              <a:t>, layar ini akan hilang jika software diregistrasi (dengan membayar), </a:t>
            </a:r>
            <a:r>
              <a:rPr lang="id-ID"/>
              <a:t>namun </a:t>
            </a:r>
            <a:r>
              <a:rPr lang="id-ID" smtClean="0"/>
              <a:t>software </a:t>
            </a:r>
            <a:r>
              <a:rPr lang="id-ID"/>
              <a:t>itu sendiri masih berfungsi secara normal walaupun tidak diregistrasi .Contoh  </a:t>
            </a:r>
            <a:r>
              <a:rPr lang="id-ID"/>
              <a:t>: </a:t>
            </a:r>
            <a:r>
              <a:rPr lang="id-ID" smtClean="0"/>
              <a:t>ACDSee </a:t>
            </a:r>
            <a:r>
              <a:rPr lang="id-ID"/>
              <a:t>(sampai versi 2.42), WinZip, mIRC</a:t>
            </a:r>
          </a:p>
        </p:txBody>
      </p:sp>
    </p:spTree>
    <p:extLst>
      <p:ext uri="{BB962C8B-B14F-4D97-AF65-F5344CB8AC3E}">
        <p14:creationId xmlns:p14="http://schemas.microsoft.com/office/powerpoint/2010/main" val="31944964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44487" y="476672"/>
            <a:ext cx="8136904" cy="5909310"/>
          </a:xfrm>
          <a:prstGeom prst="rect">
            <a:avLst/>
          </a:prstGeom>
          <a:noFill/>
        </p:spPr>
        <p:txBody>
          <a:bodyPr wrap="square" rtlCol="0">
            <a:spAutoFit/>
          </a:bodyPr>
          <a:lstStyle/>
          <a:p>
            <a:pPr>
              <a:tabLst>
                <a:tab pos="363538" algn="l"/>
              </a:tabLst>
            </a:pPr>
            <a:r>
              <a:rPr lang="id-ID" b="1" smtClean="0"/>
              <a:t>Beberapa istilah yang terkait dengan software lainnya :</a:t>
            </a:r>
            <a:endParaRPr lang="id-ID" b="1"/>
          </a:p>
          <a:p>
            <a:pPr marL="285750" indent="-285750">
              <a:buFont typeface="Arial" pitchFamily="34" charset="0"/>
              <a:buChar char="•"/>
              <a:tabLst>
                <a:tab pos="363538" algn="l"/>
              </a:tabLst>
            </a:pPr>
            <a:r>
              <a:rPr lang="id-ID" b="1"/>
              <a:t>Stripware  : </a:t>
            </a:r>
            <a:r>
              <a:rPr lang="id-ID"/>
              <a:t>Varian dari freeware yang menawarkan versi gratis dari software </a:t>
            </a:r>
            <a:r>
              <a:rPr lang="id-ID"/>
              <a:t>komersial </a:t>
            </a:r>
            <a:r>
              <a:rPr lang="id-ID" smtClean="0"/>
              <a:t>dengan </a:t>
            </a:r>
            <a:r>
              <a:rPr lang="id-ID"/>
              <a:t>fasilitas yang terbatas, biasanya ditandai dengan pemberian nama </a:t>
            </a:r>
            <a:r>
              <a:rPr lang="id-ID"/>
              <a:t>Personal </a:t>
            </a:r>
            <a:r>
              <a:rPr lang="id-ID" smtClean="0"/>
              <a:t>Edition/Lite </a:t>
            </a:r>
            <a:r>
              <a:rPr lang="id-ID"/>
              <a:t>Version/Basic. Contoh : Eudora Lite, Real Player Basic, Linux (distribusi </a:t>
            </a:r>
            <a:r>
              <a:rPr lang="id-ID"/>
              <a:t>Corel</a:t>
            </a:r>
            <a:r>
              <a:rPr lang="id-ID" smtClean="0"/>
              <a:t>).</a:t>
            </a:r>
          </a:p>
          <a:p>
            <a:pPr marL="285750" indent="-285750">
              <a:buFont typeface="Arial" pitchFamily="34" charset="0"/>
              <a:buChar char="•"/>
              <a:tabLst>
                <a:tab pos="363538" algn="l"/>
              </a:tabLst>
            </a:pPr>
            <a:r>
              <a:rPr lang="id-ID" b="1" smtClean="0"/>
              <a:t>Optionware  </a:t>
            </a:r>
            <a:r>
              <a:rPr lang="id-ID" b="1"/>
              <a:t>:</a:t>
            </a:r>
            <a:r>
              <a:rPr lang="id-ID"/>
              <a:t>Varian dari freeware yang meminta imbalan secara sukarela dalam </a:t>
            </a:r>
            <a:r>
              <a:rPr lang="id-ID"/>
              <a:t>bentuk </a:t>
            </a:r>
            <a:r>
              <a:rPr lang="id-ID" smtClean="0"/>
              <a:t>selain </a:t>
            </a:r>
            <a:r>
              <a:rPr lang="id-ID"/>
              <a:t>uang, misalnya : e-mail (mailware), prangko (stampware), surat/kartupos, dll, </a:t>
            </a:r>
            <a:r>
              <a:rPr lang="id-ID"/>
              <a:t>bahkan </a:t>
            </a:r>
            <a:r>
              <a:rPr lang="id-ID" smtClean="0"/>
              <a:t>ada </a:t>
            </a:r>
            <a:r>
              <a:rPr lang="id-ID"/>
              <a:t>yang meminta anda untuk menyumbangkan sejumlah uang kepada yang membutuhkan</a:t>
            </a:r>
            <a:r>
              <a:rPr lang="id-ID"/>
              <a:t>, </a:t>
            </a:r>
            <a:r>
              <a:rPr lang="id-ID" smtClean="0"/>
              <a:t>bahkan </a:t>
            </a:r>
            <a:r>
              <a:rPr lang="id-ID"/>
              <a:t>ada yang hanya meminta Anda untuk berhenti menggerutu tentang sulitnya </a:t>
            </a:r>
            <a:r>
              <a:rPr lang="id-ID"/>
              <a:t>hidup </a:t>
            </a:r>
            <a:r>
              <a:rPr lang="id-ID" smtClean="0"/>
              <a:t>(!). </a:t>
            </a:r>
            <a:r>
              <a:rPr lang="id-ID"/>
              <a:t>Contoh : Arachnophilia.  </a:t>
            </a:r>
          </a:p>
          <a:p>
            <a:pPr marL="285750" indent="-285750">
              <a:buFont typeface="Arial" pitchFamily="34" charset="0"/>
              <a:buChar char="•"/>
              <a:tabLst>
                <a:tab pos="363538" algn="l"/>
              </a:tabLst>
            </a:pPr>
            <a:r>
              <a:rPr lang="id-ID" b="1" smtClean="0"/>
              <a:t>Alpha </a:t>
            </a:r>
            <a:r>
              <a:rPr lang="id-ID" b="1"/>
              <a:t>Version  : </a:t>
            </a:r>
            <a:r>
              <a:rPr lang="id-ID"/>
              <a:t>Software proprietary yang  telah selesai pengkodeannya dan </a:t>
            </a:r>
            <a:r>
              <a:rPr lang="id-ID"/>
              <a:t>dapat </a:t>
            </a:r>
            <a:r>
              <a:rPr lang="id-ID" smtClean="0"/>
              <a:t>digunakan</a:t>
            </a:r>
            <a:r>
              <a:rPr lang="id-ID"/>
              <a:t>, namun masih harus menjalani pengujian  internal  (dalam </a:t>
            </a:r>
            <a:r>
              <a:rPr lang="id-ID"/>
              <a:t>lingkungan </a:t>
            </a:r>
            <a:r>
              <a:rPr lang="id-ID" smtClean="0"/>
              <a:t>pembuatnya</a:t>
            </a:r>
            <a:r>
              <a:rPr lang="id-ID"/>
              <a:t>).Contoh : Mozilla </a:t>
            </a:r>
          </a:p>
          <a:p>
            <a:pPr marL="285750" indent="-285750">
              <a:buFont typeface="Arial" pitchFamily="34" charset="0"/>
              <a:buChar char="•"/>
              <a:tabLst>
                <a:tab pos="363538" algn="l"/>
              </a:tabLst>
            </a:pPr>
            <a:r>
              <a:rPr lang="id-ID" smtClean="0"/>
              <a:t>Beta </a:t>
            </a:r>
            <a:r>
              <a:rPr lang="id-ID"/>
              <a:t>Version :Software proprietary yang telah selesai pengkodeannya dan dapat digunakan</a:t>
            </a:r>
            <a:r>
              <a:rPr lang="id-ID"/>
              <a:t>, </a:t>
            </a:r>
            <a:r>
              <a:rPr lang="id-ID" smtClean="0"/>
              <a:t>namun </a:t>
            </a:r>
            <a:r>
              <a:rPr lang="id-ID"/>
              <a:t>masih harus menjalani pengujian  eksternal  (di luar lingkungan pembuatnya</a:t>
            </a:r>
            <a:r>
              <a:rPr lang="id-ID"/>
              <a:t>). </a:t>
            </a:r>
            <a:r>
              <a:rPr lang="id-ID" smtClean="0"/>
              <a:t>Software </a:t>
            </a:r>
            <a:r>
              <a:rPr lang="id-ID"/>
              <a:t>beta bisa gratis, bisa juga komersial.Contoh : ICQ </a:t>
            </a:r>
          </a:p>
          <a:p>
            <a:pPr marL="285750" indent="-285750">
              <a:buFont typeface="Arial" pitchFamily="34" charset="0"/>
              <a:buChar char="•"/>
              <a:tabLst>
                <a:tab pos="363538" algn="l"/>
              </a:tabLst>
            </a:pPr>
            <a:r>
              <a:rPr lang="id-ID" b="1" smtClean="0"/>
              <a:t>Commercial </a:t>
            </a:r>
            <a:r>
              <a:rPr lang="id-ID" b="1"/>
              <a:t>Sofware  : </a:t>
            </a:r>
            <a:r>
              <a:rPr lang="id-ID"/>
              <a:t>Software yang dijual dan dilindungi hak cipta (copyright), </a:t>
            </a:r>
            <a:r>
              <a:rPr lang="id-ID"/>
              <a:t>dapat </a:t>
            </a:r>
            <a:r>
              <a:rPr lang="id-ID" smtClean="0"/>
              <a:t>bersifat </a:t>
            </a:r>
            <a:r>
              <a:rPr lang="id-ID"/>
              <a:t>open source atau closed source (proprietary). Contoh </a:t>
            </a:r>
            <a:r>
              <a:rPr lang="id-ID"/>
              <a:t>: </a:t>
            </a:r>
            <a:r>
              <a:rPr lang="id-ID" smtClean="0"/>
              <a:t>Zope</a:t>
            </a:r>
            <a:r>
              <a:rPr lang="id-ID"/>
              <a:t>.</a:t>
            </a:r>
          </a:p>
          <a:p>
            <a:pPr marL="285750" indent="-285750">
              <a:buFont typeface="Arial" pitchFamily="34" charset="0"/>
              <a:buChar char="•"/>
              <a:tabLst>
                <a:tab pos="363538" algn="l"/>
              </a:tabLst>
            </a:pPr>
            <a:r>
              <a:rPr lang="id-ID" b="1" smtClean="0"/>
              <a:t>Proprietary </a:t>
            </a:r>
            <a:r>
              <a:rPr lang="id-ID" b="1"/>
              <a:t>Software :</a:t>
            </a:r>
            <a:r>
              <a:rPr lang="id-ID"/>
              <a:t>Software komersial yang bersifat closed source, merupakan </a:t>
            </a:r>
            <a:r>
              <a:rPr lang="id-ID"/>
              <a:t>kebalikan </a:t>
            </a:r>
            <a:r>
              <a:rPr lang="id-ID" smtClean="0"/>
              <a:t>dari </a:t>
            </a:r>
            <a:r>
              <a:rPr lang="id-ID"/>
              <a:t>free software. Contoh : MS Windows, </a:t>
            </a:r>
            <a:r>
              <a:rPr lang="id-ID"/>
              <a:t>MS </a:t>
            </a:r>
            <a:r>
              <a:rPr lang="id-ID" smtClean="0"/>
              <a:t>Office.</a:t>
            </a:r>
            <a:endParaRPr lang="id-ID"/>
          </a:p>
        </p:txBody>
      </p:sp>
    </p:spTree>
    <p:extLst>
      <p:ext uri="{BB962C8B-B14F-4D97-AF65-F5344CB8AC3E}">
        <p14:creationId xmlns:p14="http://schemas.microsoft.com/office/powerpoint/2010/main" val="1057564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19966" y="332656"/>
            <a:ext cx="8136904" cy="2985433"/>
          </a:xfrm>
          <a:prstGeom prst="rect">
            <a:avLst/>
          </a:prstGeom>
          <a:noFill/>
        </p:spPr>
        <p:txBody>
          <a:bodyPr wrap="square" rtlCol="0">
            <a:spAutoFit/>
          </a:bodyPr>
          <a:lstStyle/>
          <a:p>
            <a:pPr>
              <a:tabLst>
                <a:tab pos="363538" algn="l"/>
              </a:tabLst>
            </a:pPr>
            <a:r>
              <a:rPr lang="id-ID" b="1" smtClean="0"/>
              <a:t>b</a:t>
            </a:r>
            <a:r>
              <a:rPr lang="en-US" b="1" smtClean="0"/>
              <a:t>.</a:t>
            </a:r>
            <a:r>
              <a:rPr lang="en-US" b="1"/>
              <a:t>   </a:t>
            </a:r>
            <a:r>
              <a:rPr lang="en-US" b="1" smtClean="0"/>
              <a:t>Audio/Video Editor</a:t>
            </a:r>
            <a:endParaRPr lang="id-ID" b="1" smtClean="0"/>
          </a:p>
          <a:p>
            <a:pPr>
              <a:tabLst>
                <a:tab pos="363538" algn="l"/>
              </a:tabLst>
            </a:pPr>
            <a:r>
              <a:rPr lang="en-US" sz="1700" smtClean="0"/>
              <a:t>Video/audio editor adalah jenis perangkat lunak yang digunakan untuk mengedit dan memanipulasi informasi dalam bentuk video dan audio. Banyak sekali proses dalam mengedit video dan audio, contohnya adalah proses pemotongan, penggabungan, konversi format audio/video, dan manipulasi kualitas audio/video. Beberapa jenis perangkat lunak media player adalah</a:t>
            </a:r>
            <a:r>
              <a:rPr lang="id-ID" sz="1700" smtClean="0"/>
              <a:t> </a:t>
            </a:r>
            <a:r>
              <a:rPr lang="en-US" sz="1700" smtClean="0"/>
              <a:t>:</a:t>
            </a:r>
            <a:endParaRPr lang="id-ID" sz="1700"/>
          </a:p>
          <a:p>
            <a:pPr marL="285750" indent="-285750">
              <a:buSzPct val="106000"/>
              <a:buFont typeface="Arial" pitchFamily="34" charset="0"/>
              <a:buChar char="•"/>
            </a:pPr>
            <a:r>
              <a:rPr lang="en-US" sz="1700" smtClean="0"/>
              <a:t>Adobe Premiere Pro, bersifat komersial dan diproduksi oleh Adobe Systems.</a:t>
            </a:r>
          </a:p>
          <a:p>
            <a:pPr marL="285750" indent="-285750">
              <a:buSzPct val="106000"/>
              <a:buFont typeface="Arial" pitchFamily="34" charset="0"/>
              <a:buChar char="•"/>
            </a:pPr>
            <a:r>
              <a:rPr lang="en-US" sz="1700" smtClean="0"/>
              <a:t>Adobe Premiere Elements, bersifat komersial dan diproduksi oleh Adobe Systems.</a:t>
            </a:r>
          </a:p>
          <a:p>
            <a:pPr marL="285750" indent="-285750">
              <a:buSzPct val="106000"/>
              <a:buFont typeface="Arial" pitchFamily="34" charset="0"/>
              <a:buChar char="•"/>
            </a:pPr>
            <a:r>
              <a:rPr lang="en-US" sz="1700" smtClean="0"/>
              <a:t>Windows Movie Maker, bersifat komersial dan diproduksi Microsoft Corp.</a:t>
            </a:r>
          </a:p>
          <a:p>
            <a:pPr marL="285750" indent="-285750">
              <a:buSzPct val="106000"/>
              <a:buFont typeface="Arial" pitchFamily="34" charset="0"/>
              <a:buChar char="•"/>
            </a:pPr>
            <a:r>
              <a:rPr lang="en-US" sz="1700" smtClean="0"/>
              <a:t>Pinnacle Studio, bersifat komersial dan diproduksi oleh Pinnacle Systems.</a:t>
            </a:r>
          </a:p>
          <a:p>
            <a:pPr marL="285750" indent="-285750">
              <a:buSzPct val="106000"/>
              <a:buFont typeface="Arial" pitchFamily="34" charset="0"/>
              <a:buChar char="•"/>
            </a:pPr>
            <a:r>
              <a:rPr lang="en-US" sz="1700" smtClean="0"/>
              <a:t>TMPGEnc, bersifat komersial dan diproduksi oleh Pegasis Inc</a:t>
            </a:r>
          </a:p>
        </p:txBody>
      </p:sp>
      <p:sp>
        <p:nvSpPr>
          <p:cNvPr id="4" name="TextBox 3"/>
          <p:cNvSpPr txBox="1"/>
          <p:nvPr/>
        </p:nvSpPr>
        <p:spPr>
          <a:xfrm>
            <a:off x="519966" y="3318089"/>
            <a:ext cx="8136904" cy="3770263"/>
          </a:xfrm>
          <a:prstGeom prst="rect">
            <a:avLst/>
          </a:prstGeom>
          <a:noFill/>
        </p:spPr>
        <p:txBody>
          <a:bodyPr wrap="square" rtlCol="0">
            <a:spAutoFit/>
          </a:bodyPr>
          <a:lstStyle/>
          <a:p>
            <a:pPr>
              <a:tabLst>
                <a:tab pos="363538" algn="l"/>
              </a:tabLst>
            </a:pPr>
            <a:r>
              <a:rPr lang="id-ID" b="1" smtClean="0"/>
              <a:t>c</a:t>
            </a:r>
            <a:r>
              <a:rPr lang="en-US" b="1" smtClean="0"/>
              <a:t>.</a:t>
            </a:r>
            <a:r>
              <a:rPr lang="en-US" b="1"/>
              <a:t>  </a:t>
            </a:r>
            <a:r>
              <a:rPr lang="en-US" b="1" smtClean="0"/>
              <a:t> Graphis/Image Viewer</a:t>
            </a:r>
            <a:endParaRPr lang="id-ID" b="1" smtClean="0"/>
          </a:p>
          <a:p>
            <a:pPr>
              <a:tabLst>
                <a:tab pos="363538" algn="l"/>
              </a:tabLst>
            </a:pPr>
            <a:r>
              <a:rPr lang="en-US" sz="1700" smtClean="0"/>
              <a:t>Image viewer adalah jenis perangkat lunak yang digunakan untuk melihat (view) image secara terorganisasi pada sebuah direktori. Saat ini sudah banyak sekali format image yang telah didukung oleh aplikasi image viewer, seperti bmp (windows bitmap), jpeg/jpg (image terkompresi), gif (CompuServe), png (portable network graphics), ico (icons image), dll. Biasanya perangkat lunak ini juga menyediakan fasilitas untuk mengedit image dalam fungsi-fungsi yang sederhana. Beberapa jenis perangkat lunak image viewer adalah:</a:t>
            </a:r>
            <a:endParaRPr lang="id-ID" sz="1700" smtClean="0"/>
          </a:p>
          <a:p>
            <a:pPr marL="285750" indent="-285750">
              <a:buSzPct val="106000"/>
              <a:buFont typeface="Arial" pitchFamily="34" charset="0"/>
              <a:buChar char="•"/>
            </a:pPr>
            <a:r>
              <a:rPr lang="en-US" sz="1700" smtClean="0"/>
              <a:t>ACDSee, bersifat komersial dan diproduksi oleh ACD Systems.</a:t>
            </a:r>
          </a:p>
          <a:p>
            <a:pPr marL="285750" indent="-285750">
              <a:buSzPct val="106000"/>
              <a:buFont typeface="Arial" pitchFamily="34" charset="0"/>
              <a:buChar char="•"/>
            </a:pPr>
            <a:r>
              <a:rPr lang="en-US" sz="1700" smtClean="0"/>
              <a:t>XNView, bersifat freeware dan diproduksi oleh Pierre-e Gougelet.</a:t>
            </a:r>
          </a:p>
          <a:p>
            <a:pPr marL="285750" indent="-285750">
              <a:buSzPct val="106000"/>
              <a:buFont typeface="Arial" pitchFamily="34" charset="0"/>
              <a:buChar char="•"/>
            </a:pPr>
            <a:r>
              <a:rPr lang="en-US" sz="1700" smtClean="0"/>
              <a:t>Irfan View, bersifat komersial dan diproduksi oleh Irfan Skiljan.</a:t>
            </a:r>
          </a:p>
          <a:p>
            <a:pPr marL="285750" indent="-285750">
              <a:buSzPct val="106000"/>
              <a:buFont typeface="Arial" pitchFamily="34" charset="0"/>
              <a:buChar char="•"/>
            </a:pPr>
            <a:r>
              <a:rPr lang="en-US" sz="1700" smtClean="0"/>
              <a:t>Microsoft Picture Manager, bersifat komersial dan diproduksi oleh Microsoft Corp.</a:t>
            </a:r>
          </a:p>
          <a:p>
            <a:pPr marL="285750" indent="-285750">
              <a:buSzPct val="106000"/>
              <a:buFont typeface="Arial" pitchFamily="34" charset="0"/>
              <a:buChar char="•"/>
            </a:pPr>
            <a:r>
              <a:rPr lang="en-US" sz="1700" smtClean="0"/>
              <a:t>Microsoft Picture and Fax Viewr, bersifat komersial dan masuk dalam paket Microsoft Windows</a:t>
            </a:r>
          </a:p>
          <a:p>
            <a:pPr marL="285750" indent="-285750">
              <a:buSzPct val="106000"/>
              <a:buFont typeface="Arial" pitchFamily="34" charset="0"/>
              <a:buChar char="•"/>
            </a:pPr>
            <a:endParaRPr lang="en-US" sz="1700" smtClean="0"/>
          </a:p>
        </p:txBody>
      </p:sp>
    </p:spTree>
    <p:extLst>
      <p:ext uri="{BB962C8B-B14F-4D97-AF65-F5344CB8AC3E}">
        <p14:creationId xmlns:p14="http://schemas.microsoft.com/office/powerpoint/2010/main" val="1474177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19966" y="332656"/>
            <a:ext cx="8136904" cy="3816429"/>
          </a:xfrm>
          <a:prstGeom prst="rect">
            <a:avLst/>
          </a:prstGeom>
          <a:noFill/>
        </p:spPr>
        <p:txBody>
          <a:bodyPr wrap="square" rtlCol="0">
            <a:spAutoFit/>
          </a:bodyPr>
          <a:lstStyle/>
          <a:p>
            <a:pPr>
              <a:tabLst>
                <a:tab pos="363538" algn="l"/>
              </a:tabLst>
            </a:pPr>
            <a:r>
              <a:rPr lang="id-ID" b="1" smtClean="0"/>
              <a:t>d</a:t>
            </a:r>
            <a:r>
              <a:rPr lang="en-US" b="1" smtClean="0"/>
              <a:t>.</a:t>
            </a:r>
            <a:r>
              <a:rPr lang="en-US" b="1"/>
              <a:t>   </a:t>
            </a:r>
            <a:r>
              <a:rPr lang="en-US" b="1" smtClean="0"/>
              <a:t>Graphic/Image Editor</a:t>
            </a:r>
            <a:endParaRPr lang="id-ID" b="1" smtClean="0"/>
          </a:p>
          <a:p>
            <a:pPr>
              <a:tabLst>
                <a:tab pos="363538" algn="l"/>
              </a:tabLst>
            </a:pPr>
            <a:r>
              <a:rPr lang="en-US" sz="1600" smtClean="0"/>
              <a:t>Image editor adalah perangkat lunak yang digunakan untuk melukis, menggambar, mengedit dan memanipulasi image atau gambar secara interaktif pada sistem komputer. Terdapat dua jenis image yang dihasilkan oleh image editor, yaitu dalam bentuk bitmap image dan vector image. Beberapa contoh perangkat lunak image editor :</a:t>
            </a:r>
          </a:p>
          <a:p>
            <a:pPr marL="285750" indent="-285750">
              <a:buFont typeface="Arial" pitchFamily="34" charset="0"/>
              <a:buChar char="•"/>
              <a:tabLst>
                <a:tab pos="363538" algn="l"/>
              </a:tabLst>
            </a:pPr>
            <a:r>
              <a:rPr lang="en-US" sz="1600" smtClean="0"/>
              <a:t>Adobe Photoshop, merupakan vector dan bitmap image editor. Bersifat komersial dan diproduksi oleh Adobe Systems.</a:t>
            </a:r>
          </a:p>
          <a:p>
            <a:pPr marL="285750" indent="-285750">
              <a:buFont typeface="Arial" pitchFamily="34" charset="0"/>
              <a:buChar char="•"/>
              <a:tabLst>
                <a:tab pos="363538" algn="l"/>
              </a:tabLst>
            </a:pPr>
            <a:r>
              <a:rPr lang="en-US" sz="1600" smtClean="0"/>
              <a:t>Corel Draw, merupakan vector image editor. Bersifat komersial dan diproduksi oleh Corel Corporation.</a:t>
            </a:r>
          </a:p>
          <a:p>
            <a:pPr marL="285750" indent="-285750">
              <a:buFont typeface="Arial" pitchFamily="34" charset="0"/>
              <a:buChar char="•"/>
              <a:tabLst>
                <a:tab pos="363538" algn="l"/>
              </a:tabLst>
            </a:pPr>
            <a:r>
              <a:rPr lang="en-US" sz="1600" smtClean="0"/>
              <a:t>Microsoft Paint, merupakan bitmap image editor. Bersifat komersial dan masuk dalam paket Microsoft Windows.</a:t>
            </a:r>
          </a:p>
          <a:p>
            <a:pPr marL="285750" indent="-285750">
              <a:buFont typeface="Arial" pitchFamily="34" charset="0"/>
              <a:buChar char="•"/>
              <a:tabLst>
                <a:tab pos="363538" algn="l"/>
              </a:tabLst>
            </a:pPr>
            <a:r>
              <a:rPr lang="en-US" sz="1600" smtClean="0"/>
              <a:t>Paint Shop Pro, merupakan vector dan bitmap image editor. Bersifat komersial dan diproduksi oleh Corel Corporation.</a:t>
            </a:r>
          </a:p>
          <a:p>
            <a:pPr marL="285750" indent="-285750">
              <a:buFont typeface="Arial" pitchFamily="34" charset="0"/>
              <a:buChar char="•"/>
              <a:tabLst>
                <a:tab pos="363538" algn="l"/>
              </a:tabLst>
            </a:pPr>
            <a:r>
              <a:rPr lang="en-US" sz="1600" smtClean="0"/>
              <a:t>GIMP, merupakan bitmap dan vector image editor. Bersifat open source dan diproduksi oleh The GIMP Team dengan lisensi GNU General Public License.</a:t>
            </a:r>
          </a:p>
        </p:txBody>
      </p:sp>
      <p:sp>
        <p:nvSpPr>
          <p:cNvPr id="5" name="TextBox 4"/>
          <p:cNvSpPr txBox="1"/>
          <p:nvPr/>
        </p:nvSpPr>
        <p:spPr>
          <a:xfrm>
            <a:off x="519966" y="4129748"/>
            <a:ext cx="8228498" cy="2585323"/>
          </a:xfrm>
          <a:prstGeom prst="rect">
            <a:avLst/>
          </a:prstGeom>
          <a:noFill/>
        </p:spPr>
        <p:txBody>
          <a:bodyPr wrap="square" rtlCol="0">
            <a:spAutoFit/>
          </a:bodyPr>
          <a:lstStyle/>
          <a:p>
            <a:pPr>
              <a:tabLst>
                <a:tab pos="363538" algn="l"/>
              </a:tabLst>
            </a:pPr>
            <a:r>
              <a:rPr lang="id-ID" b="1" smtClean="0"/>
              <a:t>e</a:t>
            </a:r>
            <a:r>
              <a:rPr lang="en-US" b="1" smtClean="0"/>
              <a:t>.</a:t>
            </a:r>
            <a:r>
              <a:rPr lang="en-US" b="1"/>
              <a:t>   </a:t>
            </a:r>
            <a:r>
              <a:rPr lang="en-US" b="1" smtClean="0"/>
              <a:t>Animasi</a:t>
            </a:r>
            <a:endParaRPr lang="id-ID" b="1" smtClean="0"/>
          </a:p>
          <a:p>
            <a:pPr>
              <a:tabLst>
                <a:tab pos="363538" algn="l"/>
              </a:tabLst>
            </a:pPr>
            <a:r>
              <a:rPr lang="en-US" sz="1600" smtClean="0"/>
              <a:t>Aplikasi animasi adalah perangkat lunak yang digunakan untuk membuat, mengedit, dan memanipulasi informasi dalam bentuk animasi. Animasi adalah gambar bergerak atau video dengan konten gambar yang fiktif, seperti kartun dan gambar tidak riil. Beberapa contoh perangkat lunak animasi adalah sebagai berikut:</a:t>
            </a:r>
          </a:p>
          <a:p>
            <a:pPr marL="285750" indent="-285750">
              <a:buFont typeface="Arial" pitchFamily="34" charset="0"/>
              <a:buChar char="•"/>
              <a:tabLst>
                <a:tab pos="363538" algn="l"/>
              </a:tabLst>
            </a:pPr>
            <a:r>
              <a:rPr lang="en-US" sz="1600" smtClean="0"/>
              <a:t>Macromedia Flash, merupakan perangkat lunak animasi yang banyak digunakan, baik untuk web, presentasi, dll. Bersifat komersial dan diproduksi oleh Macromedia Inc. </a:t>
            </a:r>
          </a:p>
          <a:p>
            <a:pPr marL="285750" indent="-285750">
              <a:buFont typeface="Arial" pitchFamily="34" charset="0"/>
              <a:buChar char="•"/>
              <a:tabLst>
                <a:tab pos="363538" algn="l"/>
              </a:tabLst>
            </a:pPr>
            <a:r>
              <a:rPr lang="en-US" sz="1600" smtClean="0"/>
              <a:t>Houdini Animation Software, bersifat komersial dan diproduksi oleh Side Effect Software.</a:t>
            </a:r>
          </a:p>
          <a:p>
            <a:pPr marL="285750" indent="-285750">
              <a:buFont typeface="Arial" pitchFamily="34" charset="0"/>
              <a:buChar char="•"/>
              <a:tabLst>
                <a:tab pos="363538" algn="l"/>
              </a:tabLst>
            </a:pPr>
            <a:r>
              <a:rPr lang="en-US" sz="1600" smtClean="0"/>
              <a:t>Power Animator, merupakan generasi pendahulu dari Maya untuk membuat animasi. Bersifat komersial dan diproduksi oleh Alias Systems Corporation.</a:t>
            </a:r>
          </a:p>
        </p:txBody>
      </p:sp>
    </p:spTree>
    <p:extLst>
      <p:ext uri="{BB962C8B-B14F-4D97-AF65-F5344CB8AC3E}">
        <p14:creationId xmlns:p14="http://schemas.microsoft.com/office/powerpoint/2010/main" val="559323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19966" y="332656"/>
            <a:ext cx="8136904" cy="2862322"/>
          </a:xfrm>
          <a:prstGeom prst="rect">
            <a:avLst/>
          </a:prstGeom>
          <a:noFill/>
        </p:spPr>
        <p:txBody>
          <a:bodyPr wrap="square" rtlCol="0">
            <a:spAutoFit/>
          </a:bodyPr>
          <a:lstStyle/>
          <a:p>
            <a:pPr>
              <a:tabLst>
                <a:tab pos="363538" algn="l"/>
              </a:tabLst>
            </a:pPr>
            <a:r>
              <a:rPr lang="id-ID" b="1" smtClean="0"/>
              <a:t>f</a:t>
            </a:r>
            <a:r>
              <a:rPr lang="en-US" b="1" smtClean="0"/>
              <a:t>.</a:t>
            </a:r>
            <a:r>
              <a:rPr lang="en-US" b="1"/>
              <a:t>   </a:t>
            </a:r>
            <a:r>
              <a:rPr lang="en-US" b="1" smtClean="0"/>
              <a:t>Grafik 3D</a:t>
            </a:r>
            <a:endParaRPr lang="id-ID" b="1" smtClean="0"/>
          </a:p>
          <a:p>
            <a:pPr>
              <a:tabLst>
                <a:tab pos="363538" algn="l"/>
              </a:tabLst>
            </a:pPr>
            <a:r>
              <a:rPr lang="en-US" smtClean="0"/>
              <a:t>Aplikasi grafik 3 dimensi (3D) adalah perangkat lunak yang digunakan untuk membuat, mengedit, dan memanipulasi informasi dalam bentuk gambar 3 dimensi. Berbeda dengan format gambar atau image secara umum adalah dalam bentuk 2 dimensi. Gambar 3 dimensi merupakan representasi gambar dalam geometri 3 dimensi. Beberapa contoh perangkat lunak grafik 3D adalah sebagai berikut:</a:t>
            </a:r>
          </a:p>
          <a:p>
            <a:pPr marL="285750" indent="-285750">
              <a:buFont typeface="Arial" pitchFamily="34" charset="0"/>
              <a:buChar char="•"/>
              <a:tabLst>
                <a:tab pos="363538" algn="l"/>
              </a:tabLst>
            </a:pPr>
            <a:r>
              <a:rPr lang="en-US" smtClean="0"/>
              <a:t>3D Studio Max, bersifat komersial dan diproduksi oleh Autodesk Media &amp; Entertainment.</a:t>
            </a:r>
          </a:p>
          <a:p>
            <a:pPr marL="285750" indent="-285750">
              <a:buFont typeface="Arial" pitchFamily="34" charset="0"/>
              <a:buChar char="•"/>
              <a:tabLst>
                <a:tab pos="363538" algn="l"/>
              </a:tabLst>
            </a:pPr>
            <a:r>
              <a:rPr lang="en-US" smtClean="0"/>
              <a:t>Silo 3D Modelling, bersifat komersial dan diproduksi oleh Nevercenter Ltd. Co.</a:t>
            </a:r>
          </a:p>
          <a:p>
            <a:pPr marL="285750" indent="-285750">
              <a:buFont typeface="Arial" pitchFamily="34" charset="0"/>
              <a:buChar char="•"/>
              <a:tabLst>
                <a:tab pos="363538" algn="l"/>
              </a:tabLst>
            </a:pPr>
            <a:r>
              <a:rPr lang="en-US" smtClean="0"/>
              <a:t>Maya, bersifat komersial dan diproduksi oleh Alias Systems Corp.</a:t>
            </a:r>
          </a:p>
        </p:txBody>
      </p:sp>
    </p:spTree>
    <p:extLst>
      <p:ext uri="{BB962C8B-B14F-4D97-AF65-F5344CB8AC3E}">
        <p14:creationId xmlns:p14="http://schemas.microsoft.com/office/powerpoint/2010/main" val="3778840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19966" y="476672"/>
            <a:ext cx="8136904" cy="5355312"/>
          </a:xfrm>
          <a:prstGeom prst="rect">
            <a:avLst/>
          </a:prstGeom>
          <a:noFill/>
        </p:spPr>
        <p:txBody>
          <a:bodyPr wrap="square" rtlCol="0">
            <a:spAutoFit/>
          </a:bodyPr>
          <a:lstStyle/>
          <a:p>
            <a:pPr>
              <a:tabLst>
                <a:tab pos="363538" algn="l"/>
              </a:tabLst>
            </a:pPr>
            <a:r>
              <a:rPr lang="id-ID" b="1" smtClean="0"/>
              <a:t>Perangkat Lunak Desain</a:t>
            </a:r>
          </a:p>
          <a:p>
            <a:pPr>
              <a:tabLst>
                <a:tab pos="363538" algn="l"/>
              </a:tabLst>
            </a:pPr>
            <a:r>
              <a:rPr lang="en-US" smtClean="0"/>
              <a:t>Perangkat lunak desain adalah perangkat lunak yang digunakan untuk proses desain berbagai macam objek. </a:t>
            </a:r>
            <a:endParaRPr lang="id-ID" smtClean="0"/>
          </a:p>
          <a:p>
            <a:pPr>
              <a:tabLst>
                <a:tab pos="363538" algn="l"/>
              </a:tabLst>
            </a:pPr>
            <a:endParaRPr lang="en-US" smtClean="0"/>
          </a:p>
          <a:p>
            <a:pPr>
              <a:tabLst>
                <a:tab pos="363538" algn="l"/>
              </a:tabLst>
            </a:pPr>
            <a:r>
              <a:rPr lang="en-US" b="1" smtClean="0"/>
              <a:t>a.   Desain Web</a:t>
            </a:r>
          </a:p>
          <a:p>
            <a:pPr>
              <a:tabLst>
                <a:tab pos="363538" algn="l"/>
              </a:tabLst>
            </a:pPr>
            <a:r>
              <a:rPr lang="en-US" smtClean="0"/>
              <a:t>Aplikasi desain web atau biasanya disebut sebagai aplikasi HTML editor adalah perangkat lunak yang digunakan untuk keperluan desain web. Dengan aplikasi desain web, maka pemula tidak dipusingkan oleh kode-kode HTML karena aplikasi ini bisa digunakan langsung untuk mendesain tampilan web. Untuk pengguna yang sudah expert juga tersedia banyak sekali fasilitas untuk pengembangan web yang lebih kompleks dan dinamis. Beberapa contoh aplikasi desain web adalah:</a:t>
            </a:r>
          </a:p>
          <a:p>
            <a:pPr marL="285750" indent="-285750">
              <a:buFont typeface="Arial" pitchFamily="34" charset="0"/>
              <a:buChar char="•"/>
              <a:tabLst>
                <a:tab pos="363538" algn="l"/>
              </a:tabLst>
            </a:pPr>
            <a:r>
              <a:rPr lang="en-US" smtClean="0"/>
              <a:t>Microsoft Frontpage, merupakan aplikasi desain web paket dari Microsoft Office. Bersifat komersial dan diproduksi oleh Microsoft Corp.</a:t>
            </a:r>
          </a:p>
          <a:p>
            <a:pPr marL="285750" indent="-285750">
              <a:buFont typeface="Arial" pitchFamily="34" charset="0"/>
              <a:buChar char="•"/>
              <a:tabLst>
                <a:tab pos="363538" algn="l"/>
              </a:tabLst>
            </a:pPr>
            <a:r>
              <a:rPr lang="en-US" smtClean="0"/>
              <a:t>Macromedia Dreamweaver, bersifat komersial dan diproduksi oleh Macromedia Inc.</a:t>
            </a:r>
          </a:p>
          <a:p>
            <a:pPr marL="285750" indent="-285750">
              <a:buFont typeface="Arial" pitchFamily="34" charset="0"/>
              <a:buChar char="•"/>
              <a:tabLst>
                <a:tab pos="363538" algn="l"/>
              </a:tabLst>
            </a:pPr>
            <a:r>
              <a:rPr lang="en-US" smtClean="0"/>
              <a:t>Adobe GoLive, bersifat komersial dan diproduksi oleh Adobe Inc.</a:t>
            </a:r>
          </a:p>
          <a:p>
            <a:pPr marL="285750" indent="-285750">
              <a:buFont typeface="Arial" pitchFamily="34" charset="0"/>
              <a:buChar char="•"/>
              <a:tabLst>
                <a:tab pos="363538" algn="l"/>
              </a:tabLst>
            </a:pPr>
            <a:r>
              <a:rPr lang="en-US" smtClean="0"/>
              <a:t>Quanta Plus, bersifat open source dan dikembangkan oleh The Quanta Team dengan lisensi GNU General Public License.</a:t>
            </a:r>
          </a:p>
          <a:p>
            <a:pPr marL="285750" indent="-285750">
              <a:buFont typeface="Arial" pitchFamily="34" charset="0"/>
              <a:buChar char="•"/>
              <a:tabLst>
                <a:tab pos="363538" algn="l"/>
              </a:tabLst>
            </a:pPr>
            <a:endParaRPr lang="en-US" smtClean="0"/>
          </a:p>
        </p:txBody>
      </p:sp>
    </p:spTree>
    <p:extLst>
      <p:ext uri="{BB962C8B-B14F-4D97-AF65-F5344CB8AC3E}">
        <p14:creationId xmlns:p14="http://schemas.microsoft.com/office/powerpoint/2010/main" val="602852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19966" y="476672"/>
            <a:ext cx="8136904" cy="5355312"/>
          </a:xfrm>
          <a:prstGeom prst="rect">
            <a:avLst/>
          </a:prstGeom>
          <a:noFill/>
        </p:spPr>
        <p:txBody>
          <a:bodyPr wrap="square" rtlCol="0">
            <a:spAutoFit/>
          </a:bodyPr>
          <a:lstStyle/>
          <a:p>
            <a:pPr>
              <a:tabLst>
                <a:tab pos="363538" algn="l"/>
              </a:tabLst>
            </a:pPr>
            <a:r>
              <a:rPr lang="id-ID" b="1" smtClean="0"/>
              <a:t>b</a:t>
            </a:r>
            <a:r>
              <a:rPr lang="en-US" b="1" smtClean="0"/>
              <a:t>. CAD (Computer Aided Design)</a:t>
            </a:r>
            <a:endParaRPr lang="id-ID" b="1" smtClean="0"/>
          </a:p>
          <a:p>
            <a:pPr>
              <a:tabLst>
                <a:tab pos="363538" algn="l"/>
              </a:tabLst>
            </a:pPr>
            <a:r>
              <a:rPr lang="en-US" smtClean="0"/>
              <a:t>Computer aided design adalah perangkat lunak yang digunakan untuk membantu pada insinyur, arsitek, dan desainer untuk mendesain objek dengan bantuan komputer. Desain yang dibuat dengan CAD adalah dalam bentuk geometri dari pemodelan suatu objek. Bentuk geometri dari objek tersebut dapat berupa model 2 dimensi dan 3 dimensi. Beberapa objek yang banyak digunakan untuk pemodelan adalah objek arsitektur, objek mekanik (mobil, pesawat terbang, kapal laut, dll), objek elektronik, dan objek perencanaan manufaktur. Beberapa contoh perangkat lunak CAD adalah:</a:t>
            </a:r>
          </a:p>
          <a:p>
            <a:pPr marL="285750" indent="-285750">
              <a:buFont typeface="Arial" pitchFamily="34" charset="0"/>
              <a:buChar char="•"/>
              <a:tabLst>
                <a:tab pos="363538" algn="l"/>
              </a:tabLst>
            </a:pPr>
            <a:r>
              <a:rPr lang="en-US" smtClean="0"/>
              <a:t>AutoCAD, merupakan aplikasi CAD yang banyak digunakan. Bersifat komersial dan diproduksi oleh Autodesk Inc.</a:t>
            </a:r>
          </a:p>
          <a:p>
            <a:pPr marL="285750" indent="-285750">
              <a:buFont typeface="Arial" pitchFamily="34" charset="0"/>
              <a:buChar char="•"/>
              <a:tabLst>
                <a:tab pos="363538" algn="l"/>
              </a:tabLst>
            </a:pPr>
            <a:r>
              <a:rPr lang="en-US" smtClean="0"/>
              <a:t>Microsoft Visio, merupakan aplikasi CAD paket dari Microsoft Office. Bersifat komersial dan diproduksi oleh Microsoft Corporation.</a:t>
            </a:r>
          </a:p>
          <a:p>
            <a:pPr marL="285750" indent="-285750">
              <a:buFont typeface="Arial" pitchFamily="34" charset="0"/>
              <a:buChar char="•"/>
              <a:tabLst>
                <a:tab pos="363538" algn="l"/>
              </a:tabLst>
            </a:pPr>
            <a:r>
              <a:rPr lang="en-US" smtClean="0"/>
              <a:t>Protel, merupakan aplikasi CAD untuk desain elektronik. Bersifat komersial dan diproduksi oleh Altium Limited. </a:t>
            </a:r>
          </a:p>
          <a:p>
            <a:pPr marL="285750" indent="-285750">
              <a:buFont typeface="Arial" pitchFamily="34" charset="0"/>
              <a:buChar char="•"/>
              <a:tabLst>
                <a:tab pos="363538" algn="l"/>
              </a:tabLst>
            </a:pPr>
            <a:r>
              <a:rPr lang="en-US" smtClean="0"/>
              <a:t>3D CAD, merupakan aplikasi CAD untuk model dan objek 3 dimensi. Bersifat komersial dan diproduksi oleh Alibre Design Inc.</a:t>
            </a:r>
          </a:p>
          <a:p>
            <a:pPr marL="285750" indent="-285750">
              <a:buFont typeface="Arial" pitchFamily="34" charset="0"/>
              <a:buChar char="•"/>
              <a:tabLst>
                <a:tab pos="363538" algn="l"/>
              </a:tabLst>
            </a:pPr>
            <a:r>
              <a:rPr lang="en-US" smtClean="0"/>
              <a:t>BRL-CAD, bersifat open source dengan lisensi GNU General Public License. </a:t>
            </a:r>
          </a:p>
          <a:p>
            <a:pPr marL="285750" indent="-285750">
              <a:buFont typeface="Arial" pitchFamily="34" charset="0"/>
              <a:buChar char="•"/>
              <a:tabLst>
                <a:tab pos="363538" algn="l"/>
              </a:tabLst>
            </a:pPr>
            <a:r>
              <a:rPr lang="en-US" smtClean="0"/>
              <a:t>CAD/CAM, bersifat komersial dan diproduksi oleh CadCam Inc.</a:t>
            </a:r>
          </a:p>
        </p:txBody>
      </p:sp>
    </p:spTree>
    <p:extLst>
      <p:ext uri="{BB962C8B-B14F-4D97-AF65-F5344CB8AC3E}">
        <p14:creationId xmlns:p14="http://schemas.microsoft.com/office/powerpoint/2010/main" val="1185377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19966" y="476672"/>
            <a:ext cx="8136904" cy="4801314"/>
          </a:xfrm>
          <a:prstGeom prst="rect">
            <a:avLst/>
          </a:prstGeom>
          <a:noFill/>
        </p:spPr>
        <p:txBody>
          <a:bodyPr wrap="square" rtlCol="0">
            <a:spAutoFit/>
          </a:bodyPr>
          <a:lstStyle/>
          <a:p>
            <a:pPr>
              <a:tabLst>
                <a:tab pos="363538" algn="l"/>
              </a:tabLst>
            </a:pPr>
            <a:r>
              <a:rPr lang="id-ID" b="1" smtClean="0"/>
              <a:t>c</a:t>
            </a:r>
            <a:r>
              <a:rPr lang="en-US" b="1" smtClean="0"/>
              <a:t>. Desain Perangkat Lunak</a:t>
            </a:r>
            <a:endParaRPr lang="id-ID" b="1" smtClean="0"/>
          </a:p>
          <a:p>
            <a:pPr>
              <a:tabLst>
                <a:tab pos="363538" algn="l"/>
              </a:tabLst>
            </a:pPr>
            <a:r>
              <a:rPr lang="en-US" smtClean="0"/>
              <a:t>Aplikasi desain perangkat lunak adalah perangkat lunak yang digunakan untuk mendesain proses dan aliran data pada perangkat lunak yang akan dikembangkan. Terdapat beberapa macam teknik untuk mendesain perangkat lunak dengan menggunakan beberapa macam bahasa pemodelan, seperti Unified Modelling Language (UML), Data Flow Diagram (DFD), SDL, dll. Beberapa contoh aplikasi desain perangkat lunak adalah:</a:t>
            </a:r>
          </a:p>
          <a:p>
            <a:pPr marL="285750" indent="-285750">
              <a:buFont typeface="Arial" pitchFamily="34" charset="0"/>
              <a:buChar char="•"/>
              <a:tabLst>
                <a:tab pos="363538" algn="l"/>
              </a:tabLst>
            </a:pPr>
            <a:r>
              <a:rPr lang="en-US" smtClean="0"/>
              <a:t>Rational Rose, merupakan aplikasi untuk desain perangkat lunakd dengan bahasa UML. Bersifat komersial dan diproduksi oleh IBM.</a:t>
            </a:r>
          </a:p>
          <a:p>
            <a:pPr marL="285750" indent="-285750">
              <a:buFont typeface="Arial" pitchFamily="34" charset="0"/>
              <a:buChar char="•"/>
              <a:tabLst>
                <a:tab pos="363538" algn="l"/>
              </a:tabLst>
            </a:pPr>
            <a:r>
              <a:rPr lang="en-US" smtClean="0"/>
              <a:t>Power Designer, merupakan aplikasi untuk desain perangkat lunak dengan model DFD, STD, dan desain basisdata. Bersifat komersial dan diproduksi oleh Sybase Inc.</a:t>
            </a:r>
          </a:p>
          <a:p>
            <a:pPr marL="285750" indent="-285750">
              <a:buFont typeface="Arial" pitchFamily="34" charset="0"/>
              <a:buChar char="•"/>
              <a:tabLst>
                <a:tab pos="363538" algn="l"/>
              </a:tabLst>
            </a:pPr>
            <a:r>
              <a:rPr lang="en-US" smtClean="0"/>
              <a:t>Cinderella, merupakan aplikasi untuk desain perangkat lunak dengan bahasa SDL. Bersifat komersial dan diproduksi oleh Cinderella ApS.</a:t>
            </a:r>
          </a:p>
          <a:p>
            <a:pPr marL="285750" indent="-285750">
              <a:buFont typeface="Arial" pitchFamily="34" charset="0"/>
              <a:buChar char="•"/>
              <a:tabLst>
                <a:tab pos="363538" algn="l"/>
              </a:tabLst>
            </a:pPr>
            <a:r>
              <a:rPr lang="en-US" smtClean="0"/>
              <a:t>Virtual Paradigm Suite, merupakan aplikasi desain perangkat lunak dengan UML, desain basisdata, dan development environment. Bersifat komersial dan diproduksi oleh Virtual Paradigm Inc.</a:t>
            </a:r>
          </a:p>
          <a:p>
            <a:pPr marL="285750" indent="-285750">
              <a:buFont typeface="Arial" pitchFamily="34" charset="0"/>
              <a:buChar char="•"/>
              <a:tabLst>
                <a:tab pos="363538" algn="l"/>
              </a:tabLst>
            </a:pPr>
            <a:endParaRPr lang="en-US" smtClean="0"/>
          </a:p>
        </p:txBody>
      </p:sp>
    </p:spTree>
    <p:extLst>
      <p:ext uri="{BB962C8B-B14F-4D97-AF65-F5344CB8AC3E}">
        <p14:creationId xmlns:p14="http://schemas.microsoft.com/office/powerpoint/2010/main" val="2511881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19966" y="476672"/>
            <a:ext cx="8136904" cy="5632311"/>
          </a:xfrm>
          <a:prstGeom prst="rect">
            <a:avLst/>
          </a:prstGeom>
          <a:noFill/>
        </p:spPr>
        <p:txBody>
          <a:bodyPr wrap="square" rtlCol="0">
            <a:spAutoFit/>
          </a:bodyPr>
          <a:lstStyle/>
          <a:p>
            <a:pPr>
              <a:tabLst>
                <a:tab pos="363538" algn="l"/>
              </a:tabLst>
            </a:pPr>
            <a:r>
              <a:rPr lang="id-ID" b="1" smtClean="0"/>
              <a:t>Perangkat Lunak Utilitas</a:t>
            </a:r>
          </a:p>
          <a:p>
            <a:pPr>
              <a:tabLst>
                <a:tab pos="363538" algn="l"/>
              </a:tabLst>
            </a:pPr>
            <a:r>
              <a:rPr lang="en-US" smtClean="0"/>
              <a:t>Perangkat lunak utilitas adalah jenis perangkat lunak skala kecil yang digunakan untuk keperluan yang sangat spesifik. Perangkat lunak ini banyak digunakan untuk kebutuhan pengoperasian sistem komputer pada umumnya. </a:t>
            </a:r>
            <a:endParaRPr lang="id-ID" smtClean="0"/>
          </a:p>
          <a:p>
            <a:pPr>
              <a:tabLst>
                <a:tab pos="363538" algn="l"/>
              </a:tabLst>
            </a:pPr>
            <a:endParaRPr lang="en-US" smtClean="0"/>
          </a:p>
          <a:p>
            <a:pPr>
              <a:tabLst>
                <a:tab pos="363538" algn="l"/>
              </a:tabLst>
            </a:pPr>
            <a:r>
              <a:rPr lang="en-US" b="1" smtClean="0"/>
              <a:t>a.  </a:t>
            </a:r>
            <a:r>
              <a:rPr lang="en-US" b="1" smtClean="0"/>
              <a:t>Antivirus</a:t>
            </a:r>
            <a:endParaRPr lang="en-US" b="1" smtClean="0"/>
          </a:p>
          <a:p>
            <a:pPr>
              <a:tabLst>
                <a:tab pos="363538" algn="l"/>
              </a:tabLst>
            </a:pPr>
            <a:r>
              <a:rPr lang="en-US" smtClean="0"/>
              <a:t>Aplikasi antivirus adalah perangkat lunak yang digunakan untuk mendeteksi, mengidentifikasi, menangkal, dan menghapus adanya virus komputer dan malicious software yang lain, seperti worm, trojan horse, backdoor, dll. Terdapat dua cara aplikasi antivirus untuk mendeteksi adanya virus, yaitu dengan melakukan pemindaian file dan identifikasi program yang terinfeksi oleh virus.</a:t>
            </a:r>
          </a:p>
          <a:p>
            <a:pPr marL="285750" indent="-285750">
              <a:buFont typeface="Arial" pitchFamily="34" charset="0"/>
              <a:buChar char="•"/>
              <a:tabLst>
                <a:tab pos="363538" algn="l"/>
              </a:tabLst>
            </a:pPr>
            <a:r>
              <a:rPr lang="en-US" smtClean="0"/>
              <a:t>Norton Antivirus, bersifat komersial dan diproduksi oleh Symantec Corporation</a:t>
            </a:r>
          </a:p>
          <a:p>
            <a:pPr marL="285750" indent="-285750">
              <a:buFont typeface="Arial" pitchFamily="34" charset="0"/>
              <a:buChar char="•"/>
              <a:tabLst>
                <a:tab pos="363538" algn="l"/>
              </a:tabLst>
            </a:pPr>
            <a:r>
              <a:rPr lang="en-US" smtClean="0"/>
              <a:t>McAfee Antivirus, bersifat komersial dan diproduksi oleh McAfee Inc. </a:t>
            </a:r>
          </a:p>
          <a:p>
            <a:pPr marL="285750" indent="-285750">
              <a:buFont typeface="Arial" pitchFamily="34" charset="0"/>
              <a:buChar char="•"/>
              <a:tabLst>
                <a:tab pos="363538" algn="l"/>
              </a:tabLst>
            </a:pPr>
            <a:r>
              <a:rPr lang="en-US" smtClean="0"/>
              <a:t>AVG Antivirus, bersifat freeware dan komersial, diproduksi oleh Grisoft </a:t>
            </a:r>
            <a:r>
              <a:rPr lang="en-US" smtClean="0"/>
              <a:t>Inc</a:t>
            </a:r>
            <a:endParaRPr lang="id-ID" smtClean="0"/>
          </a:p>
          <a:p>
            <a:pPr marL="285750" indent="-285750">
              <a:buFont typeface="Arial" pitchFamily="34" charset="0"/>
              <a:buChar char="•"/>
              <a:tabLst>
                <a:tab pos="363538" algn="l"/>
              </a:tabLst>
            </a:pPr>
            <a:r>
              <a:rPr lang="en-US"/>
              <a:t>CalmAV, bersifat open source dan diproduksi oleh ClamWin dibawah lisensi GNU General Public License.</a:t>
            </a:r>
            <a:endParaRPr lang="id-ID"/>
          </a:p>
          <a:p>
            <a:pPr marL="285750" indent="-285750">
              <a:buFont typeface="Arial" pitchFamily="34" charset="0"/>
              <a:buChar char="•"/>
              <a:tabLst>
                <a:tab pos="363538" algn="l"/>
              </a:tabLst>
            </a:pPr>
            <a:r>
              <a:rPr lang="en-US" smtClean="0"/>
              <a:t>Panda </a:t>
            </a:r>
            <a:r>
              <a:rPr lang="en-US"/>
              <a:t>Antivirus, bersifat komersial dan diproduksi oleh Panda Software.</a:t>
            </a:r>
            <a:endParaRPr lang="id-ID"/>
          </a:p>
          <a:p>
            <a:pPr marL="285750" indent="-285750">
              <a:buFont typeface="Arial" pitchFamily="34" charset="0"/>
              <a:buChar char="•"/>
              <a:tabLst>
                <a:tab pos="363538" algn="l"/>
              </a:tabLst>
            </a:pPr>
            <a:r>
              <a:rPr lang="en-US" smtClean="0"/>
              <a:t>Kaspersky </a:t>
            </a:r>
            <a:r>
              <a:rPr lang="en-US"/>
              <a:t>Antivirus, bersifat komersial dan diproduksi oleh Kaspersky Labs.</a:t>
            </a:r>
            <a:endParaRPr lang="en-US"/>
          </a:p>
          <a:p>
            <a:pPr marL="285750" indent="-285750">
              <a:buFont typeface="Arial" pitchFamily="34" charset="0"/>
              <a:buChar char="•"/>
              <a:tabLst>
                <a:tab pos="363538" algn="l"/>
              </a:tabLst>
            </a:pPr>
            <a:endParaRPr lang="en-US" smtClean="0"/>
          </a:p>
          <a:p>
            <a:pPr marL="285750" indent="-285750">
              <a:buFont typeface="Arial" pitchFamily="34" charset="0"/>
              <a:buChar char="•"/>
              <a:tabLst>
                <a:tab pos="363538" algn="l"/>
              </a:tabLst>
            </a:pPr>
            <a:endParaRPr lang="en-US" smtClean="0"/>
          </a:p>
        </p:txBody>
      </p:sp>
    </p:spTree>
    <p:extLst>
      <p:ext uri="{BB962C8B-B14F-4D97-AF65-F5344CB8AC3E}">
        <p14:creationId xmlns:p14="http://schemas.microsoft.com/office/powerpoint/2010/main" val="34199710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520</TotalTime>
  <Words>2815</Words>
  <Application>Microsoft Office PowerPoint</Application>
  <PresentationFormat>On-screen Show (4:3)</PresentationFormat>
  <Paragraphs>221</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10</cp:revision>
  <dcterms:created xsi:type="dcterms:W3CDTF">2017-03-19T14:36:26Z</dcterms:created>
  <dcterms:modified xsi:type="dcterms:W3CDTF">2017-03-20T03:00:23Z</dcterms:modified>
</cp:coreProperties>
</file>