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69" r:id="rId6"/>
    <p:sldId id="270" r:id="rId7"/>
    <p:sldId id="271" r:id="rId8"/>
    <p:sldId id="272" r:id="rId9"/>
    <p:sldId id="257" r:id="rId10"/>
    <p:sldId id="258" r:id="rId11"/>
    <p:sldId id="259" r:id="rId12"/>
    <p:sldId id="260" r:id="rId13"/>
    <p:sldId id="261" r:id="rId14"/>
    <p:sldId id="262" r:id="rId15"/>
    <p:sldId id="263" r:id="rId16"/>
    <p:sldId id="265" r:id="rId17"/>
    <p:sldId id="264" r:id="rId1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3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6D6B4427-92D1-45CF-B13A-4F0F1C3E2B57}" type="datetimeFigureOut">
              <a:rPr lang="id-ID" smtClean="0"/>
              <a:t>10/04/2019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F4819ED-3522-4E63-BDAD-D5099AFCB885}" type="slidenum">
              <a:rPr lang="id-ID" smtClean="0"/>
              <a:t>‹#›</a:t>
            </a:fld>
            <a:endParaRPr lang="id-ID"/>
          </a:p>
        </p:txBody>
      </p:sp>
    </p:spTree>
    <p:extLst>
      <p:ext uri="{BB962C8B-B14F-4D97-AF65-F5344CB8AC3E}">
        <p14:creationId xmlns:p14="http://schemas.microsoft.com/office/powerpoint/2010/main" val="132445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D6B4427-92D1-45CF-B13A-4F0F1C3E2B57}" type="datetimeFigureOut">
              <a:rPr lang="id-ID" smtClean="0"/>
              <a:t>10/04/2019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F4819ED-3522-4E63-BDAD-D5099AFCB885}" type="slidenum">
              <a:rPr lang="id-ID" smtClean="0"/>
              <a:t>‹#›</a:t>
            </a:fld>
            <a:endParaRPr lang="id-ID"/>
          </a:p>
        </p:txBody>
      </p:sp>
    </p:spTree>
    <p:extLst>
      <p:ext uri="{BB962C8B-B14F-4D97-AF65-F5344CB8AC3E}">
        <p14:creationId xmlns:p14="http://schemas.microsoft.com/office/powerpoint/2010/main" val="360664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D6B4427-92D1-45CF-B13A-4F0F1C3E2B57}" type="datetimeFigureOut">
              <a:rPr lang="id-ID" smtClean="0"/>
              <a:t>10/04/2019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F4819ED-3522-4E63-BDAD-D5099AFCB885}" type="slidenum">
              <a:rPr lang="id-ID" smtClean="0"/>
              <a:t>‹#›</a:t>
            </a:fld>
            <a:endParaRPr lang="id-ID"/>
          </a:p>
        </p:txBody>
      </p:sp>
    </p:spTree>
    <p:extLst>
      <p:ext uri="{BB962C8B-B14F-4D97-AF65-F5344CB8AC3E}">
        <p14:creationId xmlns:p14="http://schemas.microsoft.com/office/powerpoint/2010/main" val="3623581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D6B4427-92D1-45CF-B13A-4F0F1C3E2B57}" type="datetimeFigureOut">
              <a:rPr lang="id-ID" smtClean="0"/>
              <a:t>10/04/2019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F4819ED-3522-4E63-BDAD-D5099AFCB885}" type="slidenum">
              <a:rPr lang="id-ID" smtClean="0"/>
              <a:t>‹#›</a:t>
            </a:fld>
            <a:endParaRPr lang="id-ID"/>
          </a:p>
        </p:txBody>
      </p:sp>
    </p:spTree>
    <p:extLst>
      <p:ext uri="{BB962C8B-B14F-4D97-AF65-F5344CB8AC3E}">
        <p14:creationId xmlns:p14="http://schemas.microsoft.com/office/powerpoint/2010/main" val="2424762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6B4427-92D1-45CF-B13A-4F0F1C3E2B57}" type="datetimeFigureOut">
              <a:rPr lang="id-ID" smtClean="0"/>
              <a:t>10/04/2019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F4819ED-3522-4E63-BDAD-D5099AFCB885}" type="slidenum">
              <a:rPr lang="id-ID" smtClean="0"/>
              <a:t>‹#›</a:t>
            </a:fld>
            <a:endParaRPr lang="id-ID"/>
          </a:p>
        </p:txBody>
      </p:sp>
    </p:spTree>
    <p:extLst>
      <p:ext uri="{BB962C8B-B14F-4D97-AF65-F5344CB8AC3E}">
        <p14:creationId xmlns:p14="http://schemas.microsoft.com/office/powerpoint/2010/main" val="25819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6D6B4427-92D1-45CF-B13A-4F0F1C3E2B57}" type="datetimeFigureOut">
              <a:rPr lang="id-ID" smtClean="0"/>
              <a:t>10/04/2019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F4819ED-3522-4E63-BDAD-D5099AFCB885}" type="slidenum">
              <a:rPr lang="id-ID" smtClean="0"/>
              <a:t>‹#›</a:t>
            </a:fld>
            <a:endParaRPr lang="id-ID"/>
          </a:p>
        </p:txBody>
      </p:sp>
    </p:spTree>
    <p:extLst>
      <p:ext uri="{BB962C8B-B14F-4D97-AF65-F5344CB8AC3E}">
        <p14:creationId xmlns:p14="http://schemas.microsoft.com/office/powerpoint/2010/main" val="383394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6D6B4427-92D1-45CF-B13A-4F0F1C3E2B57}" type="datetimeFigureOut">
              <a:rPr lang="id-ID" smtClean="0"/>
              <a:t>10/04/2019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F4819ED-3522-4E63-BDAD-D5099AFCB885}" type="slidenum">
              <a:rPr lang="id-ID" smtClean="0"/>
              <a:t>‹#›</a:t>
            </a:fld>
            <a:endParaRPr lang="id-ID"/>
          </a:p>
        </p:txBody>
      </p:sp>
    </p:spTree>
    <p:extLst>
      <p:ext uri="{BB962C8B-B14F-4D97-AF65-F5344CB8AC3E}">
        <p14:creationId xmlns:p14="http://schemas.microsoft.com/office/powerpoint/2010/main" val="1578187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6D6B4427-92D1-45CF-B13A-4F0F1C3E2B57}" type="datetimeFigureOut">
              <a:rPr lang="id-ID" smtClean="0"/>
              <a:t>10/04/2019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F4819ED-3522-4E63-BDAD-D5099AFCB885}" type="slidenum">
              <a:rPr lang="id-ID" smtClean="0"/>
              <a:t>‹#›</a:t>
            </a:fld>
            <a:endParaRPr lang="id-ID"/>
          </a:p>
        </p:txBody>
      </p:sp>
    </p:spTree>
    <p:extLst>
      <p:ext uri="{BB962C8B-B14F-4D97-AF65-F5344CB8AC3E}">
        <p14:creationId xmlns:p14="http://schemas.microsoft.com/office/powerpoint/2010/main" val="12505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B4427-92D1-45CF-B13A-4F0F1C3E2B57}" type="datetimeFigureOut">
              <a:rPr lang="id-ID" smtClean="0"/>
              <a:t>10/04/2019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F4819ED-3522-4E63-BDAD-D5099AFCB885}" type="slidenum">
              <a:rPr lang="id-ID" smtClean="0"/>
              <a:t>‹#›</a:t>
            </a:fld>
            <a:endParaRPr lang="id-ID"/>
          </a:p>
        </p:txBody>
      </p:sp>
    </p:spTree>
    <p:extLst>
      <p:ext uri="{BB962C8B-B14F-4D97-AF65-F5344CB8AC3E}">
        <p14:creationId xmlns:p14="http://schemas.microsoft.com/office/powerpoint/2010/main" val="100303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B4427-92D1-45CF-B13A-4F0F1C3E2B57}" type="datetimeFigureOut">
              <a:rPr lang="id-ID" smtClean="0"/>
              <a:t>10/04/2019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F4819ED-3522-4E63-BDAD-D5099AFCB885}" type="slidenum">
              <a:rPr lang="id-ID" smtClean="0"/>
              <a:t>‹#›</a:t>
            </a:fld>
            <a:endParaRPr lang="id-ID"/>
          </a:p>
        </p:txBody>
      </p:sp>
    </p:spTree>
    <p:extLst>
      <p:ext uri="{BB962C8B-B14F-4D97-AF65-F5344CB8AC3E}">
        <p14:creationId xmlns:p14="http://schemas.microsoft.com/office/powerpoint/2010/main" val="17085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B4427-92D1-45CF-B13A-4F0F1C3E2B57}" type="datetimeFigureOut">
              <a:rPr lang="id-ID" smtClean="0"/>
              <a:t>10/04/2019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F4819ED-3522-4E63-BDAD-D5099AFCB885}" type="slidenum">
              <a:rPr lang="id-ID" smtClean="0"/>
              <a:t>‹#›</a:t>
            </a:fld>
            <a:endParaRPr lang="id-ID"/>
          </a:p>
        </p:txBody>
      </p:sp>
    </p:spTree>
    <p:extLst>
      <p:ext uri="{BB962C8B-B14F-4D97-AF65-F5344CB8AC3E}">
        <p14:creationId xmlns:p14="http://schemas.microsoft.com/office/powerpoint/2010/main" val="300474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B4427-92D1-45CF-B13A-4F0F1C3E2B57}" type="datetimeFigureOut">
              <a:rPr lang="id-ID" smtClean="0"/>
              <a:t>10/04/2019</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819ED-3522-4E63-BDAD-D5099AFCB885}" type="slidenum">
              <a:rPr lang="id-ID" smtClean="0"/>
              <a:t>‹#›</a:t>
            </a:fld>
            <a:endParaRPr lang="id-ID"/>
          </a:p>
        </p:txBody>
      </p:sp>
    </p:spTree>
    <p:extLst>
      <p:ext uri="{BB962C8B-B14F-4D97-AF65-F5344CB8AC3E}">
        <p14:creationId xmlns:p14="http://schemas.microsoft.com/office/powerpoint/2010/main" val="2611431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4" name="TextBox 3"/>
          <p:cNvSpPr txBox="1"/>
          <p:nvPr/>
        </p:nvSpPr>
        <p:spPr>
          <a:xfrm>
            <a:off x="1403648" y="2551896"/>
            <a:ext cx="6542753" cy="646331"/>
          </a:xfrm>
          <a:prstGeom prst="rect">
            <a:avLst/>
          </a:prstGeom>
          <a:noFill/>
        </p:spPr>
        <p:txBody>
          <a:bodyPr wrap="none" rtlCol="0">
            <a:spAutoFit/>
          </a:bodyPr>
          <a:lstStyle/>
          <a:p>
            <a:r>
              <a:rPr lang="id-ID" sz="3600" b="1"/>
              <a:t>PRODUKSI KONTEN MULTIMEDIA</a:t>
            </a:r>
            <a:endParaRPr lang="id-ID" sz="3600"/>
          </a:p>
        </p:txBody>
      </p:sp>
      <p:sp>
        <p:nvSpPr>
          <p:cNvPr id="5" name="TextBox 4"/>
          <p:cNvSpPr txBox="1"/>
          <p:nvPr/>
        </p:nvSpPr>
        <p:spPr>
          <a:xfrm>
            <a:off x="2267744" y="3140968"/>
            <a:ext cx="4459234" cy="400110"/>
          </a:xfrm>
          <a:prstGeom prst="rect">
            <a:avLst/>
          </a:prstGeom>
          <a:noFill/>
        </p:spPr>
        <p:txBody>
          <a:bodyPr wrap="none" rtlCol="0">
            <a:spAutoFit/>
          </a:bodyPr>
          <a:lstStyle/>
          <a:p>
            <a:r>
              <a:rPr lang="id-ID" sz="2000" b="1" i="1"/>
              <a:t>Computer-Based Multimedia Production</a:t>
            </a:r>
            <a:endParaRPr lang="id-ID" sz="2000" i="1"/>
          </a:p>
        </p:txBody>
      </p:sp>
    </p:spTree>
    <p:extLst>
      <p:ext uri="{BB962C8B-B14F-4D97-AF65-F5344CB8AC3E}">
        <p14:creationId xmlns:p14="http://schemas.microsoft.com/office/powerpoint/2010/main" val="556061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6475" y="447053"/>
            <a:ext cx="5636351" cy="461665"/>
          </a:xfrm>
          <a:prstGeom prst="rect">
            <a:avLst/>
          </a:prstGeom>
          <a:noFill/>
        </p:spPr>
        <p:txBody>
          <a:bodyPr wrap="none" rtlCol="0">
            <a:spAutoFit/>
          </a:bodyPr>
          <a:lstStyle/>
          <a:p>
            <a:r>
              <a:rPr lang="id-ID" sz="2400" b="1" smtClean="0"/>
              <a:t>Proses pengembangan aplikasi multimedia</a:t>
            </a:r>
            <a:endParaRPr lang="id-ID" sz="2400"/>
          </a:p>
        </p:txBody>
      </p:sp>
      <p:sp>
        <p:nvSpPr>
          <p:cNvPr id="8" name="TextBox 7"/>
          <p:cNvSpPr txBox="1"/>
          <p:nvPr/>
        </p:nvSpPr>
        <p:spPr>
          <a:xfrm>
            <a:off x="589856" y="1268760"/>
            <a:ext cx="7776864" cy="5186035"/>
          </a:xfrm>
          <a:prstGeom prst="rect">
            <a:avLst/>
          </a:prstGeom>
          <a:noFill/>
        </p:spPr>
        <p:txBody>
          <a:bodyPr wrap="square" rtlCol="0">
            <a:spAutoFit/>
          </a:bodyPr>
          <a:lstStyle/>
          <a:p>
            <a:r>
              <a:rPr lang="id-ID" sz="2000" b="1" smtClean="0"/>
              <a:t>Tahap 2 ( D</a:t>
            </a:r>
            <a:r>
              <a:rPr lang="en-US" sz="2000" b="1" smtClean="0"/>
              <a:t>e</a:t>
            </a:r>
            <a:r>
              <a:rPr lang="id-ID" sz="2000" b="1" smtClean="0"/>
              <a:t>sain ):</a:t>
            </a:r>
          </a:p>
          <a:p>
            <a:pPr algn="just"/>
            <a:r>
              <a:rPr lang="id-ID" sz="2000" smtClean="0"/>
              <a:t>D</a:t>
            </a:r>
            <a:r>
              <a:rPr lang="en-US" sz="2000" smtClean="0"/>
              <a:t>e</a:t>
            </a:r>
            <a:r>
              <a:rPr lang="id-ID" sz="2000" smtClean="0"/>
              <a:t>sain (perancangan) adalah membuat spasifikasi secara rinci mengenai struktur aplikasi multimedia yang akan dibuat, gaya dan kebutuhan bahan (material) untuk aplikasi.</a:t>
            </a:r>
          </a:p>
          <a:p>
            <a:endParaRPr lang="id-ID" sz="1100" smtClean="0"/>
          </a:p>
          <a:p>
            <a:pPr algn="just"/>
            <a:r>
              <a:rPr lang="id-ID" sz="2000" smtClean="0"/>
              <a:t>Spesifikasi dibuat cukup rinci sehingga pada tahap berikutnya, yaitu tahap pengumpulan bahan dan pembuatan tidak dibutuhkan keputusan baru, melainkan menggunakan apa yang telah ditetapkan pada tahap disain. Namun demikian, sering terjadi penambahan atau pengurangan bahan, bahkan ada perubahan pada bagian aplikasi pada awal pengerjaan multimedia.</a:t>
            </a:r>
          </a:p>
          <a:p>
            <a:pPr algn="just"/>
            <a:endParaRPr lang="id-ID" sz="1100" smtClean="0"/>
          </a:p>
          <a:p>
            <a:r>
              <a:rPr lang="id-ID" sz="2000" smtClean="0"/>
              <a:t>Tahap disain multimedia sering melibatkan kegiatan:</a:t>
            </a:r>
          </a:p>
          <a:p>
            <a:pPr marL="342900" indent="-342900">
              <a:buFont typeface="Arial" pitchFamily="34" charset="0"/>
              <a:buChar char="•"/>
            </a:pPr>
            <a:r>
              <a:rPr lang="id-ID" sz="2000" smtClean="0"/>
              <a:t>Pembuatan Bagan Alir (Flow Chart), yaitu menggambarkan struktur aplikasi multimedia yang disarankan.</a:t>
            </a:r>
          </a:p>
          <a:p>
            <a:pPr marL="342900" indent="-342900">
              <a:buFont typeface="Arial" pitchFamily="34" charset="0"/>
              <a:buChar char="•"/>
            </a:pPr>
            <a:r>
              <a:rPr lang="id-ID" sz="2000" smtClean="0"/>
              <a:t>Pembuatan Storyboard, yaitu pemetaan elemen-elemen atau bahan (material) multimedia pada setiap layar aplikasi multimedia.</a:t>
            </a:r>
            <a:endParaRPr lang="id-ID" sz="2000"/>
          </a:p>
        </p:txBody>
      </p:sp>
    </p:spTree>
    <p:extLst>
      <p:ext uri="{BB962C8B-B14F-4D97-AF65-F5344CB8AC3E}">
        <p14:creationId xmlns:p14="http://schemas.microsoft.com/office/powerpoint/2010/main" val="938033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6475" y="447053"/>
            <a:ext cx="5636351" cy="461665"/>
          </a:xfrm>
          <a:prstGeom prst="rect">
            <a:avLst/>
          </a:prstGeom>
          <a:noFill/>
        </p:spPr>
        <p:txBody>
          <a:bodyPr wrap="none" rtlCol="0">
            <a:spAutoFit/>
          </a:bodyPr>
          <a:lstStyle/>
          <a:p>
            <a:r>
              <a:rPr lang="id-ID" sz="2400" b="1" smtClean="0"/>
              <a:t>Proses pengembangan aplikasi multimedia</a:t>
            </a:r>
            <a:endParaRPr lang="id-ID" sz="2400"/>
          </a:p>
        </p:txBody>
      </p:sp>
      <p:sp>
        <p:nvSpPr>
          <p:cNvPr id="8" name="TextBox 7"/>
          <p:cNvSpPr txBox="1"/>
          <p:nvPr/>
        </p:nvSpPr>
        <p:spPr>
          <a:xfrm>
            <a:off x="589856" y="972792"/>
            <a:ext cx="7776864" cy="2308324"/>
          </a:xfrm>
          <a:prstGeom prst="rect">
            <a:avLst/>
          </a:prstGeom>
          <a:noFill/>
        </p:spPr>
        <p:txBody>
          <a:bodyPr wrap="square" rtlCol="0">
            <a:spAutoFit/>
          </a:bodyPr>
          <a:lstStyle/>
          <a:p>
            <a:r>
              <a:rPr lang="id-ID" smtClean="0"/>
              <a:t>Storyboard digunakan untuk:</a:t>
            </a:r>
          </a:p>
          <a:p>
            <a:pPr marL="342900" indent="-342900">
              <a:buFont typeface="Arial" pitchFamily="34" charset="0"/>
              <a:buChar char="•"/>
            </a:pPr>
            <a:r>
              <a:rPr lang="id-ID" smtClean="0"/>
              <a:t>Memungkinkan tim dan klien (pengguna) memeriksa, menyetujui, dan meningkatkan rancangan.</a:t>
            </a:r>
          </a:p>
          <a:p>
            <a:pPr marL="342900" indent="-342900">
              <a:buFont typeface="Arial" pitchFamily="34" charset="0"/>
              <a:buChar char="•"/>
            </a:pPr>
            <a:r>
              <a:rPr lang="id-ID" smtClean="0"/>
              <a:t>Menjadi panduan bagi programmer dan graphics designer.</a:t>
            </a:r>
          </a:p>
          <a:p>
            <a:pPr marL="342900" indent="-342900">
              <a:buFont typeface="Arial" pitchFamily="34" charset="0"/>
              <a:buChar char="•"/>
            </a:pPr>
            <a:r>
              <a:rPr lang="id-ID" smtClean="0"/>
              <a:t>Mengetahui elemen (material) multimedia yang dipakai.</a:t>
            </a:r>
          </a:p>
          <a:p>
            <a:pPr marL="342900" indent="-342900">
              <a:buFont typeface="Arial" pitchFamily="34" charset="0"/>
              <a:buChar char="•"/>
            </a:pPr>
            <a:r>
              <a:rPr lang="id-ID" smtClean="0"/>
              <a:t>Menjaga konsistensi di sepanjang aplikasi multimedia.</a:t>
            </a:r>
          </a:p>
          <a:p>
            <a:pPr marL="342900" indent="-342900">
              <a:buFont typeface="Arial" pitchFamily="34" charset="0"/>
              <a:buChar char="•"/>
            </a:pPr>
            <a:r>
              <a:rPr lang="id-ID" smtClean="0"/>
              <a:t>Memungkinkan rancangan diimplentasikan pada platform yang berbeda, karena storyboard bersifat platform independent.</a:t>
            </a:r>
            <a:endParaRPr lang="id-ID"/>
          </a:p>
        </p:txBody>
      </p:sp>
      <p:sp>
        <p:nvSpPr>
          <p:cNvPr id="5" name="TextBox 4"/>
          <p:cNvSpPr txBox="1"/>
          <p:nvPr/>
        </p:nvSpPr>
        <p:spPr>
          <a:xfrm>
            <a:off x="589856" y="3298695"/>
            <a:ext cx="7776864" cy="2862322"/>
          </a:xfrm>
          <a:prstGeom prst="rect">
            <a:avLst/>
          </a:prstGeom>
          <a:noFill/>
        </p:spPr>
        <p:txBody>
          <a:bodyPr wrap="square" rtlCol="0">
            <a:spAutoFit/>
          </a:bodyPr>
          <a:lstStyle/>
          <a:p>
            <a:r>
              <a:rPr lang="id-ID" smtClean="0"/>
              <a:t>Yang perlu diperhatikan dalam membuat storyboard:</a:t>
            </a:r>
          </a:p>
          <a:p>
            <a:pPr marL="342900" indent="-342900">
              <a:buFont typeface="Arial" pitchFamily="34" charset="0"/>
              <a:buChar char="•"/>
            </a:pPr>
            <a:r>
              <a:rPr lang="id-ID" smtClean="0"/>
              <a:t>Storyboard dapat digambar dengan tangan, tidak perlu bagus dilihat asalkan cukup jelas sebagai panduan bagi anggota tim proyek lainnya.</a:t>
            </a:r>
          </a:p>
          <a:p>
            <a:pPr marL="342900" indent="-342900">
              <a:buFont typeface="Arial" pitchFamily="34" charset="0"/>
              <a:buChar char="•"/>
            </a:pPr>
            <a:r>
              <a:rPr lang="id-ID" smtClean="0"/>
              <a:t>Tersedia storyboard untuk setiap layar atau halaman.</a:t>
            </a:r>
          </a:p>
          <a:p>
            <a:pPr marL="342900" indent="-342900">
              <a:buFont typeface="Arial" pitchFamily="34" charset="0"/>
              <a:buChar char="•"/>
            </a:pPr>
            <a:r>
              <a:rPr lang="id-ID" smtClean="0"/>
              <a:t>Semua rincian yang penting harus ditunjukkan.</a:t>
            </a:r>
          </a:p>
          <a:p>
            <a:pPr marL="342900" indent="-342900">
              <a:buFont typeface="Arial" pitchFamily="34" charset="0"/>
              <a:buChar char="•"/>
            </a:pPr>
            <a:r>
              <a:rPr lang="id-ID" smtClean="0"/>
              <a:t>Teks dan narasi dapat sangat panjang, karena itu boleh ditulis pada lembar terpisah (script document) asalkan disertai dengan nomor layar storyboard yang jelas.</a:t>
            </a:r>
          </a:p>
          <a:p>
            <a:pPr marL="342900" indent="-342900">
              <a:buFont typeface="Arial" pitchFamily="34" charset="0"/>
              <a:buChar char="•"/>
            </a:pPr>
            <a:r>
              <a:rPr lang="id-ID" smtClean="0"/>
              <a:t>Setiap anggota tim produksi mempunyai salinan storyboard atau dapat mengakses storyboard dengan mudah.</a:t>
            </a:r>
            <a:endParaRPr lang="id-ID"/>
          </a:p>
        </p:txBody>
      </p:sp>
    </p:spTree>
    <p:extLst>
      <p:ext uri="{BB962C8B-B14F-4D97-AF65-F5344CB8AC3E}">
        <p14:creationId xmlns:p14="http://schemas.microsoft.com/office/powerpoint/2010/main" val="862182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6475" y="447053"/>
            <a:ext cx="5636351" cy="461665"/>
          </a:xfrm>
          <a:prstGeom prst="rect">
            <a:avLst/>
          </a:prstGeom>
          <a:noFill/>
        </p:spPr>
        <p:txBody>
          <a:bodyPr wrap="none" rtlCol="0">
            <a:spAutoFit/>
          </a:bodyPr>
          <a:lstStyle/>
          <a:p>
            <a:r>
              <a:rPr lang="id-ID" sz="2400" b="1" smtClean="0"/>
              <a:t>Proses pengembangan aplikasi multimedia</a:t>
            </a:r>
            <a:endParaRPr lang="id-ID" sz="2400"/>
          </a:p>
        </p:txBody>
      </p:sp>
      <p:sp>
        <p:nvSpPr>
          <p:cNvPr id="8" name="TextBox 7"/>
          <p:cNvSpPr txBox="1"/>
          <p:nvPr/>
        </p:nvSpPr>
        <p:spPr>
          <a:xfrm>
            <a:off x="589856" y="972792"/>
            <a:ext cx="7776864" cy="4247317"/>
          </a:xfrm>
          <a:prstGeom prst="rect">
            <a:avLst/>
          </a:prstGeom>
          <a:noFill/>
        </p:spPr>
        <p:txBody>
          <a:bodyPr wrap="square" rtlCol="0">
            <a:spAutoFit/>
          </a:bodyPr>
          <a:lstStyle/>
          <a:p>
            <a:r>
              <a:rPr lang="id-ID" b="1" smtClean="0"/>
              <a:t>Perancangan Antarmuka Pemakai:</a:t>
            </a:r>
          </a:p>
          <a:p>
            <a:pPr marL="285750" indent="-285750">
              <a:buFont typeface="Arial" pitchFamily="34" charset="0"/>
              <a:buChar char="•"/>
            </a:pPr>
            <a:r>
              <a:rPr lang="id-ID" smtClean="0"/>
              <a:t>Graphics Designer merancang antarmuka pemakai berdasarkan storyboard.</a:t>
            </a:r>
          </a:p>
          <a:p>
            <a:pPr marL="285750" indent="-285750">
              <a:buFont typeface="Arial" pitchFamily="34" charset="0"/>
              <a:buChar char="•"/>
            </a:pPr>
            <a:r>
              <a:rPr lang="id-ID" smtClean="0"/>
              <a:t>Antarmuka pemakai harus:Menggapai “look and feel” dari organisasi klien, Memproyeksikan “mood” yang sesuai bagai pemakai, Tidak boleh lebih kuat daripada pesan yang ingin disampaikan, tetapi harus mendukung pesannya.</a:t>
            </a:r>
          </a:p>
          <a:p>
            <a:endParaRPr lang="id-ID" smtClean="0"/>
          </a:p>
          <a:p>
            <a:r>
              <a:rPr lang="id-ID" b="1" smtClean="0"/>
              <a:t>Hal-hal yang perlu diperhatikan dalam perancangan antar pemakai:</a:t>
            </a:r>
          </a:p>
          <a:p>
            <a:pPr marL="285750" indent="-285750">
              <a:buFont typeface="Arial" pitchFamily="34" charset="0"/>
              <a:buChar char="•"/>
            </a:pPr>
            <a:r>
              <a:rPr lang="id-ID" smtClean="0"/>
              <a:t>Metafora yang digunakan.</a:t>
            </a:r>
          </a:p>
          <a:p>
            <a:pPr marL="285750" indent="-285750">
              <a:buFont typeface="Arial" pitchFamily="34" charset="0"/>
              <a:buChar char="•"/>
            </a:pPr>
            <a:r>
              <a:rPr lang="id-ID" smtClean="0"/>
              <a:t>Estetika</a:t>
            </a:r>
          </a:p>
          <a:p>
            <a:pPr marL="285750" indent="-285750">
              <a:buFont typeface="Arial" pitchFamily="34" charset="0"/>
              <a:buChar char="•"/>
            </a:pPr>
            <a:r>
              <a:rPr lang="id-ID" smtClean="0"/>
              <a:t>Navigasi</a:t>
            </a:r>
          </a:p>
          <a:p>
            <a:pPr marL="285750" indent="-285750">
              <a:buFont typeface="Arial" pitchFamily="34" charset="0"/>
              <a:buChar char="•"/>
            </a:pPr>
            <a:r>
              <a:rPr lang="id-ID" smtClean="0"/>
              <a:t>Piranti interaksi yang digunakan.</a:t>
            </a:r>
          </a:p>
          <a:p>
            <a:pPr marL="285750" indent="-285750">
              <a:buFont typeface="Arial" pitchFamily="34" charset="0"/>
              <a:buChar char="•"/>
            </a:pPr>
            <a:r>
              <a:rPr lang="id-ID" smtClean="0"/>
              <a:t>Tata letak, warna, font.</a:t>
            </a:r>
          </a:p>
          <a:p>
            <a:pPr marL="285750" indent="-285750">
              <a:buFont typeface="Arial" pitchFamily="34" charset="0"/>
              <a:buChar char="•"/>
            </a:pPr>
            <a:r>
              <a:rPr lang="id-ID" smtClean="0"/>
              <a:t>Kendali (tombol-tombol): penempatannya, ukurannya, dan bagaimana pengguna tahu tombol dapat dipilih atau telah dipilih.</a:t>
            </a:r>
          </a:p>
          <a:p>
            <a:pPr marL="285750" indent="-285750">
              <a:buFont typeface="Arial" pitchFamily="34" charset="0"/>
              <a:buChar char="•"/>
            </a:pPr>
            <a:r>
              <a:rPr lang="id-ID" smtClean="0"/>
              <a:t>Bilamana kursor berubah bentuk.</a:t>
            </a:r>
            <a:endParaRPr lang="id-ID"/>
          </a:p>
        </p:txBody>
      </p:sp>
    </p:spTree>
    <p:extLst>
      <p:ext uri="{BB962C8B-B14F-4D97-AF65-F5344CB8AC3E}">
        <p14:creationId xmlns:p14="http://schemas.microsoft.com/office/powerpoint/2010/main" val="1468447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6475" y="447053"/>
            <a:ext cx="5636351" cy="461665"/>
          </a:xfrm>
          <a:prstGeom prst="rect">
            <a:avLst/>
          </a:prstGeom>
          <a:noFill/>
        </p:spPr>
        <p:txBody>
          <a:bodyPr wrap="none" rtlCol="0">
            <a:spAutoFit/>
          </a:bodyPr>
          <a:lstStyle/>
          <a:p>
            <a:r>
              <a:rPr lang="id-ID" sz="2400" b="1" smtClean="0"/>
              <a:t>Proses pengembangan aplikasi multimedia</a:t>
            </a:r>
            <a:endParaRPr lang="id-ID" sz="2400"/>
          </a:p>
        </p:txBody>
      </p:sp>
      <p:sp>
        <p:nvSpPr>
          <p:cNvPr id="8" name="TextBox 7"/>
          <p:cNvSpPr txBox="1"/>
          <p:nvPr/>
        </p:nvSpPr>
        <p:spPr>
          <a:xfrm>
            <a:off x="589856" y="972792"/>
            <a:ext cx="7776864" cy="2585323"/>
          </a:xfrm>
          <a:prstGeom prst="rect">
            <a:avLst/>
          </a:prstGeom>
          <a:noFill/>
        </p:spPr>
        <p:txBody>
          <a:bodyPr wrap="square" rtlCol="0">
            <a:spAutoFit/>
          </a:bodyPr>
          <a:lstStyle/>
          <a:p>
            <a:r>
              <a:rPr lang="id-ID" b="1" smtClean="0"/>
              <a:t>Tahap 3 ( Pengumpulan Material ):</a:t>
            </a:r>
          </a:p>
          <a:p>
            <a:pPr marL="285750" indent="-285750" algn="just">
              <a:buFont typeface="Arial" pitchFamily="34" charset="0"/>
              <a:buChar char="•"/>
            </a:pPr>
            <a:r>
              <a:rPr lang="id-ID" smtClean="0"/>
              <a:t>Melakukan pengumpulan bahan (material) seperti: clipart, image, animasi, audio, berikut pembuatan grafik, foto, audio, dan lain-lain yang diperlukan untuk tahap berikutnya.</a:t>
            </a:r>
          </a:p>
          <a:p>
            <a:pPr marL="285750" indent="-285750" algn="just">
              <a:buFont typeface="Arial" pitchFamily="34" charset="0"/>
              <a:buChar char="•"/>
            </a:pPr>
            <a:r>
              <a:rPr lang="id-ID" smtClean="0"/>
              <a:t>Bahan yang diperlukan dalam multimedia dapat diperoleh dari sumber-sumber seperti: library, bahan yang sudah ada pada pihak lain, atau pembuatan khusus yang dilakukan oleh pihak luar.</a:t>
            </a:r>
          </a:p>
          <a:p>
            <a:pPr marL="285750" indent="-285750" algn="just">
              <a:buFont typeface="Arial" pitchFamily="34" charset="0"/>
              <a:buChar char="•"/>
            </a:pPr>
            <a:r>
              <a:rPr lang="id-ID" smtClean="0"/>
              <a:t>Pengumpulan material dapat dilakukan paralel dengan tahap pembuatan (assemby).</a:t>
            </a:r>
            <a:endParaRPr lang="id-ID"/>
          </a:p>
        </p:txBody>
      </p:sp>
      <p:sp>
        <p:nvSpPr>
          <p:cNvPr id="5" name="TextBox 4"/>
          <p:cNvSpPr txBox="1"/>
          <p:nvPr/>
        </p:nvSpPr>
        <p:spPr>
          <a:xfrm>
            <a:off x="589856" y="3717032"/>
            <a:ext cx="7776864" cy="2308324"/>
          </a:xfrm>
          <a:prstGeom prst="rect">
            <a:avLst/>
          </a:prstGeom>
          <a:noFill/>
        </p:spPr>
        <p:txBody>
          <a:bodyPr wrap="square" rtlCol="0">
            <a:spAutoFit/>
          </a:bodyPr>
          <a:lstStyle/>
          <a:p>
            <a:r>
              <a:rPr lang="id-ID" b="1" smtClean="0"/>
              <a:t>Tahap 4 ( Pembuatan ):</a:t>
            </a:r>
          </a:p>
          <a:p>
            <a:pPr marL="285750" indent="-285750">
              <a:buFont typeface="Arial" pitchFamily="34" charset="0"/>
              <a:buChar char="•"/>
            </a:pPr>
            <a:r>
              <a:rPr lang="id-ID" smtClean="0"/>
              <a:t>Tahap pembuatan (assembly) merupakan tahap dimana seluruh objek multimedia dibuat atau diintegrasikan.</a:t>
            </a:r>
          </a:p>
          <a:p>
            <a:pPr marL="285750" indent="-285750">
              <a:buFont typeface="Arial" pitchFamily="34" charset="0"/>
              <a:buChar char="•"/>
            </a:pPr>
            <a:r>
              <a:rPr lang="id-ID" smtClean="0"/>
              <a:t>Pembuatan aplikasi berdasarkan flow chart, storyboart, struktur navigasi atau diagram objek yang berasal dari tahap disain.</a:t>
            </a:r>
          </a:p>
          <a:p>
            <a:pPr marL="285750" indent="-285750">
              <a:buFont typeface="Arial" pitchFamily="34" charset="0"/>
              <a:buChar char="•"/>
            </a:pPr>
            <a:r>
              <a:rPr lang="id-ID" smtClean="0"/>
              <a:t>Dapat menggunakan perangkat lunak authoring yang mempunyai fitur pembuatan flow chart dan disain, misal: Microsoft Frontpage, Macromedia, dan lain-lain.</a:t>
            </a:r>
            <a:endParaRPr lang="id-ID"/>
          </a:p>
        </p:txBody>
      </p:sp>
    </p:spTree>
    <p:extLst>
      <p:ext uri="{BB962C8B-B14F-4D97-AF65-F5344CB8AC3E}">
        <p14:creationId xmlns:p14="http://schemas.microsoft.com/office/powerpoint/2010/main" val="146806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6475" y="447053"/>
            <a:ext cx="5636351" cy="461665"/>
          </a:xfrm>
          <a:prstGeom prst="rect">
            <a:avLst/>
          </a:prstGeom>
          <a:noFill/>
        </p:spPr>
        <p:txBody>
          <a:bodyPr wrap="none" rtlCol="0">
            <a:spAutoFit/>
          </a:bodyPr>
          <a:lstStyle/>
          <a:p>
            <a:r>
              <a:rPr lang="id-ID" sz="2400" b="1" smtClean="0"/>
              <a:t>Proses pengembangan aplikasi multimedia</a:t>
            </a:r>
            <a:endParaRPr lang="id-ID" sz="2400"/>
          </a:p>
        </p:txBody>
      </p:sp>
      <p:sp>
        <p:nvSpPr>
          <p:cNvPr id="8" name="TextBox 7"/>
          <p:cNvSpPr txBox="1"/>
          <p:nvPr/>
        </p:nvSpPr>
        <p:spPr>
          <a:xfrm>
            <a:off x="589856" y="972792"/>
            <a:ext cx="7776864" cy="2585323"/>
          </a:xfrm>
          <a:prstGeom prst="rect">
            <a:avLst/>
          </a:prstGeom>
          <a:noFill/>
        </p:spPr>
        <p:txBody>
          <a:bodyPr wrap="square" rtlCol="0">
            <a:spAutoFit/>
          </a:bodyPr>
          <a:lstStyle/>
          <a:p>
            <a:r>
              <a:rPr lang="id-ID" b="1" smtClean="0"/>
              <a:t>Tahap 5 ( Testing ):</a:t>
            </a:r>
          </a:p>
          <a:p>
            <a:pPr marL="285750" indent="-285750">
              <a:buFont typeface="Arial" pitchFamily="34" charset="0"/>
              <a:buChar char="•"/>
            </a:pPr>
            <a:r>
              <a:rPr lang="id-ID" smtClean="0"/>
              <a:t>Tahap testing dilakukan setelah tahap pembuatan dan seluruh bahan (material) telah dimasukkan.</a:t>
            </a:r>
          </a:p>
          <a:p>
            <a:pPr marL="285750" indent="-285750">
              <a:buFont typeface="Arial" pitchFamily="34" charset="0"/>
              <a:buChar char="•"/>
            </a:pPr>
            <a:r>
              <a:rPr lang="id-ID" smtClean="0"/>
              <a:t>Biasanya pada tahap awal dilakukan testing secara modular untuk memastikan apakah hasilnya seperti yang diinginkan.</a:t>
            </a:r>
          </a:p>
          <a:p>
            <a:pPr marL="285750" indent="-285750">
              <a:buFont typeface="Arial" pitchFamily="34" charset="0"/>
              <a:buChar char="•"/>
            </a:pPr>
            <a:r>
              <a:rPr lang="id-ID" smtClean="0"/>
              <a:t>Aplikasi yang telah dihasilkan harus dapat berjalan dengan baik di lingkungan pengguna (klien), dimana pengguna dapat merasakan adanya kemudahan dan manfaat dari aplikasi tersebut serta dapat menjalankan sendiri terutama untuk aplikasi yang interaktif.</a:t>
            </a:r>
            <a:endParaRPr lang="id-ID"/>
          </a:p>
        </p:txBody>
      </p:sp>
      <p:sp>
        <p:nvSpPr>
          <p:cNvPr id="6" name="TextBox 5"/>
          <p:cNvSpPr txBox="1"/>
          <p:nvPr/>
        </p:nvSpPr>
        <p:spPr>
          <a:xfrm>
            <a:off x="589856" y="3789040"/>
            <a:ext cx="7776864" cy="2031325"/>
          </a:xfrm>
          <a:prstGeom prst="rect">
            <a:avLst/>
          </a:prstGeom>
          <a:noFill/>
        </p:spPr>
        <p:txBody>
          <a:bodyPr wrap="square" rtlCol="0">
            <a:spAutoFit/>
          </a:bodyPr>
          <a:lstStyle/>
          <a:p>
            <a:r>
              <a:rPr lang="id-ID" b="1" smtClean="0"/>
              <a:t>Tahap 6 ( Distribusi ):</a:t>
            </a:r>
          </a:p>
          <a:p>
            <a:pPr marL="285750" indent="-285750">
              <a:buFont typeface="Arial" pitchFamily="34" charset="0"/>
              <a:buChar char="•"/>
            </a:pPr>
            <a:r>
              <a:rPr lang="id-ID" smtClean="0"/>
              <a:t>Bila aplikasi multimedia akan digunakan dengan mesin yang berbeda, penggandaan menggunakan floppy disk, CD-ROM, tape, atau distribusi dengan jaringan sangat diperlukan.</a:t>
            </a:r>
          </a:p>
          <a:p>
            <a:pPr marL="285750" indent="-285750">
              <a:buFont typeface="Arial" pitchFamily="34" charset="0"/>
              <a:buChar char="•"/>
            </a:pPr>
            <a:r>
              <a:rPr lang="id-ID" smtClean="0"/>
              <a:t>Tahap distribusi juga merupakan tahap evaluasi terhadap suatu produk multimedia, diharapkan akan dapat dikembangkan sistem multimedia yang lebih baik di kemudian hari.</a:t>
            </a:r>
            <a:endParaRPr lang="id-ID"/>
          </a:p>
        </p:txBody>
      </p:sp>
    </p:spTree>
    <p:extLst>
      <p:ext uri="{BB962C8B-B14F-4D97-AF65-F5344CB8AC3E}">
        <p14:creationId xmlns:p14="http://schemas.microsoft.com/office/powerpoint/2010/main" val="2719067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6475" y="447053"/>
            <a:ext cx="8266558" cy="400110"/>
          </a:xfrm>
          <a:prstGeom prst="rect">
            <a:avLst/>
          </a:prstGeom>
          <a:noFill/>
        </p:spPr>
        <p:txBody>
          <a:bodyPr wrap="none" rtlCol="0">
            <a:spAutoFit/>
          </a:bodyPr>
          <a:lstStyle/>
          <a:p>
            <a:r>
              <a:rPr lang="id-ID" sz="2000" b="1" smtClean="0"/>
              <a:t>Hal-hal yang harus diperhatikan dalam pengembangan aplikasi multimedia :</a:t>
            </a:r>
            <a:endParaRPr lang="id-ID" sz="2000"/>
          </a:p>
        </p:txBody>
      </p:sp>
      <p:sp>
        <p:nvSpPr>
          <p:cNvPr id="8" name="TextBox 7"/>
          <p:cNvSpPr txBox="1"/>
          <p:nvPr/>
        </p:nvSpPr>
        <p:spPr>
          <a:xfrm>
            <a:off x="589856" y="972792"/>
            <a:ext cx="7776864" cy="6463308"/>
          </a:xfrm>
          <a:prstGeom prst="rect">
            <a:avLst/>
          </a:prstGeom>
          <a:noFill/>
        </p:spPr>
        <p:txBody>
          <a:bodyPr wrap="square" rtlCol="0">
            <a:spAutoFit/>
          </a:bodyPr>
          <a:lstStyle/>
          <a:p>
            <a:pPr marL="342900" indent="-342900">
              <a:buAutoNum type="alphaLcPeriod"/>
            </a:pPr>
            <a:r>
              <a:rPr lang="id-ID" b="1" smtClean="0"/>
              <a:t>Siapa target audience ?</a:t>
            </a:r>
          </a:p>
          <a:p>
            <a:pPr marL="338138"/>
            <a:r>
              <a:rPr lang="id-ID" smtClean="0"/>
              <a:t>- Umur &amp; tingkat pendidikan </a:t>
            </a:r>
          </a:p>
          <a:p>
            <a:pPr marL="338138"/>
            <a:r>
              <a:rPr lang="id-ID" smtClean="0"/>
              <a:t>- Gaya / cara belajar </a:t>
            </a:r>
          </a:p>
          <a:p>
            <a:pPr marL="338138"/>
            <a:r>
              <a:rPr lang="id-ID" smtClean="0"/>
              <a:t>- Kebutuhan dan harapan pemakai </a:t>
            </a:r>
          </a:p>
          <a:p>
            <a:pPr marL="338138"/>
            <a:r>
              <a:rPr lang="id-ID" smtClean="0"/>
              <a:t>- Etnik, Gender, komposisi budaya </a:t>
            </a:r>
          </a:p>
          <a:p>
            <a:pPr marL="338138"/>
            <a:r>
              <a:rPr lang="id-ID" smtClean="0"/>
              <a:t>- Warna dan logo yang disukai </a:t>
            </a:r>
          </a:p>
          <a:p>
            <a:pPr marL="338138"/>
            <a:r>
              <a:rPr lang="id-ID" smtClean="0"/>
              <a:t>- Profil psikologis</a:t>
            </a:r>
          </a:p>
          <a:p>
            <a:pPr marL="342900" indent="-342900">
              <a:buAutoNum type="alphaLcPeriod"/>
            </a:pPr>
            <a:endParaRPr lang="id-ID" b="1"/>
          </a:p>
          <a:p>
            <a:r>
              <a:rPr lang="id-ID" b="1" smtClean="0"/>
              <a:t>b. Apa tujuan program ?</a:t>
            </a:r>
          </a:p>
          <a:p>
            <a:pPr marL="338138"/>
            <a:r>
              <a:rPr lang="id-ID" smtClean="0"/>
              <a:t>- Berupa presentasi / tutorial / interactive page ? </a:t>
            </a:r>
          </a:p>
          <a:p>
            <a:pPr marL="338138"/>
            <a:r>
              <a:rPr lang="id-ID" smtClean="0"/>
              <a:t>- Dipakai oleh group / single user ? </a:t>
            </a:r>
          </a:p>
          <a:p>
            <a:pPr marL="338138"/>
            <a:r>
              <a:rPr lang="id-ID" smtClean="0"/>
              <a:t>- Dipakai di TV / komputer / kiosk ? </a:t>
            </a:r>
          </a:p>
          <a:p>
            <a:endParaRPr lang="id-ID" b="1" smtClean="0"/>
          </a:p>
          <a:p>
            <a:r>
              <a:rPr lang="id-ID" b="1" smtClean="0"/>
              <a:t>c.  Apa struktur / isi program ?</a:t>
            </a:r>
            <a:endParaRPr lang="id-ID" b="1"/>
          </a:p>
          <a:p>
            <a:pPr marL="463550" indent="-180975">
              <a:tabLst>
                <a:tab pos="463550" algn="l"/>
              </a:tabLst>
            </a:pPr>
            <a:r>
              <a:rPr lang="id-ID" smtClean="0"/>
              <a:t>- 	Isi program dapat berupa pesan khusus, data, gambar, grafik,, video, atau informasi lain </a:t>
            </a:r>
          </a:p>
          <a:p>
            <a:pPr marL="463550" indent="-180975">
              <a:tabLst>
                <a:tab pos="463550" algn="l"/>
              </a:tabLst>
            </a:pPr>
            <a:r>
              <a:rPr lang="id-ID" smtClean="0"/>
              <a:t>-	Isi program dirancang oleh </a:t>
            </a:r>
            <a:r>
              <a:rPr lang="id-ID" b="1" smtClean="0"/>
              <a:t>content specialist </a:t>
            </a:r>
            <a:r>
              <a:rPr lang="id-ID" smtClean="0"/>
              <a:t>untuk diberikan kepada </a:t>
            </a:r>
            <a:r>
              <a:rPr lang="id-ID" b="1" smtClean="0"/>
              <a:t>multimedia architect </a:t>
            </a:r>
            <a:r>
              <a:rPr lang="en-US" smtClean="0">
                <a:sym typeface="Wingdings" pitchFamily="2" charset="2"/>
              </a:rPr>
              <a:t></a:t>
            </a:r>
            <a:r>
              <a:rPr lang="id-ID" smtClean="0"/>
              <a:t> </a:t>
            </a:r>
            <a:r>
              <a:rPr lang="id-ID" i="1" smtClean="0"/>
              <a:t>how can this information be presented using the capabilities of  multimedia technologies ?</a:t>
            </a:r>
          </a:p>
          <a:p>
            <a:pPr marL="342900" indent="-342900">
              <a:buAutoNum type="alphaLcPeriod"/>
            </a:pPr>
            <a:endParaRPr lang="id-ID" b="1"/>
          </a:p>
          <a:p>
            <a:pPr marL="342900" indent="-342900">
              <a:buAutoNum type="alphaLcPeriod"/>
            </a:pPr>
            <a:endParaRPr lang="id-ID" b="1" smtClean="0"/>
          </a:p>
          <a:p>
            <a:pPr marL="342900" indent="-342900">
              <a:buAutoNum type="alphaLcPeriod"/>
            </a:pPr>
            <a:endParaRPr lang="id-ID" b="1"/>
          </a:p>
          <a:p>
            <a:endParaRPr lang="id-ID"/>
          </a:p>
        </p:txBody>
      </p:sp>
    </p:spTree>
    <p:extLst>
      <p:ext uri="{BB962C8B-B14F-4D97-AF65-F5344CB8AC3E}">
        <p14:creationId xmlns:p14="http://schemas.microsoft.com/office/powerpoint/2010/main" val="507770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323528" y="4653136"/>
            <a:ext cx="8640960" cy="2044301"/>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86475" y="447053"/>
            <a:ext cx="8266558" cy="400110"/>
          </a:xfrm>
          <a:prstGeom prst="rect">
            <a:avLst/>
          </a:prstGeom>
          <a:noFill/>
        </p:spPr>
        <p:txBody>
          <a:bodyPr wrap="none" rtlCol="0">
            <a:spAutoFit/>
          </a:bodyPr>
          <a:lstStyle/>
          <a:p>
            <a:r>
              <a:rPr lang="id-ID" sz="2000" b="1" smtClean="0"/>
              <a:t>Hal-hal yang harus diperhatikan dalam pengembangan aplikasi multimedia :</a:t>
            </a:r>
            <a:endParaRPr lang="id-ID" sz="2000"/>
          </a:p>
        </p:txBody>
      </p:sp>
      <p:sp>
        <p:nvSpPr>
          <p:cNvPr id="8" name="TextBox 7"/>
          <p:cNvSpPr txBox="1"/>
          <p:nvPr/>
        </p:nvSpPr>
        <p:spPr>
          <a:xfrm>
            <a:off x="589856" y="972792"/>
            <a:ext cx="7776864" cy="4247317"/>
          </a:xfrm>
          <a:prstGeom prst="rect">
            <a:avLst/>
          </a:prstGeom>
          <a:noFill/>
        </p:spPr>
        <p:txBody>
          <a:bodyPr wrap="square" rtlCol="0">
            <a:spAutoFit/>
          </a:bodyPr>
          <a:lstStyle/>
          <a:p>
            <a:r>
              <a:rPr lang="id-ID" b="1" smtClean="0"/>
              <a:t>d</a:t>
            </a:r>
            <a:r>
              <a:rPr lang="id-ID" b="1"/>
              <a:t>. Komponen-komponen apa saja yang akan dipakai ?</a:t>
            </a:r>
          </a:p>
          <a:p>
            <a:pPr marL="463550" indent="-225425"/>
            <a:r>
              <a:rPr lang="id-ID"/>
              <a:t>- </a:t>
            </a:r>
            <a:r>
              <a:rPr lang="en-US" smtClean="0"/>
              <a:t>	</a:t>
            </a:r>
            <a:r>
              <a:rPr lang="id-ID" smtClean="0"/>
              <a:t>Gunakan </a:t>
            </a:r>
            <a:r>
              <a:rPr lang="id-ID"/>
              <a:t>berbagai macam media seperti narasi, gambar, </a:t>
            </a:r>
            <a:r>
              <a:rPr lang="id-ID" smtClean="0"/>
              <a:t>animasi</a:t>
            </a:r>
            <a:r>
              <a:rPr lang="id-ID"/>
              <a:t>, video, teks, dll untuk menarik pemakai </a:t>
            </a:r>
            <a:r>
              <a:rPr lang="id-ID" smtClean="0"/>
              <a:t>sehingga</a:t>
            </a:r>
            <a:r>
              <a:rPr lang="en-US" smtClean="0"/>
              <a:t> </a:t>
            </a:r>
            <a:r>
              <a:rPr lang="id-ID" smtClean="0"/>
              <a:t>dapat </a:t>
            </a:r>
            <a:r>
              <a:rPr lang="id-ID"/>
              <a:t>menangkap informasi yang </a:t>
            </a:r>
            <a:r>
              <a:rPr lang="id-ID" smtClean="0"/>
              <a:t>disampaikan</a:t>
            </a:r>
            <a:endParaRPr lang="en-US" smtClean="0"/>
          </a:p>
          <a:p>
            <a:pPr marL="463550" indent="-225425"/>
            <a:r>
              <a:rPr lang="en-US"/>
              <a:t>- Untuk pemakai individu  extensive text, scrolling text fields</a:t>
            </a:r>
            <a:r>
              <a:rPr lang="en-US" smtClean="0"/>
              <a:t>, audio</a:t>
            </a:r>
            <a:r>
              <a:rPr lang="en-US"/>
              <a:t>, interactivity </a:t>
            </a:r>
          </a:p>
          <a:p>
            <a:pPr marL="463550" indent="-225425"/>
            <a:r>
              <a:rPr lang="en-US" smtClean="0"/>
              <a:t>- Untuk </a:t>
            </a:r>
            <a:r>
              <a:rPr lang="en-US"/>
              <a:t>pemakai kelompok  text, audio, interactivity, </a:t>
            </a:r>
            <a:r>
              <a:rPr lang="en-US" smtClean="0"/>
              <a:t>colors</a:t>
            </a:r>
          </a:p>
          <a:p>
            <a:pPr marL="463550" indent="-225425"/>
            <a:endParaRPr lang="id-ID"/>
          </a:p>
          <a:p>
            <a:r>
              <a:rPr lang="id-ID" b="1"/>
              <a:t>e. Tingkat interaksi yang diharapkan antara user dan komputer</a:t>
            </a:r>
          </a:p>
          <a:p>
            <a:r>
              <a:rPr lang="id-ID" b="1"/>
              <a:t>f. </a:t>
            </a:r>
            <a:r>
              <a:rPr lang="en-US" b="1" smtClean="0"/>
              <a:t> </a:t>
            </a:r>
            <a:r>
              <a:rPr lang="id-ID" b="1" smtClean="0"/>
              <a:t>Tingkat </a:t>
            </a:r>
            <a:r>
              <a:rPr lang="id-ID" b="1"/>
              <a:t>respon pemakai yang diharapkan </a:t>
            </a:r>
          </a:p>
          <a:p>
            <a:pPr marL="463550" indent="-238125">
              <a:tabLst>
                <a:tab pos="463550" algn="l"/>
              </a:tabLst>
            </a:pPr>
            <a:r>
              <a:rPr lang="id-ID"/>
              <a:t>- </a:t>
            </a:r>
            <a:r>
              <a:rPr lang="en-US" smtClean="0"/>
              <a:t>	</a:t>
            </a:r>
            <a:r>
              <a:rPr lang="id-ID" smtClean="0"/>
              <a:t>Sediakan </a:t>
            </a:r>
            <a:r>
              <a:rPr lang="id-ID"/>
              <a:t>umpan balik / pesan untuk setiap respon </a:t>
            </a:r>
            <a:r>
              <a:rPr lang="id-ID" smtClean="0"/>
              <a:t>dari</a:t>
            </a:r>
            <a:r>
              <a:rPr lang="en-US" smtClean="0"/>
              <a:t> </a:t>
            </a:r>
            <a:r>
              <a:rPr lang="id-ID" smtClean="0"/>
              <a:t>pemakai</a:t>
            </a:r>
            <a:r>
              <a:rPr lang="id-ID"/>
              <a:t>; berupa pesan ‘benar’ atau ‘salah’</a:t>
            </a:r>
          </a:p>
          <a:p>
            <a:pPr marL="342900" indent="-342900">
              <a:buAutoNum type="alphaLcPeriod"/>
            </a:pPr>
            <a:endParaRPr lang="id-ID" b="1" smtClean="0"/>
          </a:p>
          <a:p>
            <a:pPr marL="342900" indent="-342900">
              <a:buAutoNum type="alphaLcPeriod"/>
            </a:pPr>
            <a:endParaRPr lang="id-ID" b="1"/>
          </a:p>
          <a:p>
            <a:endParaRPr lang="id-ID"/>
          </a:p>
        </p:txBody>
      </p:sp>
      <p:sp>
        <p:nvSpPr>
          <p:cNvPr id="5" name="TextBox 4"/>
          <p:cNvSpPr txBox="1"/>
          <p:nvPr/>
        </p:nvSpPr>
        <p:spPr>
          <a:xfrm>
            <a:off x="586475" y="4810824"/>
            <a:ext cx="2578976" cy="400110"/>
          </a:xfrm>
          <a:prstGeom prst="rect">
            <a:avLst/>
          </a:prstGeom>
          <a:noFill/>
        </p:spPr>
        <p:txBody>
          <a:bodyPr wrap="none" rtlCol="0">
            <a:spAutoFit/>
          </a:bodyPr>
          <a:lstStyle/>
          <a:p>
            <a:r>
              <a:rPr lang="id-ID" sz="2000" b="1"/>
              <a:t>Menghindari kendala :</a:t>
            </a:r>
            <a:endParaRPr lang="id-ID" sz="2000"/>
          </a:p>
        </p:txBody>
      </p:sp>
      <p:sp>
        <p:nvSpPr>
          <p:cNvPr id="6" name="TextBox 5"/>
          <p:cNvSpPr txBox="1"/>
          <p:nvPr/>
        </p:nvSpPr>
        <p:spPr>
          <a:xfrm>
            <a:off x="586475" y="5220109"/>
            <a:ext cx="6979218" cy="1477328"/>
          </a:xfrm>
          <a:prstGeom prst="rect">
            <a:avLst/>
          </a:prstGeom>
          <a:noFill/>
        </p:spPr>
        <p:txBody>
          <a:bodyPr wrap="none" rtlCol="0">
            <a:spAutoFit/>
          </a:bodyPr>
          <a:lstStyle/>
          <a:p>
            <a:r>
              <a:rPr lang="en-US"/>
              <a:t>a. Gunakan berbagai macam media untuk menarik pemakai dengan gaya</a:t>
            </a:r>
          </a:p>
          <a:p>
            <a:r>
              <a:rPr lang="en-US"/>
              <a:t>bejalar yang berbeda-beda </a:t>
            </a:r>
          </a:p>
          <a:p>
            <a:r>
              <a:rPr lang="en-US"/>
              <a:t>b. Tetapkan tujuan program dibuat</a:t>
            </a:r>
          </a:p>
          <a:p>
            <a:r>
              <a:rPr lang="en-US"/>
              <a:t>c. Hindari penggunaan animasi, suara yang mengaburkan tujuan </a:t>
            </a:r>
          </a:p>
          <a:p>
            <a:r>
              <a:rPr lang="en-US"/>
              <a:t>penyampaian pesan / informasi</a:t>
            </a:r>
            <a:endParaRPr lang="id-ID"/>
          </a:p>
        </p:txBody>
      </p:sp>
    </p:spTree>
    <p:extLst>
      <p:ext uri="{BB962C8B-B14F-4D97-AF65-F5344CB8AC3E}">
        <p14:creationId xmlns:p14="http://schemas.microsoft.com/office/powerpoint/2010/main" val="2325358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4" name="TextBox 3"/>
          <p:cNvSpPr txBox="1"/>
          <p:nvPr/>
        </p:nvSpPr>
        <p:spPr>
          <a:xfrm>
            <a:off x="586475" y="447053"/>
            <a:ext cx="5604548" cy="400110"/>
          </a:xfrm>
          <a:prstGeom prst="rect">
            <a:avLst/>
          </a:prstGeom>
          <a:noFill/>
        </p:spPr>
        <p:txBody>
          <a:bodyPr wrap="none" rtlCol="0">
            <a:spAutoFit/>
          </a:bodyPr>
          <a:lstStyle/>
          <a:p>
            <a:r>
              <a:rPr lang="en-US" sz="2000" b="1"/>
              <a:t>Personil dalam pengembangan aplikasi multimedia</a:t>
            </a:r>
            <a:endParaRPr lang="id-ID" sz="200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000" t="33779" r="12778" b="11110"/>
          <a:stretch/>
        </p:blipFill>
        <p:spPr bwMode="auto">
          <a:xfrm>
            <a:off x="586475" y="1124744"/>
            <a:ext cx="7873957" cy="403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5094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5823" y="246998"/>
            <a:ext cx="3316164" cy="400110"/>
          </a:xfrm>
          <a:prstGeom prst="rect">
            <a:avLst/>
          </a:prstGeom>
          <a:noFill/>
        </p:spPr>
        <p:txBody>
          <a:bodyPr wrap="none" rtlCol="0">
            <a:spAutoFit/>
          </a:bodyPr>
          <a:lstStyle/>
          <a:p>
            <a:r>
              <a:rPr lang="id-ID" sz="2000" b="1"/>
              <a:t>INTERAKSI DAN ANTARMUKA</a:t>
            </a:r>
          </a:p>
        </p:txBody>
      </p:sp>
      <p:sp>
        <p:nvSpPr>
          <p:cNvPr id="8" name="TextBox 7"/>
          <p:cNvSpPr txBox="1"/>
          <p:nvPr/>
        </p:nvSpPr>
        <p:spPr>
          <a:xfrm>
            <a:off x="589856" y="667400"/>
            <a:ext cx="7776864" cy="5816977"/>
          </a:xfrm>
          <a:prstGeom prst="rect">
            <a:avLst/>
          </a:prstGeom>
          <a:noFill/>
        </p:spPr>
        <p:txBody>
          <a:bodyPr wrap="square" rtlCol="0">
            <a:spAutoFit/>
          </a:bodyPr>
          <a:lstStyle/>
          <a:p>
            <a:pPr marL="342900" indent="-342900">
              <a:buAutoNum type="arabicPeriod"/>
            </a:pPr>
            <a:r>
              <a:rPr lang="en-US" b="1" smtClean="0"/>
              <a:t>Aspek </a:t>
            </a:r>
            <a:r>
              <a:rPr lang="en-US" b="1"/>
              <a:t>ergonomi dalam pemakaian komputer </a:t>
            </a:r>
            <a:endParaRPr lang="en-US" b="1" smtClean="0"/>
          </a:p>
          <a:p>
            <a:endParaRPr lang="en-US" sz="800" b="1"/>
          </a:p>
          <a:p>
            <a:pPr marL="1028700" indent="-1028700"/>
            <a:r>
              <a:rPr lang="en-US" sz="1600" smtClean="0"/>
              <a:t>• </a:t>
            </a:r>
            <a:r>
              <a:rPr lang="en-US" sz="1600" b="1"/>
              <a:t>Ergonomi </a:t>
            </a:r>
            <a:r>
              <a:rPr lang="en-US" sz="1600"/>
              <a:t>adalah ilmu yang mempelajari hubungan antara manusia </a:t>
            </a:r>
            <a:r>
              <a:rPr lang="en-US" sz="1600" smtClean="0"/>
              <a:t>dan lingkungan </a:t>
            </a:r>
            <a:r>
              <a:rPr lang="en-US" sz="1600"/>
              <a:t>kerjanya. </a:t>
            </a:r>
          </a:p>
          <a:p>
            <a:r>
              <a:rPr lang="nl-NL" sz="1600" smtClean="0"/>
              <a:t>• </a:t>
            </a:r>
            <a:r>
              <a:rPr lang="nl-NL" sz="1600"/>
              <a:t>Aspek ergonomis dalam pemakaian komputer :</a:t>
            </a:r>
          </a:p>
          <a:p>
            <a:pPr marL="177800"/>
            <a:r>
              <a:rPr lang="en-US" sz="1600" b="1"/>
              <a:t>a. Fisik </a:t>
            </a:r>
          </a:p>
          <a:p>
            <a:pPr marL="177800"/>
            <a:r>
              <a:rPr lang="en-US" sz="1600"/>
              <a:t>- Berkaitan dengan aktivitas pemakai selama </a:t>
            </a:r>
            <a:r>
              <a:rPr lang="en-US" sz="1600" smtClean="0"/>
              <a:t>menggunakan komputer</a:t>
            </a:r>
            <a:r>
              <a:rPr lang="en-US" sz="1600"/>
              <a:t>. Misalnya : tinggi meja dan kursi, jarak meja dan </a:t>
            </a:r>
            <a:r>
              <a:rPr lang="en-US" sz="1600" smtClean="0"/>
              <a:t>kursi</a:t>
            </a:r>
            <a:r>
              <a:rPr lang="en-US" sz="1600"/>
              <a:t>, jarak sudut meja dengan keyboard, jarak meja dengan </a:t>
            </a:r>
            <a:r>
              <a:rPr lang="en-US" sz="1600" smtClean="0"/>
              <a:t>monitor, dll.</a:t>
            </a:r>
          </a:p>
          <a:p>
            <a:pPr marL="177800"/>
            <a:r>
              <a:rPr lang="en-US" sz="1600" b="1" smtClean="0"/>
              <a:t>b</a:t>
            </a:r>
            <a:r>
              <a:rPr lang="en-US" sz="1600" b="1"/>
              <a:t>. Visual </a:t>
            </a:r>
          </a:p>
          <a:p>
            <a:pPr marL="177800"/>
            <a:r>
              <a:rPr lang="en-US" sz="1600"/>
              <a:t>- Berkaitan dengan kemudahan pemakai dalam membaca </a:t>
            </a:r>
            <a:r>
              <a:rPr lang="en-US" sz="1600" smtClean="0"/>
              <a:t>layar monitor </a:t>
            </a:r>
            <a:r>
              <a:rPr lang="en-US" sz="1600"/>
              <a:t>tanpa menimbulkan ketegangan pada mata </a:t>
            </a:r>
          </a:p>
          <a:p>
            <a:pPr marL="177800"/>
            <a:r>
              <a:rPr lang="en-US" sz="1600"/>
              <a:t>- Dipengaruhi oleh :</a:t>
            </a:r>
          </a:p>
          <a:p>
            <a:pPr marL="571500" indent="-228600"/>
            <a:r>
              <a:rPr lang="en-US" sz="1600"/>
              <a:t>1. Lingkungan luar, terdiri dari tipe, kualitas, kecerahan </a:t>
            </a:r>
            <a:r>
              <a:rPr lang="en-US" sz="1600" smtClean="0"/>
              <a:t>penerangan </a:t>
            </a:r>
            <a:r>
              <a:rPr lang="en-US" sz="1600"/>
              <a:t>dalam ruangan, letak dan arah jendela,</a:t>
            </a:r>
          </a:p>
          <a:p>
            <a:pPr marL="342900"/>
            <a:r>
              <a:rPr lang="en-US" sz="1600"/>
              <a:t>warna dinding, dll. </a:t>
            </a:r>
          </a:p>
          <a:p>
            <a:pPr marL="571500" indent="-228600"/>
            <a:r>
              <a:rPr lang="en-US" sz="1600"/>
              <a:t>2. Fasilitas layar monitor, terdiri dari flicker (refresh rate</a:t>
            </a:r>
            <a:r>
              <a:rPr lang="en-US" sz="1600" smtClean="0"/>
              <a:t>), sharpness</a:t>
            </a:r>
            <a:r>
              <a:rPr lang="en-US" sz="1600"/>
              <a:t>, jitter (horizontal line) </a:t>
            </a:r>
          </a:p>
          <a:p>
            <a:pPr marL="571500" indent="-228600"/>
            <a:r>
              <a:rPr lang="en-US" sz="1600"/>
              <a:t>3. Fasilitas perangkat lunak, misalnya ukuran dan </a:t>
            </a:r>
            <a:r>
              <a:rPr lang="en-US" sz="1600" smtClean="0"/>
              <a:t>jenis fonts</a:t>
            </a:r>
            <a:r>
              <a:rPr lang="en-US" sz="1600"/>
              <a:t>, pemilihan warna, jumlah tulisan di layar, dll. </a:t>
            </a:r>
          </a:p>
          <a:p>
            <a:pPr marL="177800"/>
            <a:r>
              <a:rPr lang="en-US" sz="1600" b="1"/>
              <a:t>c. Lain-lain</a:t>
            </a:r>
          </a:p>
          <a:p>
            <a:pPr marL="342900"/>
            <a:r>
              <a:rPr lang="en-US" sz="1600"/>
              <a:t>- Adanya kipas tambahan  menyebabkan ‘</a:t>
            </a:r>
            <a:r>
              <a:rPr lang="en-US" sz="1600" i="1"/>
              <a:t>noise’</a:t>
            </a:r>
          </a:p>
          <a:p>
            <a:pPr marL="342900"/>
            <a:r>
              <a:rPr lang="en-US" sz="1600"/>
              <a:t>- Radiasi elektromagnetic dari monitor </a:t>
            </a:r>
            <a:endParaRPr lang="id-ID"/>
          </a:p>
        </p:txBody>
      </p:sp>
    </p:spTree>
    <p:extLst>
      <p:ext uri="{BB962C8B-B14F-4D97-AF65-F5344CB8AC3E}">
        <p14:creationId xmlns:p14="http://schemas.microsoft.com/office/powerpoint/2010/main" val="3162984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5823" y="246998"/>
            <a:ext cx="3316164" cy="400110"/>
          </a:xfrm>
          <a:prstGeom prst="rect">
            <a:avLst/>
          </a:prstGeom>
          <a:noFill/>
        </p:spPr>
        <p:txBody>
          <a:bodyPr wrap="none" rtlCol="0">
            <a:spAutoFit/>
          </a:bodyPr>
          <a:lstStyle/>
          <a:p>
            <a:r>
              <a:rPr lang="id-ID" sz="2000" b="1"/>
              <a:t>INTERAKSI DAN ANTARMUKA</a:t>
            </a:r>
          </a:p>
        </p:txBody>
      </p:sp>
      <p:sp>
        <p:nvSpPr>
          <p:cNvPr id="8" name="TextBox 7"/>
          <p:cNvSpPr txBox="1"/>
          <p:nvPr/>
        </p:nvSpPr>
        <p:spPr>
          <a:xfrm>
            <a:off x="589856" y="667400"/>
            <a:ext cx="7776864" cy="2339102"/>
          </a:xfrm>
          <a:prstGeom prst="rect">
            <a:avLst/>
          </a:prstGeom>
          <a:noFill/>
        </p:spPr>
        <p:txBody>
          <a:bodyPr wrap="square" rtlCol="0">
            <a:spAutoFit/>
          </a:bodyPr>
          <a:lstStyle/>
          <a:p>
            <a:r>
              <a:rPr lang="en-US" b="1"/>
              <a:t>2.  Antarmuka (interface)</a:t>
            </a:r>
          </a:p>
          <a:p>
            <a:pPr marL="292100"/>
            <a:r>
              <a:rPr lang="en-US" sz="1600"/>
              <a:t>• </a:t>
            </a:r>
            <a:r>
              <a:rPr lang="en-US" sz="1600" smtClean="0"/>
              <a:t>  Antarmuka </a:t>
            </a:r>
            <a:r>
              <a:rPr lang="en-US" sz="1600"/>
              <a:t>dapat dibedakan menjadi : </a:t>
            </a:r>
          </a:p>
          <a:p>
            <a:pPr marL="571500"/>
            <a:r>
              <a:rPr lang="en-US" sz="1600"/>
              <a:t>a. </a:t>
            </a:r>
            <a:r>
              <a:rPr lang="en-US" sz="1600" smtClean="0"/>
              <a:t>  Interface </a:t>
            </a:r>
            <a:r>
              <a:rPr lang="en-US" sz="1600"/>
              <a:t>channel</a:t>
            </a:r>
          </a:p>
          <a:p>
            <a:pPr marL="914400"/>
            <a:r>
              <a:rPr lang="en-US" sz="1600"/>
              <a:t>- Text channel  keyboard</a:t>
            </a:r>
          </a:p>
          <a:p>
            <a:pPr marL="914400"/>
            <a:r>
              <a:rPr lang="en-US" sz="1600"/>
              <a:t>- Spatial position channel  mouse, joystick, pen light </a:t>
            </a:r>
          </a:p>
          <a:p>
            <a:pPr marL="571500"/>
            <a:r>
              <a:rPr lang="en-US" sz="1600"/>
              <a:t>b. </a:t>
            </a:r>
            <a:r>
              <a:rPr lang="en-US" sz="1600" smtClean="0"/>
              <a:t>  Conventional </a:t>
            </a:r>
            <a:r>
              <a:rPr lang="en-US" sz="1600"/>
              <a:t>interface</a:t>
            </a:r>
          </a:p>
          <a:p>
            <a:pPr marL="914400"/>
            <a:r>
              <a:rPr lang="en-US" sz="1600"/>
              <a:t>- Command lines</a:t>
            </a:r>
          </a:p>
          <a:p>
            <a:pPr marL="914400"/>
            <a:r>
              <a:rPr lang="en-US" sz="1600"/>
              <a:t>- Spatial textual interface</a:t>
            </a:r>
          </a:p>
          <a:p>
            <a:pPr marL="914400"/>
            <a:r>
              <a:rPr lang="en-US" sz="1600"/>
              <a:t>- Graphical user interface (WIMP – Windows, Icons, Menus, </a:t>
            </a:r>
            <a:r>
              <a:rPr lang="en-US" sz="1600" smtClean="0"/>
              <a:t>Pointers</a:t>
            </a:r>
            <a:r>
              <a:rPr lang="en-US" sz="1600"/>
              <a:t>)</a:t>
            </a:r>
            <a:endParaRPr lang="id-ID" sz="1600"/>
          </a:p>
        </p:txBody>
      </p:sp>
      <p:sp>
        <p:nvSpPr>
          <p:cNvPr id="5" name="TextBox 4"/>
          <p:cNvSpPr txBox="1"/>
          <p:nvPr/>
        </p:nvSpPr>
        <p:spPr>
          <a:xfrm>
            <a:off x="589856" y="3068960"/>
            <a:ext cx="7776864" cy="3570208"/>
          </a:xfrm>
          <a:prstGeom prst="rect">
            <a:avLst/>
          </a:prstGeom>
          <a:noFill/>
        </p:spPr>
        <p:txBody>
          <a:bodyPr wrap="square" rtlCol="0">
            <a:spAutoFit/>
          </a:bodyPr>
          <a:lstStyle/>
          <a:p>
            <a:r>
              <a:rPr lang="en-US" b="1"/>
              <a:t>3.  Tampilan visual </a:t>
            </a:r>
          </a:p>
          <a:p>
            <a:pPr marL="292100"/>
            <a:r>
              <a:rPr lang="en-US" sz="1600"/>
              <a:t>• </a:t>
            </a:r>
            <a:r>
              <a:rPr lang="en-US" sz="1600" smtClean="0"/>
              <a:t>  Prinsip-prinsip </a:t>
            </a:r>
            <a:r>
              <a:rPr lang="en-US" sz="1600"/>
              <a:t>dalam merancang antar muka yang baik : </a:t>
            </a:r>
          </a:p>
          <a:p>
            <a:pPr marL="571500"/>
            <a:r>
              <a:rPr lang="en-US" sz="1600"/>
              <a:t>a. </a:t>
            </a:r>
            <a:r>
              <a:rPr lang="en-US" sz="1600" smtClean="0"/>
              <a:t> Consistency </a:t>
            </a:r>
            <a:endParaRPr lang="en-US" sz="1600"/>
          </a:p>
          <a:p>
            <a:pPr marL="1092200" indent="-228600"/>
            <a:r>
              <a:rPr lang="fi-FI" sz="1600"/>
              <a:t>- </a:t>
            </a:r>
            <a:r>
              <a:rPr lang="fi-FI" sz="1600" smtClean="0"/>
              <a:t>  Selalu </a:t>
            </a:r>
            <a:r>
              <a:rPr lang="fi-FI" sz="1600"/>
              <a:t>menjaga konsistensi. Suatu proses yang sama </a:t>
            </a:r>
            <a:r>
              <a:rPr lang="fi-FI" sz="1600" smtClean="0"/>
              <a:t>harus </a:t>
            </a:r>
            <a:r>
              <a:rPr lang="en-US" sz="1600" smtClean="0"/>
              <a:t>dikerjakan </a:t>
            </a:r>
            <a:r>
              <a:rPr lang="en-US" sz="1600"/>
              <a:t>dengan cara yang sama dalam setiap keadaan </a:t>
            </a:r>
          </a:p>
          <a:p>
            <a:pPr marL="571500"/>
            <a:r>
              <a:rPr lang="en-US" sz="1600"/>
              <a:t>b. </a:t>
            </a:r>
            <a:r>
              <a:rPr lang="en-US" sz="1600" smtClean="0"/>
              <a:t> Conceptual </a:t>
            </a:r>
            <a:r>
              <a:rPr lang="en-US" sz="1600"/>
              <a:t>model</a:t>
            </a:r>
          </a:p>
          <a:p>
            <a:pPr marL="1092200" indent="-228600"/>
            <a:r>
              <a:rPr lang="en-US" sz="1600"/>
              <a:t>- </a:t>
            </a:r>
            <a:r>
              <a:rPr lang="en-US" sz="1600" smtClean="0"/>
              <a:t>  Menyediakan </a:t>
            </a:r>
            <a:r>
              <a:rPr lang="en-US" sz="1600"/>
              <a:t>model dari sistem kepada pemakai </a:t>
            </a:r>
            <a:r>
              <a:rPr lang="en-US" sz="1600" smtClean="0"/>
              <a:t>yang </a:t>
            </a:r>
            <a:r>
              <a:rPr lang="sv-SE" sz="1600" smtClean="0"/>
              <a:t>berkaitan </a:t>
            </a:r>
            <a:r>
              <a:rPr lang="sv-SE" sz="1600"/>
              <a:t>dengan pengalaman dunia nyata</a:t>
            </a:r>
          </a:p>
          <a:p>
            <a:pPr marL="571500"/>
            <a:r>
              <a:rPr lang="en-US" sz="1600"/>
              <a:t>c. </a:t>
            </a:r>
            <a:r>
              <a:rPr lang="en-US" sz="1600" smtClean="0"/>
              <a:t>  Direct </a:t>
            </a:r>
            <a:r>
              <a:rPr lang="en-US" sz="1600"/>
              <a:t>representation </a:t>
            </a:r>
          </a:p>
          <a:p>
            <a:pPr marL="1092200" indent="-228600"/>
            <a:r>
              <a:rPr lang="sv-SE" sz="1600"/>
              <a:t>- </a:t>
            </a:r>
            <a:r>
              <a:rPr lang="sv-SE" sz="1600" smtClean="0"/>
              <a:t>  Gunakan </a:t>
            </a:r>
            <a:r>
              <a:rPr lang="sv-SE" sz="1600"/>
              <a:t>antarmuka visual yang secara </a:t>
            </a:r>
            <a:r>
              <a:rPr lang="sv-SE" sz="1600" smtClean="0"/>
              <a:t>langsung </a:t>
            </a:r>
            <a:r>
              <a:rPr lang="nn-NO" sz="1600" smtClean="0"/>
              <a:t>menggambarkan </a:t>
            </a:r>
            <a:r>
              <a:rPr lang="nn-NO" sz="1600"/>
              <a:t>apa yang nampak di layar monitor </a:t>
            </a:r>
          </a:p>
          <a:p>
            <a:pPr marL="863600"/>
            <a:r>
              <a:rPr lang="en-US" sz="1600"/>
              <a:t>d. Modeless</a:t>
            </a:r>
          </a:p>
          <a:p>
            <a:pPr marL="863600"/>
            <a:r>
              <a:rPr lang="fi-FI" sz="1600"/>
              <a:t>- Perintah yang sama selalu digunakan untuk menjalankan </a:t>
            </a:r>
            <a:r>
              <a:rPr lang="en-US" sz="1600" smtClean="0"/>
              <a:t>proses </a:t>
            </a:r>
            <a:r>
              <a:rPr lang="en-US" sz="1600"/>
              <a:t>yang sama. Apabila terdapat perbedaan harus </a:t>
            </a:r>
            <a:r>
              <a:rPr lang="en-US" sz="1600" smtClean="0"/>
              <a:t>secara nyata </a:t>
            </a:r>
            <a:r>
              <a:rPr lang="en-US" sz="1600"/>
              <a:t>ditunjukkan kepada pemakai</a:t>
            </a:r>
            <a:endParaRPr lang="id-ID" sz="1600"/>
          </a:p>
        </p:txBody>
      </p:sp>
    </p:spTree>
    <p:extLst>
      <p:ext uri="{BB962C8B-B14F-4D97-AF65-F5344CB8AC3E}">
        <p14:creationId xmlns:p14="http://schemas.microsoft.com/office/powerpoint/2010/main" val="3681029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5823" y="246998"/>
            <a:ext cx="3316164" cy="400110"/>
          </a:xfrm>
          <a:prstGeom prst="rect">
            <a:avLst/>
          </a:prstGeom>
          <a:noFill/>
        </p:spPr>
        <p:txBody>
          <a:bodyPr wrap="none" rtlCol="0">
            <a:spAutoFit/>
          </a:bodyPr>
          <a:lstStyle/>
          <a:p>
            <a:r>
              <a:rPr lang="id-ID" sz="2000" b="1"/>
              <a:t>INTERAKSI DAN ANTARMUKA</a:t>
            </a:r>
          </a:p>
        </p:txBody>
      </p:sp>
      <p:sp>
        <p:nvSpPr>
          <p:cNvPr id="5" name="TextBox 4"/>
          <p:cNvSpPr txBox="1"/>
          <p:nvPr/>
        </p:nvSpPr>
        <p:spPr>
          <a:xfrm>
            <a:off x="589856" y="764704"/>
            <a:ext cx="7776864" cy="3323987"/>
          </a:xfrm>
          <a:prstGeom prst="rect">
            <a:avLst/>
          </a:prstGeom>
          <a:noFill/>
        </p:spPr>
        <p:txBody>
          <a:bodyPr wrap="square" rtlCol="0">
            <a:spAutoFit/>
          </a:bodyPr>
          <a:lstStyle/>
          <a:p>
            <a:r>
              <a:rPr lang="en-US" b="1"/>
              <a:t>3.  Tampilan visual </a:t>
            </a:r>
          </a:p>
          <a:p>
            <a:pPr marL="292100"/>
            <a:r>
              <a:rPr lang="en-US" sz="1600"/>
              <a:t>• </a:t>
            </a:r>
            <a:r>
              <a:rPr lang="en-US" sz="1600" smtClean="0"/>
              <a:t>  Prinsip-prinsip </a:t>
            </a:r>
            <a:r>
              <a:rPr lang="en-US" sz="1600"/>
              <a:t>dalam merancang antar muka yang baik : </a:t>
            </a:r>
          </a:p>
          <a:p>
            <a:pPr marL="571500"/>
            <a:r>
              <a:rPr lang="en-US" sz="1600"/>
              <a:t>e. </a:t>
            </a:r>
            <a:r>
              <a:rPr lang="en-US" sz="1600" smtClean="0"/>
              <a:t> Closure</a:t>
            </a:r>
            <a:endParaRPr lang="en-US" sz="1600"/>
          </a:p>
          <a:p>
            <a:pPr marL="1028700" indent="-228600">
              <a:tabLst>
                <a:tab pos="1028700" algn="l"/>
              </a:tabLst>
            </a:pPr>
            <a:r>
              <a:rPr lang="en-US" sz="1600"/>
              <a:t>- </a:t>
            </a:r>
            <a:r>
              <a:rPr lang="en-US" sz="1600" smtClean="0"/>
              <a:t>	Setiap </a:t>
            </a:r>
            <a:r>
              <a:rPr lang="en-US" sz="1600"/>
              <a:t>proses harus ada titik akhir yang jelas yang diketahui </a:t>
            </a:r>
            <a:r>
              <a:rPr lang="en-US" sz="1600" smtClean="0"/>
              <a:t>oleh </a:t>
            </a:r>
            <a:r>
              <a:rPr lang="en-US" sz="1600"/>
              <a:t>pemakai</a:t>
            </a:r>
          </a:p>
          <a:p>
            <a:pPr marL="800100" indent="-228600">
              <a:buAutoNum type="alphaLcPeriod" startAt="6"/>
            </a:pPr>
            <a:r>
              <a:rPr lang="en-US" sz="1600" smtClean="0"/>
              <a:t>Reversal</a:t>
            </a:r>
          </a:p>
          <a:p>
            <a:pPr marL="1028700" indent="-228600"/>
            <a:r>
              <a:rPr lang="en-US" sz="1600" smtClean="0"/>
              <a:t>-    Menyediakan </a:t>
            </a:r>
            <a:r>
              <a:rPr lang="en-US" sz="1600"/>
              <a:t>fasilitas untuk membatalkan perintah </a:t>
            </a:r>
            <a:r>
              <a:rPr lang="en-US" sz="1600" smtClean="0"/>
              <a:t>atau mundur </a:t>
            </a:r>
            <a:r>
              <a:rPr lang="en-US" sz="1600"/>
              <a:t>dengan mudah tanpa kehilangan </a:t>
            </a:r>
            <a:r>
              <a:rPr lang="en-US" sz="1600" smtClean="0"/>
              <a:t>data</a:t>
            </a:r>
          </a:p>
          <a:p>
            <a:pPr marL="571500"/>
            <a:r>
              <a:rPr lang="en-US" sz="1600"/>
              <a:t>g. </a:t>
            </a:r>
            <a:r>
              <a:rPr lang="en-US" sz="1600" smtClean="0"/>
              <a:t> Feedback</a:t>
            </a:r>
            <a:endParaRPr lang="en-US" sz="1600"/>
          </a:p>
          <a:p>
            <a:pPr marL="1028700" indent="-228600"/>
            <a:r>
              <a:rPr lang="en-US" sz="1600"/>
              <a:t>- </a:t>
            </a:r>
            <a:r>
              <a:rPr lang="en-US" sz="1600" smtClean="0"/>
              <a:t>   Menyediakan </a:t>
            </a:r>
            <a:r>
              <a:rPr lang="en-US" sz="1600"/>
              <a:t>informasi tentang segala sesuatu yang </a:t>
            </a:r>
            <a:r>
              <a:rPr lang="en-US" sz="1600" smtClean="0"/>
              <a:t>sedang dan </a:t>
            </a:r>
            <a:r>
              <a:rPr lang="en-US" sz="1600"/>
              <a:t>telah dikerjakan oleh komputer setiap kali </a:t>
            </a:r>
            <a:r>
              <a:rPr lang="en-US" sz="1600" smtClean="0"/>
              <a:t>pemakai menjalankan </a:t>
            </a:r>
            <a:r>
              <a:rPr lang="en-US" sz="1600"/>
              <a:t>suatu perintah </a:t>
            </a:r>
          </a:p>
          <a:p>
            <a:pPr marL="571500"/>
            <a:r>
              <a:rPr lang="en-US" sz="1600"/>
              <a:t>h. Selection</a:t>
            </a:r>
          </a:p>
          <a:p>
            <a:pPr marL="1028700" indent="-228600"/>
            <a:r>
              <a:rPr lang="fi-FI" sz="1600"/>
              <a:t>- </a:t>
            </a:r>
            <a:r>
              <a:rPr lang="fi-FI" sz="1600" smtClean="0"/>
              <a:t>   Menyediakan </a:t>
            </a:r>
            <a:r>
              <a:rPr lang="fi-FI" sz="1600"/>
              <a:t>fasilitas kepada pemakai untuk menjalankan </a:t>
            </a:r>
            <a:r>
              <a:rPr lang="en-US" sz="1600" smtClean="0"/>
              <a:t>beberapa </a:t>
            </a:r>
            <a:r>
              <a:rPr lang="en-US" sz="1600"/>
              <a:t>perintah sekaligus</a:t>
            </a:r>
            <a:endParaRPr lang="id-ID" sz="1600"/>
          </a:p>
        </p:txBody>
      </p:sp>
      <p:sp>
        <p:nvSpPr>
          <p:cNvPr id="6" name="TextBox 5"/>
          <p:cNvSpPr txBox="1"/>
          <p:nvPr/>
        </p:nvSpPr>
        <p:spPr>
          <a:xfrm>
            <a:off x="589856" y="4088691"/>
            <a:ext cx="7776864" cy="2431435"/>
          </a:xfrm>
          <a:prstGeom prst="rect">
            <a:avLst/>
          </a:prstGeom>
          <a:noFill/>
        </p:spPr>
        <p:txBody>
          <a:bodyPr wrap="square" rtlCol="0">
            <a:spAutoFit/>
          </a:bodyPr>
          <a:lstStyle/>
          <a:p>
            <a:r>
              <a:rPr lang="en-US" b="1"/>
              <a:t>4.  Layout dan warna </a:t>
            </a:r>
          </a:p>
          <a:p>
            <a:pPr marL="292100"/>
            <a:r>
              <a:rPr lang="en-US" sz="1600"/>
              <a:t>•   </a:t>
            </a:r>
            <a:r>
              <a:rPr lang="en-US" sz="1600" smtClean="0"/>
              <a:t>Prinsip-prinsip </a:t>
            </a:r>
            <a:r>
              <a:rPr lang="en-US" sz="1600"/>
              <a:t>dalam mengatur tataletak yang baik :</a:t>
            </a:r>
          </a:p>
          <a:p>
            <a:pPr marL="571500"/>
            <a:r>
              <a:rPr lang="en-US" sz="1600"/>
              <a:t>a. </a:t>
            </a:r>
            <a:r>
              <a:rPr lang="en-US" sz="1600" smtClean="0"/>
              <a:t>  Menyediakan </a:t>
            </a:r>
            <a:r>
              <a:rPr lang="en-US" sz="1600"/>
              <a:t>layar ‘</a:t>
            </a:r>
            <a:r>
              <a:rPr lang="en-US" sz="1600" i="1"/>
              <a:t>default’ untuk kembali dari sebuah proses</a:t>
            </a:r>
          </a:p>
          <a:p>
            <a:pPr marL="571500"/>
            <a:r>
              <a:rPr lang="nn-NO" sz="1600"/>
              <a:t>b. </a:t>
            </a:r>
            <a:r>
              <a:rPr lang="nn-NO" sz="1600" smtClean="0"/>
              <a:t>  Mengelompokkan </a:t>
            </a:r>
            <a:r>
              <a:rPr lang="nn-NO" sz="1600"/>
              <a:t>beberapa item yang sama </a:t>
            </a:r>
          </a:p>
          <a:p>
            <a:pPr marL="863600" indent="-292100"/>
            <a:r>
              <a:rPr lang="en-US" sz="1600"/>
              <a:t>c. </a:t>
            </a:r>
            <a:r>
              <a:rPr lang="en-US" sz="1600" smtClean="0"/>
              <a:t>  Men-disable </a:t>
            </a:r>
            <a:r>
              <a:rPr lang="en-US" sz="1600"/>
              <a:t>menu / tombol yang tidak aktif  jangan dihapus, </a:t>
            </a:r>
            <a:r>
              <a:rPr lang="en-US" sz="1600" smtClean="0"/>
              <a:t>tapi dengan </a:t>
            </a:r>
            <a:r>
              <a:rPr lang="en-US" sz="1600"/>
              <a:t>memberi warna yang berbeda (abu-abu)</a:t>
            </a:r>
          </a:p>
          <a:p>
            <a:pPr marL="571500"/>
            <a:r>
              <a:rPr lang="en-US" sz="1600"/>
              <a:t>d. </a:t>
            </a:r>
            <a:r>
              <a:rPr lang="en-US" sz="1600" smtClean="0"/>
              <a:t>  Gunakan </a:t>
            </a:r>
            <a:r>
              <a:rPr lang="en-US" sz="1600"/>
              <a:t>text rata-kiri</a:t>
            </a:r>
          </a:p>
          <a:p>
            <a:pPr marL="571500"/>
            <a:r>
              <a:rPr lang="en-US" sz="1600"/>
              <a:t>e. </a:t>
            </a:r>
            <a:r>
              <a:rPr lang="en-US" sz="1600" smtClean="0"/>
              <a:t>  Gunakan </a:t>
            </a:r>
            <a:r>
              <a:rPr lang="en-US" sz="1600"/>
              <a:t>tipe, ukuran font yang khusus</a:t>
            </a:r>
          </a:p>
          <a:p>
            <a:pPr marL="571500"/>
            <a:r>
              <a:rPr lang="en-US" sz="1600"/>
              <a:t>f. </a:t>
            </a:r>
            <a:r>
              <a:rPr lang="en-US" sz="1600" smtClean="0"/>
              <a:t>   Selalu </a:t>
            </a:r>
            <a:r>
              <a:rPr lang="en-US" sz="1600"/>
              <a:t>merancang disain dengan sederhana dan tidak kacau</a:t>
            </a:r>
            <a:endParaRPr lang="id-ID" sz="1600"/>
          </a:p>
        </p:txBody>
      </p:sp>
    </p:spTree>
    <p:extLst>
      <p:ext uri="{BB962C8B-B14F-4D97-AF65-F5344CB8AC3E}">
        <p14:creationId xmlns:p14="http://schemas.microsoft.com/office/powerpoint/2010/main" val="1944249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5823" y="246998"/>
            <a:ext cx="3316164" cy="400110"/>
          </a:xfrm>
          <a:prstGeom prst="rect">
            <a:avLst/>
          </a:prstGeom>
          <a:noFill/>
        </p:spPr>
        <p:txBody>
          <a:bodyPr wrap="none" rtlCol="0">
            <a:spAutoFit/>
          </a:bodyPr>
          <a:lstStyle/>
          <a:p>
            <a:r>
              <a:rPr lang="id-ID" sz="2000" b="1"/>
              <a:t>INTERAKSI DAN ANTARMUKA</a:t>
            </a:r>
          </a:p>
        </p:txBody>
      </p:sp>
      <p:sp>
        <p:nvSpPr>
          <p:cNvPr id="6" name="TextBox 5"/>
          <p:cNvSpPr txBox="1"/>
          <p:nvPr/>
        </p:nvSpPr>
        <p:spPr>
          <a:xfrm>
            <a:off x="589856" y="764704"/>
            <a:ext cx="7776864" cy="2862322"/>
          </a:xfrm>
          <a:prstGeom prst="rect">
            <a:avLst/>
          </a:prstGeom>
          <a:noFill/>
        </p:spPr>
        <p:txBody>
          <a:bodyPr wrap="square" rtlCol="0">
            <a:spAutoFit/>
          </a:bodyPr>
          <a:lstStyle/>
          <a:p>
            <a:r>
              <a:rPr lang="en-US" b="1"/>
              <a:t>4.  Layout dan warna </a:t>
            </a:r>
          </a:p>
          <a:p>
            <a:pPr marL="520700" indent="-228600"/>
            <a:r>
              <a:rPr lang="en-US" sz="1600"/>
              <a:t>•   Pemilihan warna sangat penting untuk menyampaikan informasi dengan </a:t>
            </a:r>
            <a:r>
              <a:rPr lang="en-US" sz="1600" smtClean="0"/>
              <a:t>tepat sasaran </a:t>
            </a:r>
            <a:r>
              <a:rPr lang="en-US" sz="1600"/>
              <a:t>melalui media </a:t>
            </a:r>
            <a:r>
              <a:rPr lang="en-US" sz="1600" smtClean="0"/>
              <a:t>visual.</a:t>
            </a:r>
          </a:p>
          <a:p>
            <a:pPr marL="520700" indent="-228600"/>
            <a:r>
              <a:rPr lang="en-US" sz="1600"/>
              <a:t>• </a:t>
            </a:r>
            <a:r>
              <a:rPr lang="en-US" sz="1600" smtClean="0"/>
              <a:t>  Aturan </a:t>
            </a:r>
            <a:r>
              <a:rPr lang="en-US" sz="1600"/>
              <a:t>dalam pemilihan warna </a:t>
            </a:r>
            <a:r>
              <a:rPr lang="en-US" sz="1600" smtClean="0"/>
              <a:t>:</a:t>
            </a:r>
          </a:p>
          <a:p>
            <a:pPr marL="800100" indent="-279400">
              <a:tabLst>
                <a:tab pos="800100" algn="l"/>
              </a:tabLst>
            </a:pPr>
            <a:r>
              <a:rPr lang="en-US" sz="1600"/>
              <a:t>a. </a:t>
            </a:r>
            <a:r>
              <a:rPr lang="en-US" sz="1600" smtClean="0"/>
              <a:t>	Hindari </a:t>
            </a:r>
            <a:r>
              <a:rPr lang="en-US" sz="1600"/>
              <a:t>kombinasi warna yang tidak dikenali oleh pemakai yang </a:t>
            </a:r>
            <a:r>
              <a:rPr lang="en-US" sz="1600" smtClean="0"/>
              <a:t>buta warna </a:t>
            </a:r>
            <a:r>
              <a:rPr lang="en-US" sz="1600"/>
              <a:t>(misalnya merah berbayang, biru berbayang, kombinasi merahhijau-kuning)</a:t>
            </a:r>
          </a:p>
          <a:p>
            <a:pPr marL="800100" indent="-279400">
              <a:tabLst>
                <a:tab pos="800100" algn="l"/>
              </a:tabLst>
            </a:pPr>
            <a:r>
              <a:rPr lang="sv-SE" sz="1600" smtClean="0"/>
              <a:t>b</a:t>
            </a:r>
            <a:r>
              <a:rPr lang="sv-SE" sz="1600"/>
              <a:t>. </a:t>
            </a:r>
            <a:r>
              <a:rPr lang="sv-SE" sz="1600" smtClean="0"/>
              <a:t>	Hindari </a:t>
            </a:r>
            <a:r>
              <a:rPr lang="sv-SE" sz="1600"/>
              <a:t>pemakaian warna yang terlalu mencolok, membuat </a:t>
            </a:r>
            <a:r>
              <a:rPr lang="sv-SE" sz="1600" smtClean="0"/>
              <a:t>mata </a:t>
            </a:r>
            <a:r>
              <a:rPr lang="en-US" sz="1600" smtClean="0"/>
              <a:t>menjadi </a:t>
            </a:r>
            <a:r>
              <a:rPr lang="en-US" sz="1600"/>
              <a:t>silau </a:t>
            </a:r>
          </a:p>
          <a:p>
            <a:pPr marL="800100" indent="-279400">
              <a:tabLst>
                <a:tab pos="800100" algn="l"/>
              </a:tabLst>
            </a:pPr>
            <a:r>
              <a:rPr lang="en-US" sz="1600"/>
              <a:t>c. </a:t>
            </a:r>
            <a:r>
              <a:rPr lang="en-US" sz="1600" smtClean="0"/>
              <a:t>	Beberapa </a:t>
            </a:r>
            <a:r>
              <a:rPr lang="en-US" sz="1600"/>
              <a:t>warna tambahan dapat menyebabkan ‘</a:t>
            </a:r>
            <a:r>
              <a:rPr lang="en-US" sz="1600" b="1" i="1"/>
              <a:t>flickering effect</a:t>
            </a:r>
            <a:r>
              <a:rPr lang="en-US" sz="1600" b="1" i="1" smtClean="0"/>
              <a:t>’ (</a:t>
            </a:r>
            <a:r>
              <a:rPr lang="en-US" sz="1600" b="1" i="1"/>
              <a:t>kerlap-kerlip) </a:t>
            </a:r>
          </a:p>
          <a:p>
            <a:pPr marL="800100" indent="-279400">
              <a:tabLst>
                <a:tab pos="800100" algn="l"/>
              </a:tabLst>
            </a:pPr>
            <a:r>
              <a:rPr lang="sv-SE" sz="1600"/>
              <a:t>d. </a:t>
            </a:r>
            <a:r>
              <a:rPr lang="sv-SE" sz="1600" smtClean="0"/>
              <a:t>	Hindari </a:t>
            </a:r>
            <a:r>
              <a:rPr lang="sv-SE" sz="1600"/>
              <a:t>penggunaan intensitas dan saturasi (titik jenuh) warna </a:t>
            </a:r>
            <a:r>
              <a:rPr lang="sv-SE" sz="1600" smtClean="0"/>
              <a:t>yang </a:t>
            </a:r>
            <a:r>
              <a:rPr lang="en-US" sz="1600" smtClean="0"/>
              <a:t>tinggi  </a:t>
            </a:r>
            <a:r>
              <a:rPr lang="en-US" sz="1600"/>
              <a:t>menyebabkan mata menjadi </a:t>
            </a:r>
            <a:r>
              <a:rPr lang="en-US" sz="1600" smtClean="0"/>
              <a:t>tegang</a:t>
            </a:r>
          </a:p>
          <a:p>
            <a:pPr marL="800100" indent="-279400">
              <a:tabLst>
                <a:tab pos="800100" algn="l"/>
              </a:tabLst>
            </a:pPr>
            <a:r>
              <a:rPr lang="en-US" sz="1600"/>
              <a:t>e. </a:t>
            </a:r>
            <a:r>
              <a:rPr lang="en-US" sz="1600" smtClean="0"/>
              <a:t>  Corak </a:t>
            </a:r>
            <a:r>
              <a:rPr lang="en-US" sz="1600"/>
              <a:t>warna (hue) yang lebih terang lebih sulit untuk dilihat</a:t>
            </a:r>
          </a:p>
        </p:txBody>
      </p:sp>
      <p:sp>
        <p:nvSpPr>
          <p:cNvPr id="7" name="TextBox 6"/>
          <p:cNvSpPr txBox="1"/>
          <p:nvPr/>
        </p:nvSpPr>
        <p:spPr>
          <a:xfrm>
            <a:off x="589856" y="3627026"/>
            <a:ext cx="7776864" cy="2339102"/>
          </a:xfrm>
          <a:prstGeom prst="rect">
            <a:avLst/>
          </a:prstGeom>
          <a:noFill/>
        </p:spPr>
        <p:txBody>
          <a:bodyPr wrap="square" rtlCol="0">
            <a:spAutoFit/>
          </a:bodyPr>
          <a:lstStyle/>
          <a:p>
            <a:r>
              <a:rPr lang="en-US" b="1" smtClean="0"/>
              <a:t>5</a:t>
            </a:r>
            <a:r>
              <a:rPr lang="en-US" b="1"/>
              <a:t>.  Delapan aturan dalam merancang aplikasi berbasis komputer</a:t>
            </a:r>
          </a:p>
          <a:p>
            <a:pPr marL="520700" indent="-228600"/>
            <a:r>
              <a:rPr lang="en-US" sz="1600"/>
              <a:t>•   </a:t>
            </a:r>
            <a:r>
              <a:rPr lang="en-US" sz="1600" smtClean="0"/>
              <a:t>Dr</a:t>
            </a:r>
            <a:r>
              <a:rPr lang="en-US" sz="1600"/>
              <a:t>. Ruth Colvin Clark (instructional designer) menjelaskan 8 aturan dalam </a:t>
            </a:r>
            <a:r>
              <a:rPr lang="en-US" sz="1600" smtClean="0"/>
              <a:t>merancang </a:t>
            </a:r>
            <a:r>
              <a:rPr lang="en-US" sz="1600"/>
              <a:t>aplikasi instruksional berbasis komputer </a:t>
            </a:r>
            <a:r>
              <a:rPr lang="en-US" sz="1600" smtClean="0"/>
              <a:t>:</a:t>
            </a:r>
          </a:p>
          <a:p>
            <a:pPr marL="800100" indent="-279400"/>
            <a:r>
              <a:rPr lang="en-US" sz="1600"/>
              <a:t>a. </a:t>
            </a:r>
            <a:r>
              <a:rPr lang="en-US" sz="1600" smtClean="0"/>
              <a:t> Gunakan </a:t>
            </a:r>
            <a:r>
              <a:rPr lang="en-US" sz="1600"/>
              <a:t>disain layar secara konsisten dan sederhana, </a:t>
            </a:r>
            <a:r>
              <a:rPr lang="en-US" sz="1600" smtClean="0"/>
              <a:t>termasuk pemilihan </a:t>
            </a:r>
            <a:r>
              <a:rPr lang="en-US" sz="1600"/>
              <a:t>teks, suara, gerakan, dan warna</a:t>
            </a:r>
          </a:p>
          <a:p>
            <a:pPr marL="800100" indent="-279400"/>
            <a:r>
              <a:rPr lang="en-US" sz="1600"/>
              <a:t>b. </a:t>
            </a:r>
            <a:r>
              <a:rPr lang="en-US" sz="1600" smtClean="0"/>
              <a:t> Gunakan </a:t>
            </a:r>
            <a:r>
              <a:rPr lang="en-US" sz="1600"/>
              <a:t>berbagai macam elemen media seperti teks, gambar, dan </a:t>
            </a:r>
            <a:r>
              <a:rPr lang="en-US" sz="1600" smtClean="0"/>
              <a:t>suara </a:t>
            </a:r>
            <a:r>
              <a:rPr lang="en-US" sz="1600"/>
              <a:t>untuk menegaskan sebuah pesan. Jangan memecah </a:t>
            </a:r>
            <a:r>
              <a:rPr lang="en-US" sz="1600" smtClean="0"/>
              <a:t>menjadi pesan </a:t>
            </a:r>
            <a:r>
              <a:rPr lang="en-US" sz="1600"/>
              <a:t>yang berbeda </a:t>
            </a:r>
          </a:p>
          <a:p>
            <a:pPr marL="800100" indent="-279400"/>
            <a:r>
              <a:rPr lang="en-US" sz="1600"/>
              <a:t>c. </a:t>
            </a:r>
            <a:r>
              <a:rPr lang="en-US" sz="1600" smtClean="0"/>
              <a:t>  Gunakan </a:t>
            </a:r>
            <a:r>
              <a:rPr lang="en-US" sz="1600"/>
              <a:t>warna, tanda panah, bayangan, dan suara untuk </a:t>
            </a:r>
            <a:r>
              <a:rPr lang="en-US" sz="1600" smtClean="0"/>
              <a:t>menarik perhatian </a:t>
            </a:r>
            <a:r>
              <a:rPr lang="en-US" sz="1600"/>
              <a:t>pemakai pada pesan yang penting</a:t>
            </a:r>
          </a:p>
        </p:txBody>
      </p:sp>
    </p:spTree>
    <p:extLst>
      <p:ext uri="{BB962C8B-B14F-4D97-AF65-F5344CB8AC3E}">
        <p14:creationId xmlns:p14="http://schemas.microsoft.com/office/powerpoint/2010/main" val="4277261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5823" y="246998"/>
            <a:ext cx="3316164" cy="400110"/>
          </a:xfrm>
          <a:prstGeom prst="rect">
            <a:avLst/>
          </a:prstGeom>
          <a:noFill/>
        </p:spPr>
        <p:txBody>
          <a:bodyPr wrap="none" rtlCol="0">
            <a:spAutoFit/>
          </a:bodyPr>
          <a:lstStyle/>
          <a:p>
            <a:r>
              <a:rPr lang="id-ID" sz="2000" b="1"/>
              <a:t>INTERAKSI DAN ANTARMUKA</a:t>
            </a:r>
          </a:p>
        </p:txBody>
      </p:sp>
      <p:sp>
        <p:nvSpPr>
          <p:cNvPr id="7" name="TextBox 6"/>
          <p:cNvSpPr txBox="1"/>
          <p:nvPr/>
        </p:nvSpPr>
        <p:spPr>
          <a:xfrm>
            <a:off x="589856" y="729858"/>
            <a:ext cx="7776864" cy="3077766"/>
          </a:xfrm>
          <a:prstGeom prst="rect">
            <a:avLst/>
          </a:prstGeom>
          <a:noFill/>
        </p:spPr>
        <p:txBody>
          <a:bodyPr wrap="square" rtlCol="0">
            <a:spAutoFit/>
          </a:bodyPr>
          <a:lstStyle/>
          <a:p>
            <a:r>
              <a:rPr lang="en-US" b="1" smtClean="0"/>
              <a:t>5</a:t>
            </a:r>
            <a:r>
              <a:rPr lang="en-US" b="1"/>
              <a:t>.  Delapan aturan dalam merancang aplikasi berbasis komputer</a:t>
            </a:r>
          </a:p>
          <a:p>
            <a:pPr marL="520700" indent="-228600"/>
            <a:r>
              <a:rPr lang="en-US" sz="1600"/>
              <a:t>•   </a:t>
            </a:r>
            <a:r>
              <a:rPr lang="en-US" sz="1600" smtClean="0"/>
              <a:t>Dr</a:t>
            </a:r>
            <a:r>
              <a:rPr lang="en-US" sz="1600"/>
              <a:t>. Ruth Colvin Clark (instructional designer) menjelaskan 8 aturan dalam </a:t>
            </a:r>
            <a:r>
              <a:rPr lang="en-US" sz="1600" smtClean="0"/>
              <a:t>merancang </a:t>
            </a:r>
            <a:r>
              <a:rPr lang="en-US" sz="1600"/>
              <a:t>aplikasi instruksional berbasis komputer </a:t>
            </a:r>
            <a:r>
              <a:rPr lang="en-US" sz="1600" smtClean="0"/>
              <a:t>:</a:t>
            </a:r>
          </a:p>
          <a:p>
            <a:pPr marL="800100" indent="-279400">
              <a:tabLst>
                <a:tab pos="800100" algn="l"/>
              </a:tabLst>
            </a:pPr>
            <a:r>
              <a:rPr lang="en-US" sz="1600"/>
              <a:t>d. </a:t>
            </a:r>
            <a:r>
              <a:rPr lang="en-US" sz="1600" smtClean="0"/>
              <a:t>	Usahakan </a:t>
            </a:r>
            <a:r>
              <a:rPr lang="en-US" sz="1600"/>
              <a:t>agar pesan muncul dalam satu layar (tanpa scolling), </a:t>
            </a:r>
            <a:r>
              <a:rPr lang="en-US" sz="1600" smtClean="0"/>
              <a:t>khususnya </a:t>
            </a:r>
            <a:r>
              <a:rPr lang="en-US" sz="1600"/>
              <a:t>apabila memerlukan jawaban dari pemakai </a:t>
            </a:r>
          </a:p>
          <a:p>
            <a:pPr marL="800100" indent="-279400">
              <a:tabLst>
                <a:tab pos="800100" algn="l"/>
              </a:tabLst>
            </a:pPr>
            <a:r>
              <a:rPr lang="en-US" sz="1600"/>
              <a:t>e. </a:t>
            </a:r>
            <a:r>
              <a:rPr lang="en-US" sz="1600" smtClean="0"/>
              <a:t>	Menganjurkan </a:t>
            </a:r>
            <a:r>
              <a:rPr lang="en-US" sz="1600"/>
              <a:t>pemakai agar mengulang suatu pesan yang </a:t>
            </a:r>
            <a:r>
              <a:rPr lang="en-US" sz="1600" smtClean="0"/>
              <a:t>sulit diterima</a:t>
            </a:r>
            <a:r>
              <a:rPr lang="en-US" sz="1600"/>
              <a:t>, agar dapat diingat lebih baik </a:t>
            </a:r>
          </a:p>
          <a:p>
            <a:pPr marL="800100" indent="-279400">
              <a:tabLst>
                <a:tab pos="800100" algn="l"/>
              </a:tabLst>
            </a:pPr>
            <a:r>
              <a:rPr lang="en-US" sz="1600"/>
              <a:t>f. </a:t>
            </a:r>
            <a:r>
              <a:rPr lang="en-US" sz="1600" smtClean="0"/>
              <a:t>	Gunakan </a:t>
            </a:r>
            <a:r>
              <a:rPr lang="en-US" sz="1600"/>
              <a:t>kalimat nyata dan media lain (teks, gambar, suara) </a:t>
            </a:r>
            <a:r>
              <a:rPr lang="en-US" sz="1600" smtClean="0"/>
              <a:t>untuk memperkuat </a:t>
            </a:r>
            <a:r>
              <a:rPr lang="en-US" sz="1600"/>
              <a:t>pesan </a:t>
            </a:r>
          </a:p>
          <a:p>
            <a:pPr marL="800100" indent="-279400">
              <a:tabLst>
                <a:tab pos="800100" algn="l"/>
              </a:tabLst>
            </a:pPr>
            <a:r>
              <a:rPr lang="en-US" sz="1600"/>
              <a:t>g. </a:t>
            </a:r>
            <a:r>
              <a:rPr lang="en-US" sz="1600" smtClean="0"/>
              <a:t>	Hindari </a:t>
            </a:r>
            <a:r>
              <a:rPr lang="en-US" sz="1600"/>
              <a:t>pengulangan dalam interaksi. Gunakan disain interaksi </a:t>
            </a:r>
            <a:r>
              <a:rPr lang="en-US" sz="1600" smtClean="0"/>
              <a:t>yang sesuai </a:t>
            </a:r>
            <a:r>
              <a:rPr lang="en-US" sz="1600"/>
              <a:t>dengan aktifitas pekerjaan dan keahlian </a:t>
            </a:r>
          </a:p>
          <a:p>
            <a:pPr marL="800100" indent="-279400">
              <a:tabLst>
                <a:tab pos="800100" algn="l"/>
              </a:tabLst>
            </a:pPr>
            <a:r>
              <a:rPr lang="en-US" sz="1600"/>
              <a:t>h. </a:t>
            </a:r>
            <a:r>
              <a:rPr lang="en-US" sz="1600" smtClean="0"/>
              <a:t>	Untuk </a:t>
            </a:r>
            <a:r>
              <a:rPr lang="en-US" sz="1600"/>
              <a:t>kemampuan prosedural, dianjurkan menggunakan </a:t>
            </a:r>
            <a:r>
              <a:rPr lang="en-US" sz="1600" smtClean="0"/>
              <a:t>praktek secara </a:t>
            </a:r>
            <a:r>
              <a:rPr lang="en-US" sz="1600"/>
              <a:t>simulasi</a:t>
            </a:r>
          </a:p>
        </p:txBody>
      </p:sp>
    </p:spTree>
    <p:extLst>
      <p:ext uri="{BB962C8B-B14F-4D97-AF65-F5344CB8AC3E}">
        <p14:creationId xmlns:p14="http://schemas.microsoft.com/office/powerpoint/2010/main" val="2875714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5823" y="246998"/>
            <a:ext cx="3550524" cy="400110"/>
          </a:xfrm>
          <a:prstGeom prst="rect">
            <a:avLst/>
          </a:prstGeom>
          <a:noFill/>
        </p:spPr>
        <p:txBody>
          <a:bodyPr wrap="none" rtlCol="0">
            <a:spAutoFit/>
          </a:bodyPr>
          <a:lstStyle/>
          <a:p>
            <a:r>
              <a:rPr lang="en-US" sz="2000" b="1"/>
              <a:t>PENGEMBANGAN MULTIMEDIA</a:t>
            </a:r>
            <a:endParaRPr lang="id-ID" sz="2000" b="1"/>
          </a:p>
        </p:txBody>
      </p:sp>
      <p:sp>
        <p:nvSpPr>
          <p:cNvPr id="7" name="TextBox 6"/>
          <p:cNvSpPr txBox="1"/>
          <p:nvPr/>
        </p:nvSpPr>
        <p:spPr>
          <a:xfrm>
            <a:off x="589856" y="729858"/>
            <a:ext cx="7776864" cy="5909310"/>
          </a:xfrm>
          <a:prstGeom prst="rect">
            <a:avLst/>
          </a:prstGeom>
          <a:noFill/>
        </p:spPr>
        <p:txBody>
          <a:bodyPr wrap="square" rtlCol="0">
            <a:spAutoFit/>
          </a:bodyPr>
          <a:lstStyle/>
          <a:p>
            <a:r>
              <a:rPr lang="fi-FI" b="1"/>
              <a:t>1.  Merencanakan produksi aplikasi multimedia </a:t>
            </a:r>
          </a:p>
          <a:p>
            <a:pPr marL="292100"/>
            <a:r>
              <a:rPr lang="en-US"/>
              <a:t>• </a:t>
            </a:r>
            <a:r>
              <a:rPr lang="en-US" smtClean="0"/>
              <a:t>  Langkah-langkah </a:t>
            </a:r>
            <a:r>
              <a:rPr lang="en-US"/>
              <a:t>dalam merencanakan produksi aplikasi multimedia :</a:t>
            </a:r>
          </a:p>
          <a:p>
            <a:pPr marL="863600" indent="-292100">
              <a:tabLst>
                <a:tab pos="863600" algn="l"/>
              </a:tabLst>
            </a:pPr>
            <a:r>
              <a:rPr lang="en-US"/>
              <a:t>a. </a:t>
            </a:r>
            <a:r>
              <a:rPr lang="en-US" smtClean="0"/>
              <a:t>	Menyusun </a:t>
            </a:r>
            <a:r>
              <a:rPr lang="en-US"/>
              <a:t>program script atau konsep</a:t>
            </a:r>
          </a:p>
          <a:p>
            <a:pPr marL="863600" indent="-292100">
              <a:tabLst>
                <a:tab pos="863600" algn="l"/>
              </a:tabLst>
            </a:pPr>
            <a:r>
              <a:rPr lang="en-US"/>
              <a:t>b. </a:t>
            </a:r>
            <a:r>
              <a:rPr lang="en-US" smtClean="0"/>
              <a:t>	Menggambar </a:t>
            </a:r>
            <a:r>
              <a:rPr lang="en-US"/>
              <a:t>sketsa program</a:t>
            </a:r>
          </a:p>
          <a:p>
            <a:pPr marL="863600" indent="-292100">
              <a:tabLst>
                <a:tab pos="863600" algn="l"/>
              </a:tabLst>
            </a:pPr>
            <a:r>
              <a:rPr lang="en-US"/>
              <a:t>c. </a:t>
            </a:r>
            <a:r>
              <a:rPr lang="en-US" smtClean="0"/>
              <a:t>	Menyusun </a:t>
            </a:r>
            <a:r>
              <a:rPr lang="en-US"/>
              <a:t>bagan alir</a:t>
            </a:r>
          </a:p>
          <a:p>
            <a:pPr marL="863600" indent="-292100">
              <a:tabLst>
                <a:tab pos="863600" algn="l"/>
              </a:tabLst>
            </a:pPr>
            <a:r>
              <a:rPr lang="en-US"/>
              <a:t>d. </a:t>
            </a:r>
            <a:r>
              <a:rPr lang="en-US" smtClean="0"/>
              <a:t>	Menyusun </a:t>
            </a:r>
            <a:r>
              <a:rPr lang="en-US"/>
              <a:t>storyboard</a:t>
            </a:r>
          </a:p>
          <a:p>
            <a:pPr marL="863600" indent="-292100">
              <a:tabLst>
                <a:tab pos="863600" algn="l"/>
              </a:tabLst>
            </a:pPr>
            <a:r>
              <a:rPr lang="sv-SE"/>
              <a:t>e. </a:t>
            </a:r>
            <a:r>
              <a:rPr lang="sv-SE" smtClean="0"/>
              <a:t>	Merancang </a:t>
            </a:r>
            <a:r>
              <a:rPr lang="sv-SE"/>
              <a:t>antar muka pemakai</a:t>
            </a:r>
          </a:p>
          <a:p>
            <a:pPr marL="863600" indent="-292100">
              <a:tabLst>
                <a:tab pos="863600" algn="l"/>
              </a:tabLst>
            </a:pPr>
            <a:r>
              <a:rPr lang="en-US"/>
              <a:t>f. </a:t>
            </a:r>
            <a:r>
              <a:rPr lang="en-US" smtClean="0"/>
              <a:t>	Menyiapkan </a:t>
            </a:r>
            <a:r>
              <a:rPr lang="en-US"/>
              <a:t>script untuk narasi, text, dan video</a:t>
            </a:r>
          </a:p>
          <a:p>
            <a:pPr marL="863600" indent="-292100">
              <a:tabLst>
                <a:tab pos="863600" algn="l"/>
              </a:tabLst>
            </a:pPr>
            <a:r>
              <a:rPr lang="en-US"/>
              <a:t>g. </a:t>
            </a:r>
            <a:r>
              <a:rPr lang="en-US" smtClean="0"/>
              <a:t>	Memperhatikan </a:t>
            </a:r>
            <a:r>
              <a:rPr lang="en-US"/>
              <a:t>hak cipta</a:t>
            </a:r>
          </a:p>
          <a:p>
            <a:pPr marL="863600" indent="-292100">
              <a:tabLst>
                <a:tab pos="863600" algn="l"/>
              </a:tabLst>
            </a:pPr>
            <a:r>
              <a:rPr lang="en-US"/>
              <a:t>h. </a:t>
            </a:r>
            <a:r>
              <a:rPr lang="en-US" smtClean="0"/>
              <a:t>	Merencanakan </a:t>
            </a:r>
            <a:r>
              <a:rPr lang="en-US"/>
              <a:t>produksi musik, audio, video</a:t>
            </a:r>
          </a:p>
          <a:p>
            <a:pPr marL="863600" indent="-292100">
              <a:tabLst>
                <a:tab pos="863600" algn="l"/>
              </a:tabLst>
            </a:pPr>
            <a:r>
              <a:rPr lang="en-US" smtClean="0"/>
              <a:t>i. 	Penyiapkan </a:t>
            </a:r>
            <a:r>
              <a:rPr lang="en-US"/>
              <a:t>penjadwalan proyek dan pembiayaan </a:t>
            </a:r>
            <a:endParaRPr lang="en-US" smtClean="0"/>
          </a:p>
          <a:p>
            <a:pPr marL="863600" indent="-292100">
              <a:tabLst>
                <a:tab pos="863600" algn="l"/>
              </a:tabLst>
            </a:pPr>
            <a:endParaRPr lang="en-US"/>
          </a:p>
          <a:p>
            <a:r>
              <a:rPr lang="en-US" b="1"/>
              <a:t>2. </a:t>
            </a:r>
            <a:r>
              <a:rPr lang="en-US" b="1" smtClean="0"/>
              <a:t>  The </a:t>
            </a:r>
            <a:r>
              <a:rPr lang="en-US" b="1"/>
              <a:t>Design Process</a:t>
            </a:r>
          </a:p>
          <a:p>
            <a:pPr marL="342900">
              <a:tabLst>
                <a:tab pos="635000" algn="l"/>
              </a:tabLst>
            </a:pPr>
            <a:r>
              <a:rPr lang="en-US"/>
              <a:t>a. </a:t>
            </a:r>
            <a:r>
              <a:rPr lang="en-US" smtClean="0"/>
              <a:t>	Requirements </a:t>
            </a:r>
            <a:r>
              <a:rPr lang="en-US"/>
              <a:t>and Goals</a:t>
            </a:r>
          </a:p>
          <a:p>
            <a:pPr marL="342900">
              <a:tabLst>
                <a:tab pos="635000" algn="l"/>
              </a:tabLst>
            </a:pPr>
            <a:r>
              <a:rPr lang="en-US"/>
              <a:t>b. </a:t>
            </a:r>
            <a:r>
              <a:rPr lang="en-US" smtClean="0"/>
              <a:t>	Content </a:t>
            </a:r>
            <a:r>
              <a:rPr lang="en-US"/>
              <a:t>Definition</a:t>
            </a:r>
          </a:p>
          <a:p>
            <a:pPr marL="342900">
              <a:tabLst>
                <a:tab pos="635000" algn="l"/>
              </a:tabLst>
            </a:pPr>
            <a:r>
              <a:rPr lang="en-US"/>
              <a:t>c. </a:t>
            </a:r>
            <a:r>
              <a:rPr lang="en-US" smtClean="0"/>
              <a:t>	Content </a:t>
            </a:r>
            <a:r>
              <a:rPr lang="en-US"/>
              <a:t>Outline</a:t>
            </a:r>
          </a:p>
          <a:p>
            <a:pPr marL="342900">
              <a:tabLst>
                <a:tab pos="635000" algn="l"/>
              </a:tabLst>
            </a:pPr>
            <a:r>
              <a:rPr lang="en-US"/>
              <a:t>d. </a:t>
            </a:r>
            <a:r>
              <a:rPr lang="en-US" smtClean="0"/>
              <a:t>	Logic </a:t>
            </a:r>
            <a:r>
              <a:rPr lang="en-US"/>
              <a:t>Flow Definition</a:t>
            </a:r>
          </a:p>
          <a:p>
            <a:pPr marL="342900">
              <a:tabLst>
                <a:tab pos="635000" algn="l"/>
              </a:tabLst>
            </a:pPr>
            <a:r>
              <a:rPr lang="en-US"/>
              <a:t>e. </a:t>
            </a:r>
            <a:r>
              <a:rPr lang="en-US" smtClean="0"/>
              <a:t>	Navigation </a:t>
            </a:r>
            <a:r>
              <a:rPr lang="en-US"/>
              <a:t>Mapping</a:t>
            </a:r>
          </a:p>
          <a:p>
            <a:pPr marL="342900">
              <a:tabLst>
                <a:tab pos="635000" algn="l"/>
              </a:tabLst>
            </a:pPr>
            <a:r>
              <a:rPr lang="en-US"/>
              <a:t>f. </a:t>
            </a:r>
            <a:r>
              <a:rPr lang="en-US" smtClean="0"/>
              <a:t>	Storyboarding</a:t>
            </a:r>
            <a:endParaRPr lang="en-US"/>
          </a:p>
          <a:p>
            <a:pPr marL="342900">
              <a:tabLst>
                <a:tab pos="635000" algn="l"/>
              </a:tabLst>
            </a:pPr>
            <a:r>
              <a:rPr lang="en-US"/>
              <a:t>g. </a:t>
            </a:r>
            <a:r>
              <a:rPr lang="en-US" smtClean="0"/>
              <a:t>	Asset </a:t>
            </a:r>
            <a:r>
              <a:rPr lang="en-US"/>
              <a:t>Capture</a:t>
            </a:r>
          </a:p>
          <a:p>
            <a:pPr marL="342900">
              <a:tabLst>
                <a:tab pos="635000" algn="l"/>
              </a:tabLst>
            </a:pPr>
            <a:r>
              <a:rPr lang="en-US"/>
              <a:t>h. </a:t>
            </a:r>
            <a:r>
              <a:rPr lang="en-US" smtClean="0"/>
              <a:t>	Implementation</a:t>
            </a:r>
            <a:endParaRPr lang="en-US" sz="1600"/>
          </a:p>
        </p:txBody>
      </p:sp>
    </p:spTree>
    <p:extLst>
      <p:ext uri="{BB962C8B-B14F-4D97-AF65-F5344CB8AC3E}">
        <p14:creationId xmlns:p14="http://schemas.microsoft.com/office/powerpoint/2010/main" val="2231569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5823" y="246998"/>
            <a:ext cx="3550524" cy="400110"/>
          </a:xfrm>
          <a:prstGeom prst="rect">
            <a:avLst/>
          </a:prstGeom>
          <a:noFill/>
        </p:spPr>
        <p:txBody>
          <a:bodyPr wrap="none" rtlCol="0">
            <a:spAutoFit/>
          </a:bodyPr>
          <a:lstStyle/>
          <a:p>
            <a:r>
              <a:rPr lang="en-US" sz="2000" b="1"/>
              <a:t>PENGEMBANGAN MULTIMEDIA</a:t>
            </a:r>
            <a:endParaRPr lang="id-ID" sz="2000" b="1"/>
          </a:p>
        </p:txBody>
      </p:sp>
      <p:sp>
        <p:nvSpPr>
          <p:cNvPr id="7" name="TextBox 6"/>
          <p:cNvSpPr txBox="1"/>
          <p:nvPr/>
        </p:nvSpPr>
        <p:spPr>
          <a:xfrm>
            <a:off x="589856" y="729858"/>
            <a:ext cx="7776864" cy="369332"/>
          </a:xfrm>
          <a:prstGeom prst="rect">
            <a:avLst/>
          </a:prstGeom>
          <a:noFill/>
        </p:spPr>
        <p:txBody>
          <a:bodyPr wrap="square" rtlCol="0">
            <a:spAutoFit/>
          </a:bodyPr>
          <a:lstStyle/>
          <a:p>
            <a:r>
              <a:rPr lang="fi-FI" b="1"/>
              <a:t>3. Design Life-Cycle </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805" t="44222" r="24583" b="15556"/>
          <a:stretch/>
        </p:blipFill>
        <p:spPr bwMode="auto">
          <a:xfrm>
            <a:off x="822174" y="1196752"/>
            <a:ext cx="7544123" cy="3901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046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6475" y="447053"/>
            <a:ext cx="5636351" cy="461665"/>
          </a:xfrm>
          <a:prstGeom prst="rect">
            <a:avLst/>
          </a:prstGeom>
          <a:noFill/>
        </p:spPr>
        <p:txBody>
          <a:bodyPr wrap="none" rtlCol="0">
            <a:spAutoFit/>
          </a:bodyPr>
          <a:lstStyle/>
          <a:p>
            <a:r>
              <a:rPr lang="id-ID" sz="2400" b="1" smtClean="0"/>
              <a:t>Proses pengembangan aplikasi multimedia</a:t>
            </a:r>
            <a:endParaRPr lang="id-ID" sz="2400"/>
          </a:p>
        </p:txBody>
      </p:sp>
      <p:sp>
        <p:nvSpPr>
          <p:cNvPr id="6" name="TextBox 5"/>
          <p:cNvSpPr txBox="1"/>
          <p:nvPr/>
        </p:nvSpPr>
        <p:spPr>
          <a:xfrm>
            <a:off x="589856" y="1094500"/>
            <a:ext cx="7776864" cy="1015663"/>
          </a:xfrm>
          <a:prstGeom prst="rect">
            <a:avLst/>
          </a:prstGeom>
          <a:noFill/>
        </p:spPr>
        <p:txBody>
          <a:bodyPr wrap="square" rtlCol="0">
            <a:spAutoFit/>
          </a:bodyPr>
          <a:lstStyle/>
          <a:p>
            <a:pPr algn="ctr"/>
            <a:r>
              <a:rPr lang="en-US" sz="2000" smtClean="0"/>
              <a:t>Concept definition  </a:t>
            </a:r>
            <a:r>
              <a:rPr lang="id-ID" sz="2000" smtClean="0">
                <a:sym typeface="Wingdings" pitchFamily="2" charset="2"/>
              </a:rPr>
              <a:t></a:t>
            </a:r>
            <a:r>
              <a:rPr lang="en-US" sz="2000" smtClean="0"/>
              <a:t> Storyboard design  </a:t>
            </a:r>
            <a:r>
              <a:rPr lang="id-ID" sz="2000" smtClean="0">
                <a:sym typeface="Wingdings" pitchFamily="2" charset="2"/>
              </a:rPr>
              <a:t></a:t>
            </a:r>
            <a:r>
              <a:rPr lang="en-US" sz="2000" smtClean="0"/>
              <a:t> Development of </a:t>
            </a:r>
          </a:p>
          <a:p>
            <a:pPr algn="ctr"/>
            <a:r>
              <a:rPr lang="en-US" sz="2000" smtClean="0"/>
              <a:t>Multimedia Building Blocks </a:t>
            </a:r>
            <a:r>
              <a:rPr lang="id-ID" sz="2000" smtClean="0">
                <a:sym typeface="Wingdings" pitchFamily="2" charset="2"/>
              </a:rPr>
              <a:t></a:t>
            </a:r>
            <a:r>
              <a:rPr lang="en-US" sz="2000" smtClean="0"/>
              <a:t> Authoring </a:t>
            </a:r>
            <a:r>
              <a:rPr lang="id-ID" sz="2000" smtClean="0">
                <a:sym typeface="Wingdings" pitchFamily="2" charset="2"/>
              </a:rPr>
              <a:t></a:t>
            </a:r>
            <a:r>
              <a:rPr lang="en-US" sz="2000" smtClean="0"/>
              <a:t> Testing and </a:t>
            </a:r>
            <a:r>
              <a:rPr lang="id-ID" sz="2000" smtClean="0"/>
              <a:t>-</a:t>
            </a:r>
            <a:r>
              <a:rPr lang="en-US" sz="2000" smtClean="0"/>
              <a:t>Revision </a:t>
            </a:r>
            <a:r>
              <a:rPr lang="id-ID" sz="2000" smtClean="0">
                <a:sym typeface="Wingdings" pitchFamily="2" charset="2"/>
              </a:rPr>
              <a:t></a:t>
            </a:r>
            <a:r>
              <a:rPr lang="en-US" sz="2000" smtClean="0"/>
              <a:t> Delivery</a:t>
            </a:r>
            <a:endParaRPr lang="id-ID" sz="2000"/>
          </a:p>
        </p:txBody>
      </p:sp>
      <p:sp>
        <p:nvSpPr>
          <p:cNvPr id="7" name="TextBox 6"/>
          <p:cNvSpPr txBox="1"/>
          <p:nvPr/>
        </p:nvSpPr>
        <p:spPr>
          <a:xfrm>
            <a:off x="589856" y="2110163"/>
            <a:ext cx="7776864" cy="646331"/>
          </a:xfrm>
          <a:prstGeom prst="rect">
            <a:avLst/>
          </a:prstGeom>
          <a:noFill/>
        </p:spPr>
        <p:txBody>
          <a:bodyPr wrap="square" rtlCol="0">
            <a:spAutoFit/>
          </a:bodyPr>
          <a:lstStyle/>
          <a:p>
            <a:pPr algn="ctr"/>
            <a:r>
              <a:rPr lang="id-ID" i="1" smtClean="0"/>
              <a:t>Konsep</a:t>
            </a:r>
            <a:r>
              <a:rPr lang="id-ID" i="1" smtClean="0">
                <a:sym typeface="Wingdings" pitchFamily="2" charset="2"/>
              </a:rPr>
              <a:t></a:t>
            </a:r>
            <a:r>
              <a:rPr lang="id-ID" i="1" smtClean="0"/>
              <a:t>d</a:t>
            </a:r>
            <a:r>
              <a:rPr lang="en-US" i="1" smtClean="0"/>
              <a:t>e</a:t>
            </a:r>
            <a:r>
              <a:rPr lang="id-ID" i="1" smtClean="0"/>
              <a:t>sain</a:t>
            </a:r>
            <a:r>
              <a:rPr lang="id-ID" i="1" smtClean="0">
                <a:sym typeface="Wingdings" pitchFamily="2" charset="2"/>
              </a:rPr>
              <a:t> </a:t>
            </a:r>
            <a:r>
              <a:rPr lang="id-ID" i="1" smtClean="0"/>
              <a:t> </a:t>
            </a:r>
            <a:r>
              <a:rPr lang="id-ID" i="1"/>
              <a:t>pengumpulan </a:t>
            </a:r>
            <a:r>
              <a:rPr lang="id-ID" i="1" smtClean="0"/>
              <a:t>material</a:t>
            </a:r>
            <a:r>
              <a:rPr lang="id-ID" i="1" smtClean="0">
                <a:sym typeface="Wingdings" pitchFamily="2" charset="2"/>
              </a:rPr>
              <a:t>  </a:t>
            </a:r>
            <a:r>
              <a:rPr lang="id-ID" i="1" smtClean="0"/>
              <a:t>pembuatan </a:t>
            </a:r>
            <a:r>
              <a:rPr lang="id-ID" i="1"/>
              <a:t>(assemby</a:t>
            </a:r>
            <a:r>
              <a:rPr lang="id-ID" i="1" smtClean="0"/>
              <a:t>)</a:t>
            </a:r>
            <a:r>
              <a:rPr lang="id-ID" i="1" smtClean="0">
                <a:sym typeface="Wingdings" pitchFamily="2" charset="2"/>
              </a:rPr>
              <a:t> </a:t>
            </a:r>
            <a:r>
              <a:rPr lang="id-ID" i="1" smtClean="0"/>
              <a:t> testing</a:t>
            </a:r>
            <a:r>
              <a:rPr lang="id-ID" i="1" smtClean="0">
                <a:sym typeface="Wingdings" pitchFamily="2" charset="2"/>
              </a:rPr>
              <a:t>  </a:t>
            </a:r>
            <a:r>
              <a:rPr lang="id-ID" i="1" smtClean="0"/>
              <a:t>distribusi</a:t>
            </a:r>
            <a:r>
              <a:rPr lang="id-ID" i="1"/>
              <a:t>.</a:t>
            </a:r>
          </a:p>
        </p:txBody>
      </p:sp>
      <p:sp>
        <p:nvSpPr>
          <p:cNvPr id="8" name="TextBox 7"/>
          <p:cNvSpPr txBox="1"/>
          <p:nvPr/>
        </p:nvSpPr>
        <p:spPr>
          <a:xfrm>
            <a:off x="589856" y="3429000"/>
            <a:ext cx="7776864" cy="2431435"/>
          </a:xfrm>
          <a:prstGeom prst="rect">
            <a:avLst/>
          </a:prstGeom>
          <a:noFill/>
        </p:spPr>
        <p:txBody>
          <a:bodyPr wrap="square" rtlCol="0">
            <a:spAutoFit/>
          </a:bodyPr>
          <a:lstStyle/>
          <a:p>
            <a:r>
              <a:rPr lang="id-ID" sz="2000" b="1"/>
              <a:t>Tahap 1 ( Konsep ):</a:t>
            </a:r>
            <a:r>
              <a:rPr lang="id-ID" sz="2000" smtClean="0"/>
              <a:t/>
            </a:r>
            <a:br>
              <a:rPr lang="id-ID" sz="2000" smtClean="0"/>
            </a:br>
            <a:r>
              <a:rPr lang="id-ID" sz="2000"/>
              <a:t>Menentukan tujuan yang meliputi:</a:t>
            </a:r>
            <a:r>
              <a:rPr lang="id-ID" sz="2000" smtClean="0"/>
              <a:t/>
            </a:r>
            <a:br>
              <a:rPr lang="id-ID" sz="2000" smtClean="0"/>
            </a:br>
            <a:endParaRPr lang="id-ID" sz="600" smtClean="0"/>
          </a:p>
          <a:p>
            <a:pPr marL="342900" indent="-342900">
              <a:buFont typeface="Arial" pitchFamily="34" charset="0"/>
              <a:buChar char="•"/>
            </a:pPr>
            <a:r>
              <a:rPr lang="id-ID" sz="2000" smtClean="0"/>
              <a:t>Tujuan </a:t>
            </a:r>
            <a:r>
              <a:rPr lang="id-ID" sz="2000"/>
              <a:t>Aplikasi (informasi, hiburan, pelatihan, dan lain-lain)</a:t>
            </a:r>
          </a:p>
          <a:p>
            <a:pPr marL="342900" indent="-342900">
              <a:buFont typeface="Arial" pitchFamily="34" charset="0"/>
              <a:buChar char="•"/>
            </a:pPr>
            <a:r>
              <a:rPr lang="id-ID" sz="2000"/>
              <a:t>Identifikasi Pengguna (Users)</a:t>
            </a:r>
          </a:p>
          <a:p>
            <a:pPr marL="342900" indent="-342900">
              <a:buFont typeface="Arial" pitchFamily="34" charset="0"/>
              <a:buChar char="•"/>
            </a:pPr>
            <a:r>
              <a:rPr lang="id-ID" sz="2000"/>
              <a:t>Bentuk Aplikasi (presentasi, interaktif, dan lain-lain)</a:t>
            </a:r>
          </a:p>
          <a:p>
            <a:pPr marL="342900" indent="-342900">
              <a:buFont typeface="Arial" pitchFamily="34" charset="0"/>
              <a:buChar char="•"/>
            </a:pPr>
            <a:r>
              <a:rPr lang="id-ID" sz="2000"/>
              <a:t>Spesifikasi Umum (ukuran aplikasi, dasar perancangan, target yang ingin dicapai, dan lain-lain)</a:t>
            </a:r>
          </a:p>
        </p:txBody>
      </p:sp>
      <p:cxnSp>
        <p:nvCxnSpPr>
          <p:cNvPr id="3" name="Straight Connector 2"/>
          <p:cNvCxnSpPr/>
          <p:nvPr/>
        </p:nvCxnSpPr>
        <p:spPr>
          <a:xfrm>
            <a:off x="755576" y="2060848"/>
            <a:ext cx="74671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112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1457</Words>
  <Application>Microsoft Office PowerPoint</Application>
  <PresentationFormat>On-screen Show (4:3)</PresentationFormat>
  <Paragraphs>201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Kusnadi</cp:lastModifiedBy>
  <cp:revision>14</cp:revision>
  <dcterms:created xsi:type="dcterms:W3CDTF">2017-03-26T14:25:16Z</dcterms:created>
  <dcterms:modified xsi:type="dcterms:W3CDTF">2019-04-10T04:46:08Z</dcterms:modified>
</cp:coreProperties>
</file>