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2" r:id="rId1"/>
  </p:sldMasterIdLst>
  <p:notesMasterIdLst>
    <p:notesMasterId r:id="rId35"/>
  </p:notesMasterIdLst>
  <p:sldIdLst>
    <p:sldId id="295" r:id="rId2"/>
    <p:sldId id="281" r:id="rId3"/>
    <p:sldId id="265" r:id="rId4"/>
    <p:sldId id="266" r:id="rId5"/>
    <p:sldId id="256" r:id="rId6"/>
    <p:sldId id="257" r:id="rId7"/>
    <p:sldId id="259" r:id="rId8"/>
    <p:sldId id="260" r:id="rId9"/>
    <p:sldId id="261" r:id="rId10"/>
    <p:sldId id="293" r:id="rId11"/>
    <p:sldId id="294" r:id="rId12"/>
    <p:sldId id="263" r:id="rId13"/>
    <p:sldId id="296" r:id="rId14"/>
    <p:sldId id="297" r:id="rId15"/>
    <p:sldId id="284" r:id="rId16"/>
    <p:sldId id="290" r:id="rId17"/>
    <p:sldId id="298" r:id="rId18"/>
    <p:sldId id="291" r:id="rId19"/>
    <p:sldId id="292" r:id="rId20"/>
    <p:sldId id="267" r:id="rId21"/>
    <p:sldId id="268" r:id="rId22"/>
    <p:sldId id="269" r:id="rId23"/>
    <p:sldId id="270" r:id="rId24"/>
    <p:sldId id="271" r:id="rId25"/>
    <p:sldId id="272" r:id="rId26"/>
    <p:sldId id="273" r:id="rId27"/>
    <p:sldId id="274" r:id="rId28"/>
    <p:sldId id="275" r:id="rId29"/>
    <p:sldId id="276" r:id="rId30"/>
    <p:sldId id="277" r:id="rId31"/>
    <p:sldId id="278" r:id="rId32"/>
    <p:sldId id="279" r:id="rId33"/>
    <p:sldId id="280" r:id="rId34"/>
  </p:sldIdLst>
  <p:sldSz cx="12192000" cy="6858000"/>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66BDE9-2C63-4DDC-A04A-AA57B2A23ED6}" type="datetimeFigureOut">
              <a:rPr lang="id-ID" smtClean="0"/>
              <a:t>21/12/2017</a:t>
            </a:fld>
            <a:endParaRPr lang="id-ID"/>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d-ID"/>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d-ID"/>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CB765E9-36EB-498B-921B-9E527E9D54B9}" type="slidenum">
              <a:rPr lang="id-ID" smtClean="0"/>
              <a:t>‹#›</a:t>
            </a:fld>
            <a:endParaRPr lang="id-ID"/>
          </a:p>
        </p:txBody>
      </p:sp>
    </p:spTree>
    <p:extLst>
      <p:ext uri="{BB962C8B-B14F-4D97-AF65-F5344CB8AC3E}">
        <p14:creationId xmlns:p14="http://schemas.microsoft.com/office/powerpoint/2010/main" val="28383820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dirty="0"/>
          </a:p>
        </p:txBody>
      </p:sp>
      <p:sp>
        <p:nvSpPr>
          <p:cNvPr id="4" name="Slide Number Placeholder 3"/>
          <p:cNvSpPr>
            <a:spLocks noGrp="1"/>
          </p:cNvSpPr>
          <p:nvPr>
            <p:ph type="sldNum" sz="quarter" idx="10"/>
          </p:nvPr>
        </p:nvSpPr>
        <p:spPr/>
        <p:txBody>
          <a:bodyPr/>
          <a:lstStyle/>
          <a:p>
            <a:fld id="{50673B54-B8C7-4BD1-888E-BA9D4A579AEC}" type="slidenum">
              <a:rPr lang="id-ID" smtClean="0"/>
              <a:t>29</a:t>
            </a:fld>
            <a:endParaRPr lang="id-ID"/>
          </a:p>
        </p:txBody>
      </p:sp>
    </p:spTree>
    <p:extLst>
      <p:ext uri="{BB962C8B-B14F-4D97-AF65-F5344CB8AC3E}">
        <p14:creationId xmlns:p14="http://schemas.microsoft.com/office/powerpoint/2010/main" val="32040445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FC707BC-23D1-4206-A785-B3610EBB605B}" type="datetimeFigureOut">
              <a:rPr lang="id-ID" smtClean="0"/>
              <a:t>21/12/2017</a:t>
            </a:fld>
            <a:endParaRPr lang="id-ID"/>
          </a:p>
        </p:txBody>
      </p:sp>
      <p:sp>
        <p:nvSpPr>
          <p:cNvPr id="5" name="Footer Placeholder 4"/>
          <p:cNvSpPr>
            <a:spLocks noGrp="1"/>
          </p:cNvSpPr>
          <p:nvPr>
            <p:ph type="ftr" sz="quarter" idx="11"/>
          </p:nvPr>
        </p:nvSpPr>
        <p:spPr/>
        <p:txBody>
          <a:bodyPr/>
          <a:lstStyle/>
          <a:p>
            <a:endParaRPr lang="id-ID"/>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0B0BF7D-D2D2-4C99-91F6-0F89A2CCF8DA}" type="slidenum">
              <a:rPr lang="id-ID" smtClean="0"/>
              <a:t>‹#›</a:t>
            </a:fld>
            <a:endParaRPr lang="id-ID"/>
          </a:p>
        </p:txBody>
      </p:sp>
    </p:spTree>
    <p:extLst>
      <p:ext uri="{BB962C8B-B14F-4D97-AF65-F5344CB8AC3E}">
        <p14:creationId xmlns:p14="http://schemas.microsoft.com/office/powerpoint/2010/main" val="7945108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FC707BC-23D1-4206-A785-B3610EBB605B}" type="datetimeFigureOut">
              <a:rPr lang="id-ID" smtClean="0"/>
              <a:t>21/12/2017</a:t>
            </a:fld>
            <a:endParaRPr lang="id-ID"/>
          </a:p>
        </p:txBody>
      </p:sp>
      <p:sp>
        <p:nvSpPr>
          <p:cNvPr id="5" name="Footer Placeholder 4"/>
          <p:cNvSpPr>
            <a:spLocks noGrp="1"/>
          </p:cNvSpPr>
          <p:nvPr>
            <p:ph type="ftr" sz="quarter" idx="11"/>
          </p:nvPr>
        </p:nvSpPr>
        <p:spPr/>
        <p:txBody>
          <a:bodyPr/>
          <a:lstStyle/>
          <a:p>
            <a:endParaRPr lang="id-ID"/>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0B0BF7D-D2D2-4C99-91F6-0F89A2CCF8DA}" type="slidenum">
              <a:rPr lang="id-ID" smtClean="0"/>
              <a:t>‹#›</a:t>
            </a:fld>
            <a:endParaRPr lang="id-ID"/>
          </a:p>
        </p:txBody>
      </p:sp>
    </p:spTree>
    <p:extLst>
      <p:ext uri="{BB962C8B-B14F-4D97-AF65-F5344CB8AC3E}">
        <p14:creationId xmlns:p14="http://schemas.microsoft.com/office/powerpoint/2010/main" val="8960383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FC707BC-23D1-4206-A785-B3610EBB605B}" type="datetimeFigureOut">
              <a:rPr lang="id-ID" smtClean="0"/>
              <a:t>21/12/2017</a:t>
            </a:fld>
            <a:endParaRPr lang="id-ID"/>
          </a:p>
        </p:txBody>
      </p:sp>
      <p:sp>
        <p:nvSpPr>
          <p:cNvPr id="5" name="Footer Placeholder 4"/>
          <p:cNvSpPr>
            <a:spLocks noGrp="1"/>
          </p:cNvSpPr>
          <p:nvPr>
            <p:ph type="ftr" sz="quarter" idx="11"/>
          </p:nvPr>
        </p:nvSpPr>
        <p:spPr/>
        <p:txBody>
          <a:bodyPr/>
          <a:lstStyle/>
          <a:p>
            <a:endParaRPr lang="id-ID"/>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0B0BF7D-D2D2-4C99-91F6-0F89A2CCF8DA}" type="slidenum">
              <a:rPr lang="id-ID" smtClean="0"/>
              <a:t>‹#›</a:t>
            </a:fld>
            <a:endParaRPr lang="id-ID"/>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5917223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AFC707BC-23D1-4206-A785-B3610EBB605B}" type="datetimeFigureOut">
              <a:rPr lang="id-ID" smtClean="0"/>
              <a:t>21/12/2017</a:t>
            </a:fld>
            <a:endParaRPr lang="id-ID"/>
          </a:p>
        </p:txBody>
      </p:sp>
      <p:sp>
        <p:nvSpPr>
          <p:cNvPr id="6" name="Footer Placeholder 5"/>
          <p:cNvSpPr>
            <a:spLocks noGrp="1"/>
          </p:cNvSpPr>
          <p:nvPr>
            <p:ph type="ftr" sz="quarter" idx="11"/>
          </p:nvPr>
        </p:nvSpPr>
        <p:spPr/>
        <p:txBody>
          <a:bodyPr/>
          <a:lstStyle/>
          <a:p>
            <a:endParaRPr lang="id-ID"/>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0B0BF7D-D2D2-4C99-91F6-0F89A2CCF8DA}" type="slidenum">
              <a:rPr lang="id-ID" smtClean="0"/>
              <a:t>‹#›</a:t>
            </a:fld>
            <a:endParaRPr lang="id-ID"/>
          </a:p>
        </p:txBody>
      </p:sp>
    </p:spTree>
    <p:extLst>
      <p:ext uri="{BB962C8B-B14F-4D97-AF65-F5344CB8AC3E}">
        <p14:creationId xmlns:p14="http://schemas.microsoft.com/office/powerpoint/2010/main" val="27826487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AFC707BC-23D1-4206-A785-B3610EBB605B}" type="datetimeFigureOut">
              <a:rPr lang="id-ID" smtClean="0"/>
              <a:t>21/12/2017</a:t>
            </a:fld>
            <a:endParaRPr lang="id-ID"/>
          </a:p>
        </p:txBody>
      </p:sp>
      <p:sp>
        <p:nvSpPr>
          <p:cNvPr id="6" name="Footer Placeholder 5"/>
          <p:cNvSpPr>
            <a:spLocks noGrp="1"/>
          </p:cNvSpPr>
          <p:nvPr>
            <p:ph type="ftr" sz="quarter" idx="11"/>
          </p:nvPr>
        </p:nvSpPr>
        <p:spPr/>
        <p:txBody>
          <a:bodyPr/>
          <a:lstStyle/>
          <a:p>
            <a:endParaRPr lang="id-ID"/>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0B0BF7D-D2D2-4C99-91F6-0F89A2CCF8DA}" type="slidenum">
              <a:rPr lang="id-ID" smtClean="0"/>
              <a:t>‹#›</a:t>
            </a:fld>
            <a:endParaRPr lang="id-ID"/>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466399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AFC707BC-23D1-4206-A785-B3610EBB605B}" type="datetimeFigureOut">
              <a:rPr lang="id-ID" smtClean="0"/>
              <a:t>21/12/2017</a:t>
            </a:fld>
            <a:endParaRPr lang="id-ID"/>
          </a:p>
        </p:txBody>
      </p:sp>
      <p:sp>
        <p:nvSpPr>
          <p:cNvPr id="6" name="Footer Placeholder 5"/>
          <p:cNvSpPr>
            <a:spLocks noGrp="1"/>
          </p:cNvSpPr>
          <p:nvPr>
            <p:ph type="ftr" sz="quarter" idx="11"/>
          </p:nvPr>
        </p:nvSpPr>
        <p:spPr/>
        <p:txBody>
          <a:bodyPr/>
          <a:lstStyle/>
          <a:p>
            <a:endParaRPr lang="id-ID"/>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0B0BF7D-D2D2-4C99-91F6-0F89A2CCF8DA}" type="slidenum">
              <a:rPr lang="id-ID" smtClean="0"/>
              <a:t>‹#›</a:t>
            </a:fld>
            <a:endParaRPr lang="id-ID"/>
          </a:p>
        </p:txBody>
      </p:sp>
    </p:spTree>
    <p:extLst>
      <p:ext uri="{BB962C8B-B14F-4D97-AF65-F5344CB8AC3E}">
        <p14:creationId xmlns:p14="http://schemas.microsoft.com/office/powerpoint/2010/main" val="21784434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FC707BC-23D1-4206-A785-B3610EBB605B}" type="datetimeFigureOut">
              <a:rPr lang="id-ID" smtClean="0"/>
              <a:t>21/12/2017</a:t>
            </a:fld>
            <a:endParaRPr lang="id-ID"/>
          </a:p>
        </p:txBody>
      </p:sp>
      <p:sp>
        <p:nvSpPr>
          <p:cNvPr id="5" name="Footer Placeholder 4"/>
          <p:cNvSpPr>
            <a:spLocks noGrp="1"/>
          </p:cNvSpPr>
          <p:nvPr>
            <p:ph type="ftr" sz="quarter" idx="11"/>
          </p:nvPr>
        </p:nvSpPr>
        <p:spPr/>
        <p:txBody>
          <a:bodyPr/>
          <a:lstStyle/>
          <a:p>
            <a:endParaRPr lang="id-ID"/>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0B0BF7D-D2D2-4C99-91F6-0F89A2CCF8DA}" type="slidenum">
              <a:rPr lang="id-ID" smtClean="0"/>
              <a:t>‹#›</a:t>
            </a:fld>
            <a:endParaRPr lang="id-ID"/>
          </a:p>
        </p:txBody>
      </p:sp>
    </p:spTree>
    <p:extLst>
      <p:ext uri="{BB962C8B-B14F-4D97-AF65-F5344CB8AC3E}">
        <p14:creationId xmlns:p14="http://schemas.microsoft.com/office/powerpoint/2010/main" val="17823354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FC707BC-23D1-4206-A785-B3610EBB605B}" type="datetimeFigureOut">
              <a:rPr lang="id-ID" smtClean="0"/>
              <a:t>21/12/2017</a:t>
            </a:fld>
            <a:endParaRPr lang="id-ID"/>
          </a:p>
        </p:txBody>
      </p:sp>
      <p:sp>
        <p:nvSpPr>
          <p:cNvPr id="5" name="Footer Placeholder 4"/>
          <p:cNvSpPr>
            <a:spLocks noGrp="1"/>
          </p:cNvSpPr>
          <p:nvPr>
            <p:ph type="ftr" sz="quarter" idx="11"/>
          </p:nvPr>
        </p:nvSpPr>
        <p:spPr/>
        <p:txBody>
          <a:bodyPr/>
          <a:lstStyle/>
          <a:p>
            <a:endParaRPr lang="id-ID"/>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0B0BF7D-D2D2-4C99-91F6-0F89A2CCF8DA}" type="slidenum">
              <a:rPr lang="id-ID" smtClean="0"/>
              <a:t>‹#›</a:t>
            </a:fld>
            <a:endParaRPr lang="id-ID"/>
          </a:p>
        </p:txBody>
      </p:sp>
    </p:spTree>
    <p:extLst>
      <p:ext uri="{BB962C8B-B14F-4D97-AF65-F5344CB8AC3E}">
        <p14:creationId xmlns:p14="http://schemas.microsoft.com/office/powerpoint/2010/main" val="41468814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FC707BC-23D1-4206-A785-B3610EBB605B}" type="datetimeFigureOut">
              <a:rPr lang="id-ID" smtClean="0"/>
              <a:t>21/12/2017</a:t>
            </a:fld>
            <a:endParaRPr lang="id-ID"/>
          </a:p>
        </p:txBody>
      </p:sp>
      <p:sp>
        <p:nvSpPr>
          <p:cNvPr id="5" name="Footer Placeholder 4"/>
          <p:cNvSpPr>
            <a:spLocks noGrp="1"/>
          </p:cNvSpPr>
          <p:nvPr>
            <p:ph type="ftr" sz="quarter" idx="11"/>
          </p:nvPr>
        </p:nvSpPr>
        <p:spPr/>
        <p:txBody>
          <a:bodyPr/>
          <a:lstStyle/>
          <a:p>
            <a:endParaRPr lang="id-ID"/>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0B0BF7D-D2D2-4C99-91F6-0F89A2CCF8DA}" type="slidenum">
              <a:rPr lang="id-ID" smtClean="0"/>
              <a:t>‹#›</a:t>
            </a:fld>
            <a:endParaRPr lang="id-ID"/>
          </a:p>
        </p:txBody>
      </p:sp>
    </p:spTree>
    <p:extLst>
      <p:ext uri="{BB962C8B-B14F-4D97-AF65-F5344CB8AC3E}">
        <p14:creationId xmlns:p14="http://schemas.microsoft.com/office/powerpoint/2010/main" val="9270156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FC707BC-23D1-4206-A785-B3610EBB605B}" type="datetimeFigureOut">
              <a:rPr lang="id-ID" smtClean="0"/>
              <a:t>21/12/2017</a:t>
            </a:fld>
            <a:endParaRPr lang="id-ID"/>
          </a:p>
        </p:txBody>
      </p:sp>
      <p:sp>
        <p:nvSpPr>
          <p:cNvPr id="5" name="Footer Placeholder 4"/>
          <p:cNvSpPr>
            <a:spLocks noGrp="1"/>
          </p:cNvSpPr>
          <p:nvPr>
            <p:ph type="ftr" sz="quarter" idx="11"/>
          </p:nvPr>
        </p:nvSpPr>
        <p:spPr/>
        <p:txBody>
          <a:bodyPr/>
          <a:lstStyle/>
          <a:p>
            <a:endParaRPr lang="id-ID"/>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0B0BF7D-D2D2-4C99-91F6-0F89A2CCF8DA}" type="slidenum">
              <a:rPr lang="id-ID" smtClean="0"/>
              <a:t>‹#›</a:t>
            </a:fld>
            <a:endParaRPr lang="id-ID"/>
          </a:p>
        </p:txBody>
      </p:sp>
    </p:spTree>
    <p:extLst>
      <p:ext uri="{BB962C8B-B14F-4D97-AF65-F5344CB8AC3E}">
        <p14:creationId xmlns:p14="http://schemas.microsoft.com/office/powerpoint/2010/main" val="1464074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FC707BC-23D1-4206-A785-B3610EBB605B}" type="datetimeFigureOut">
              <a:rPr lang="id-ID" smtClean="0"/>
              <a:t>21/12/2017</a:t>
            </a:fld>
            <a:endParaRPr lang="id-ID"/>
          </a:p>
        </p:txBody>
      </p:sp>
      <p:sp>
        <p:nvSpPr>
          <p:cNvPr id="6" name="Footer Placeholder 5"/>
          <p:cNvSpPr>
            <a:spLocks noGrp="1"/>
          </p:cNvSpPr>
          <p:nvPr>
            <p:ph type="ftr" sz="quarter" idx="11"/>
          </p:nvPr>
        </p:nvSpPr>
        <p:spPr/>
        <p:txBody>
          <a:bodyPr/>
          <a:lstStyle/>
          <a:p>
            <a:endParaRPr lang="id-ID"/>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0B0BF7D-D2D2-4C99-91F6-0F89A2CCF8DA}" type="slidenum">
              <a:rPr lang="id-ID" smtClean="0"/>
              <a:t>‹#›</a:t>
            </a:fld>
            <a:endParaRPr lang="id-ID"/>
          </a:p>
        </p:txBody>
      </p:sp>
    </p:spTree>
    <p:extLst>
      <p:ext uri="{BB962C8B-B14F-4D97-AF65-F5344CB8AC3E}">
        <p14:creationId xmlns:p14="http://schemas.microsoft.com/office/powerpoint/2010/main" val="41257165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FC707BC-23D1-4206-A785-B3610EBB605B}" type="datetimeFigureOut">
              <a:rPr lang="id-ID" smtClean="0"/>
              <a:t>21/12/2017</a:t>
            </a:fld>
            <a:endParaRPr lang="id-ID"/>
          </a:p>
        </p:txBody>
      </p:sp>
      <p:sp>
        <p:nvSpPr>
          <p:cNvPr id="8" name="Footer Placeholder 7"/>
          <p:cNvSpPr>
            <a:spLocks noGrp="1"/>
          </p:cNvSpPr>
          <p:nvPr>
            <p:ph type="ftr" sz="quarter" idx="11"/>
          </p:nvPr>
        </p:nvSpPr>
        <p:spPr/>
        <p:txBody>
          <a:bodyPr/>
          <a:lstStyle/>
          <a:p>
            <a:endParaRPr lang="id-ID"/>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0B0BF7D-D2D2-4C99-91F6-0F89A2CCF8DA}" type="slidenum">
              <a:rPr lang="id-ID" smtClean="0"/>
              <a:t>‹#›</a:t>
            </a:fld>
            <a:endParaRPr lang="id-ID"/>
          </a:p>
        </p:txBody>
      </p:sp>
    </p:spTree>
    <p:extLst>
      <p:ext uri="{BB962C8B-B14F-4D97-AF65-F5344CB8AC3E}">
        <p14:creationId xmlns:p14="http://schemas.microsoft.com/office/powerpoint/2010/main" val="41480288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FC707BC-23D1-4206-A785-B3610EBB605B}" type="datetimeFigureOut">
              <a:rPr lang="id-ID" smtClean="0"/>
              <a:t>21/12/2017</a:t>
            </a:fld>
            <a:endParaRPr lang="id-ID"/>
          </a:p>
        </p:txBody>
      </p:sp>
      <p:sp>
        <p:nvSpPr>
          <p:cNvPr id="4" name="Footer Placeholder 3"/>
          <p:cNvSpPr>
            <a:spLocks noGrp="1"/>
          </p:cNvSpPr>
          <p:nvPr>
            <p:ph type="ftr" sz="quarter" idx="11"/>
          </p:nvPr>
        </p:nvSpPr>
        <p:spPr/>
        <p:txBody>
          <a:bodyPr/>
          <a:lstStyle/>
          <a:p>
            <a:endParaRPr lang="id-ID"/>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0B0BF7D-D2D2-4C99-91F6-0F89A2CCF8DA}" type="slidenum">
              <a:rPr lang="id-ID" smtClean="0"/>
              <a:t>‹#›</a:t>
            </a:fld>
            <a:endParaRPr lang="id-ID"/>
          </a:p>
        </p:txBody>
      </p:sp>
    </p:spTree>
    <p:extLst>
      <p:ext uri="{BB962C8B-B14F-4D97-AF65-F5344CB8AC3E}">
        <p14:creationId xmlns:p14="http://schemas.microsoft.com/office/powerpoint/2010/main" val="601276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FC707BC-23D1-4206-A785-B3610EBB605B}" type="datetimeFigureOut">
              <a:rPr lang="id-ID" smtClean="0"/>
              <a:t>21/12/2017</a:t>
            </a:fld>
            <a:endParaRPr lang="id-ID"/>
          </a:p>
        </p:txBody>
      </p:sp>
      <p:sp>
        <p:nvSpPr>
          <p:cNvPr id="3" name="Footer Placeholder 2"/>
          <p:cNvSpPr>
            <a:spLocks noGrp="1"/>
          </p:cNvSpPr>
          <p:nvPr>
            <p:ph type="ftr" sz="quarter" idx="11"/>
          </p:nvPr>
        </p:nvSpPr>
        <p:spPr/>
        <p:txBody>
          <a:bodyPr/>
          <a:lstStyle/>
          <a:p>
            <a:endParaRPr lang="id-ID"/>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0B0BF7D-D2D2-4C99-91F6-0F89A2CCF8DA}" type="slidenum">
              <a:rPr lang="id-ID" smtClean="0"/>
              <a:t>‹#›</a:t>
            </a:fld>
            <a:endParaRPr lang="id-ID"/>
          </a:p>
        </p:txBody>
      </p:sp>
    </p:spTree>
    <p:extLst>
      <p:ext uri="{BB962C8B-B14F-4D97-AF65-F5344CB8AC3E}">
        <p14:creationId xmlns:p14="http://schemas.microsoft.com/office/powerpoint/2010/main" val="27923911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FC707BC-23D1-4206-A785-B3610EBB605B}" type="datetimeFigureOut">
              <a:rPr lang="id-ID" smtClean="0"/>
              <a:t>21/12/2017</a:t>
            </a:fld>
            <a:endParaRPr lang="id-ID"/>
          </a:p>
        </p:txBody>
      </p:sp>
      <p:sp>
        <p:nvSpPr>
          <p:cNvPr id="6" name="Footer Placeholder 5"/>
          <p:cNvSpPr>
            <a:spLocks noGrp="1"/>
          </p:cNvSpPr>
          <p:nvPr>
            <p:ph type="ftr" sz="quarter" idx="11"/>
          </p:nvPr>
        </p:nvSpPr>
        <p:spPr/>
        <p:txBody>
          <a:bodyPr/>
          <a:lstStyle/>
          <a:p>
            <a:endParaRPr lang="id-ID"/>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0B0BF7D-D2D2-4C99-91F6-0F89A2CCF8DA}" type="slidenum">
              <a:rPr lang="id-ID" smtClean="0"/>
              <a:t>‹#›</a:t>
            </a:fld>
            <a:endParaRPr lang="id-ID"/>
          </a:p>
        </p:txBody>
      </p:sp>
    </p:spTree>
    <p:extLst>
      <p:ext uri="{BB962C8B-B14F-4D97-AF65-F5344CB8AC3E}">
        <p14:creationId xmlns:p14="http://schemas.microsoft.com/office/powerpoint/2010/main" val="37140520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FC707BC-23D1-4206-A785-B3610EBB605B}" type="datetimeFigureOut">
              <a:rPr lang="id-ID" smtClean="0"/>
              <a:t>21/12/2017</a:t>
            </a:fld>
            <a:endParaRPr lang="id-ID"/>
          </a:p>
        </p:txBody>
      </p:sp>
      <p:sp>
        <p:nvSpPr>
          <p:cNvPr id="6" name="Footer Placeholder 5"/>
          <p:cNvSpPr>
            <a:spLocks noGrp="1"/>
          </p:cNvSpPr>
          <p:nvPr>
            <p:ph type="ftr" sz="quarter" idx="11"/>
          </p:nvPr>
        </p:nvSpPr>
        <p:spPr/>
        <p:txBody>
          <a:bodyPr/>
          <a:lstStyle/>
          <a:p>
            <a:endParaRPr lang="id-ID"/>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0B0BF7D-D2D2-4C99-91F6-0F89A2CCF8DA}" type="slidenum">
              <a:rPr lang="id-ID" smtClean="0"/>
              <a:t>‹#›</a:t>
            </a:fld>
            <a:endParaRPr lang="id-ID"/>
          </a:p>
        </p:txBody>
      </p:sp>
    </p:spTree>
    <p:extLst>
      <p:ext uri="{BB962C8B-B14F-4D97-AF65-F5344CB8AC3E}">
        <p14:creationId xmlns:p14="http://schemas.microsoft.com/office/powerpoint/2010/main" val="8758918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AFC707BC-23D1-4206-A785-B3610EBB605B}" type="datetimeFigureOut">
              <a:rPr lang="id-ID" smtClean="0"/>
              <a:t>21/12/2017</a:t>
            </a:fld>
            <a:endParaRPr lang="id-ID"/>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id-ID"/>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0B0BF7D-D2D2-4C99-91F6-0F89A2CCF8DA}" type="slidenum">
              <a:rPr lang="id-ID" smtClean="0"/>
              <a:t>‹#›</a:t>
            </a:fld>
            <a:endParaRPr lang="id-ID"/>
          </a:p>
        </p:txBody>
      </p:sp>
    </p:spTree>
    <p:extLst>
      <p:ext uri="{BB962C8B-B14F-4D97-AF65-F5344CB8AC3E}">
        <p14:creationId xmlns:p14="http://schemas.microsoft.com/office/powerpoint/2010/main" val="4120037981"/>
      </p:ext>
    </p:extLst>
  </p:cSld>
  <p:clrMap bg1="lt1" tx1="dk1" bg2="lt2" tx2="dk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 id="2147483774" r:id="rId12"/>
    <p:sldLayoutId id="2147483775" r:id="rId13"/>
    <p:sldLayoutId id="2147483776" r:id="rId14"/>
    <p:sldLayoutId id="2147483777" r:id="rId15"/>
    <p:sldLayoutId id="2147483778"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16481" y="1883534"/>
            <a:ext cx="8915399" cy="2262781"/>
          </a:xfrm>
        </p:spPr>
        <p:txBody>
          <a:bodyPr/>
          <a:lstStyle/>
          <a:p>
            <a:pPr algn="ctr"/>
            <a:r>
              <a:rPr lang="id-ID" dirty="0" smtClean="0"/>
              <a:t>KEAMANAN SISTEM OPERASI</a:t>
            </a:r>
            <a:endParaRPr lang="id-ID" dirty="0"/>
          </a:p>
        </p:txBody>
      </p:sp>
    </p:spTree>
    <p:extLst>
      <p:ext uri="{BB962C8B-B14F-4D97-AF65-F5344CB8AC3E}">
        <p14:creationId xmlns:p14="http://schemas.microsoft.com/office/powerpoint/2010/main" val="2668423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61860" y="598352"/>
            <a:ext cx="8911687" cy="1280890"/>
          </a:xfrm>
        </p:spPr>
        <p:txBody>
          <a:bodyPr/>
          <a:lstStyle/>
          <a:p>
            <a:r>
              <a:rPr lang="id-ID" dirty="0" smtClean="0"/>
              <a:t>Ancaman Sistem Operasi</a:t>
            </a:r>
            <a:endParaRPr lang="id-ID" dirty="0"/>
          </a:p>
        </p:txBody>
      </p:sp>
      <p:sp>
        <p:nvSpPr>
          <p:cNvPr id="3" name="Content Placeholder 2"/>
          <p:cNvSpPr>
            <a:spLocks noGrp="1"/>
          </p:cNvSpPr>
          <p:nvPr>
            <p:ph idx="1"/>
          </p:nvPr>
        </p:nvSpPr>
        <p:spPr>
          <a:xfrm>
            <a:off x="1958147" y="1721476"/>
            <a:ext cx="8915400" cy="3777622"/>
          </a:xfrm>
        </p:spPr>
        <p:txBody>
          <a:bodyPr>
            <a:normAutofit/>
          </a:bodyPr>
          <a:lstStyle/>
          <a:p>
            <a:r>
              <a:rPr lang="id-ID" dirty="0" smtClean="0"/>
              <a:t>Wabbit</a:t>
            </a:r>
          </a:p>
          <a:p>
            <a:pPr marL="0" indent="0" fontAlgn="base">
              <a:buNone/>
            </a:pPr>
            <a:r>
              <a:rPr lang="id-ID" dirty="0"/>
              <a:t>Wabbit adalah program yang memiliki karakteristik seperti worm, namun tidak memerlukan koneksi jaringan karena hanya bekerja di dalam sistem jaringan lokal. Wabbit akan selalu menggandakan dirinya hingga memori/kapasitas harddisk terpenuhi.</a:t>
            </a:r>
          </a:p>
          <a:p>
            <a:r>
              <a:rPr lang="id-ID" dirty="0" smtClean="0"/>
              <a:t>Spyware</a:t>
            </a:r>
          </a:p>
          <a:p>
            <a:pPr marL="0" indent="0">
              <a:buNone/>
            </a:pPr>
            <a:r>
              <a:rPr lang="id-ID" dirty="0"/>
              <a:t>Spyware adalah program yang bertindak sebagai mata-mata untuk mengetahui kebiasaan pengguna komputer dan mengirimkan informasi tersebut kepada pihak lain. Informasi tersebut dapat dipantau secara sembunyi tanpa diketahui korban. </a:t>
            </a:r>
            <a:br>
              <a:rPr lang="id-ID" dirty="0"/>
            </a:br>
            <a:endParaRPr lang="id-ID" dirty="0"/>
          </a:p>
          <a:p>
            <a:pPr marL="0" indent="0">
              <a:buNone/>
            </a:pPr>
            <a:endParaRPr lang="id-ID" dirty="0" smtClean="0"/>
          </a:p>
          <a:p>
            <a:pPr marL="0" indent="0">
              <a:buNone/>
            </a:pPr>
            <a:endParaRPr lang="id-ID" dirty="0"/>
          </a:p>
        </p:txBody>
      </p:sp>
    </p:spTree>
    <p:extLst>
      <p:ext uri="{BB962C8B-B14F-4D97-AF65-F5344CB8AC3E}">
        <p14:creationId xmlns:p14="http://schemas.microsoft.com/office/powerpoint/2010/main" val="339219704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67922" y="688504"/>
            <a:ext cx="8911687" cy="1280890"/>
          </a:xfrm>
        </p:spPr>
        <p:txBody>
          <a:bodyPr/>
          <a:lstStyle/>
          <a:p>
            <a:r>
              <a:rPr lang="id-ID" dirty="0" smtClean="0"/>
              <a:t>Ancaman Sistem Operasi</a:t>
            </a:r>
            <a:endParaRPr lang="id-ID" dirty="0"/>
          </a:p>
        </p:txBody>
      </p:sp>
      <p:sp>
        <p:nvSpPr>
          <p:cNvPr id="3" name="Content Placeholder 2"/>
          <p:cNvSpPr>
            <a:spLocks noGrp="1"/>
          </p:cNvSpPr>
          <p:nvPr>
            <p:ph idx="1"/>
          </p:nvPr>
        </p:nvSpPr>
        <p:spPr>
          <a:xfrm>
            <a:off x="2164209" y="1554051"/>
            <a:ext cx="8915400" cy="3777622"/>
          </a:xfrm>
        </p:spPr>
        <p:txBody>
          <a:bodyPr>
            <a:normAutofit fontScale="92500" lnSpcReduction="20000"/>
          </a:bodyPr>
          <a:lstStyle/>
          <a:p>
            <a:r>
              <a:rPr lang="id-ID" dirty="0" smtClean="0"/>
              <a:t>Ransomware</a:t>
            </a:r>
          </a:p>
          <a:p>
            <a:pPr marL="0" indent="0">
              <a:buNone/>
            </a:pPr>
            <a:r>
              <a:rPr lang="id-ID" dirty="0"/>
              <a:t>Ransomware adalah nama atau istilah umum untuk semua malware yang – sesuai dengan namanya – meminta uang tebusan kepada user yang komputernya terinfeksi Ransomware</a:t>
            </a:r>
            <a:r>
              <a:rPr lang="id-ID" dirty="0" smtClean="0"/>
              <a:t>. </a:t>
            </a:r>
          </a:p>
          <a:p>
            <a:pPr marL="0" indent="0">
              <a:buNone/>
            </a:pPr>
            <a:r>
              <a:rPr lang="id-ID" dirty="0" smtClean="0"/>
              <a:t>Secara </a:t>
            </a:r>
            <a:r>
              <a:rPr lang="id-ID" dirty="0"/>
              <a:t>garis besar ada dua tipe ransomware yaitu sebagai berikut:</a:t>
            </a:r>
          </a:p>
          <a:p>
            <a:pPr marL="0" indent="0">
              <a:buNone/>
            </a:pPr>
            <a:r>
              <a:rPr lang="id-ID" b="1" dirty="0"/>
              <a:t>Locker Ransomware (Non Enkripsi)</a:t>
            </a:r>
            <a:r>
              <a:rPr lang="id-ID" dirty="0"/>
              <a:t/>
            </a:r>
            <a:br>
              <a:rPr lang="id-ID" dirty="0"/>
            </a:br>
            <a:r>
              <a:rPr lang="id-ID" dirty="0"/>
              <a:t>Locker ransomware dirancang untuk menolak akses ke sumber daya komputasi, biasanya dengan mengunci layar komputer dan kemudian meminta pengguna untuk membayar biaya untuk mengembalikan akses.</a:t>
            </a:r>
          </a:p>
          <a:p>
            <a:pPr marL="0" indent="0">
              <a:buNone/>
            </a:pPr>
            <a:r>
              <a:rPr lang="id-ID" b="1" dirty="0"/>
              <a:t>Crypto Ransomware (Enkripsi)</a:t>
            </a:r>
            <a:r>
              <a:rPr lang="id-ID" dirty="0"/>
              <a:t/>
            </a:r>
            <a:br>
              <a:rPr lang="id-ID" dirty="0"/>
            </a:br>
            <a:r>
              <a:rPr lang="id-ID" dirty="0"/>
              <a:t>Jenis ransomware ini dirancang untuk mencari dan mengenkripsi data-data penting yang tersimpan di komputer, membuat data tidak dapat dibuka atau digunakan kecuali pengguna memperoleh kunci dekripsi. Ransomware jenis ini paling sering digunakan oleh penjahat siber.</a:t>
            </a:r>
          </a:p>
          <a:p>
            <a:pPr marL="0" indent="0">
              <a:buNone/>
            </a:pPr>
            <a:endParaRPr lang="id-ID" dirty="0" smtClean="0"/>
          </a:p>
          <a:p>
            <a:pPr marL="0" indent="0">
              <a:buNone/>
            </a:pPr>
            <a:endParaRPr lang="id-ID" dirty="0"/>
          </a:p>
        </p:txBody>
      </p:sp>
    </p:spTree>
    <p:extLst>
      <p:ext uri="{BB962C8B-B14F-4D97-AF65-F5344CB8AC3E}">
        <p14:creationId xmlns:p14="http://schemas.microsoft.com/office/powerpoint/2010/main" val="339691065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00497" y="688505"/>
            <a:ext cx="8911687" cy="1280890"/>
          </a:xfrm>
        </p:spPr>
        <p:txBody>
          <a:bodyPr/>
          <a:lstStyle/>
          <a:p>
            <a:r>
              <a:rPr lang="id-ID" dirty="0" smtClean="0"/>
              <a:t>Ancaman Sistem Operasi</a:t>
            </a:r>
            <a:endParaRPr lang="id-ID" dirty="0"/>
          </a:p>
        </p:txBody>
      </p:sp>
      <p:sp>
        <p:nvSpPr>
          <p:cNvPr id="3" name="Content Placeholder 2"/>
          <p:cNvSpPr>
            <a:spLocks noGrp="1"/>
          </p:cNvSpPr>
          <p:nvPr>
            <p:ph idx="1"/>
          </p:nvPr>
        </p:nvSpPr>
        <p:spPr>
          <a:xfrm>
            <a:off x="2000497" y="1747234"/>
            <a:ext cx="8915400" cy="3777622"/>
          </a:xfrm>
        </p:spPr>
        <p:txBody>
          <a:bodyPr>
            <a:normAutofit/>
          </a:bodyPr>
          <a:lstStyle/>
          <a:p>
            <a:r>
              <a:rPr lang="id-ID" dirty="0" smtClean="0"/>
              <a:t>Scareware</a:t>
            </a:r>
            <a:endParaRPr lang="id-ID" dirty="0"/>
          </a:p>
          <a:p>
            <a:pPr marL="0" indent="0">
              <a:buNone/>
            </a:pPr>
            <a:r>
              <a:rPr lang="id-ID" dirty="0"/>
              <a:t>Scareware adalah software yang beraksi untuk menakut-nakuti Anda dalam mengambil tindakan tertentu. </a:t>
            </a:r>
            <a:endParaRPr lang="id-ID" dirty="0" smtClean="0"/>
          </a:p>
          <a:p>
            <a:r>
              <a:rPr lang="id-ID" dirty="0" smtClean="0"/>
              <a:t>Backdoor</a:t>
            </a:r>
          </a:p>
          <a:p>
            <a:pPr marL="0" indent="0" fontAlgn="base">
              <a:buNone/>
            </a:pPr>
            <a:r>
              <a:rPr lang="id-ID" dirty="0"/>
              <a:t>Backdoor adalah metode yang digunakan untuk melewati autentifikasi normal (login) dan berusaha tidak terdeteksi. </a:t>
            </a:r>
            <a:r>
              <a:rPr lang="id-ID" dirty="0" smtClean="0"/>
              <a:t>Malware </a:t>
            </a:r>
            <a:r>
              <a:rPr lang="id-ID" dirty="0"/>
              <a:t>ini memanfaatkan celah pintu </a:t>
            </a:r>
            <a:r>
              <a:rPr lang="id-ID" dirty="0" smtClean="0"/>
              <a:t>belakang. </a:t>
            </a:r>
            <a:r>
              <a:rPr lang="id-ID" dirty="0"/>
              <a:t>Backdoor sendiri sering disisipkan melalui trojan atau worm. </a:t>
            </a:r>
          </a:p>
          <a:p>
            <a:pPr marL="0" indent="0">
              <a:buNone/>
            </a:pPr>
            <a:endParaRPr lang="id-ID" dirty="0"/>
          </a:p>
        </p:txBody>
      </p:sp>
    </p:spTree>
    <p:extLst>
      <p:ext uri="{BB962C8B-B14F-4D97-AF65-F5344CB8AC3E}">
        <p14:creationId xmlns:p14="http://schemas.microsoft.com/office/powerpoint/2010/main" val="326415933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00497" y="688505"/>
            <a:ext cx="8911687" cy="1280890"/>
          </a:xfrm>
        </p:spPr>
        <p:txBody>
          <a:bodyPr/>
          <a:lstStyle/>
          <a:p>
            <a:r>
              <a:rPr lang="id-ID" dirty="0" smtClean="0"/>
              <a:t>Beberapa cara melakukan serangan</a:t>
            </a:r>
            <a:endParaRPr lang="id-ID" dirty="0"/>
          </a:p>
        </p:txBody>
      </p:sp>
      <p:sp>
        <p:nvSpPr>
          <p:cNvPr id="3" name="Content Placeholder 2"/>
          <p:cNvSpPr>
            <a:spLocks noGrp="1"/>
          </p:cNvSpPr>
          <p:nvPr>
            <p:ph idx="1"/>
          </p:nvPr>
        </p:nvSpPr>
        <p:spPr>
          <a:xfrm>
            <a:off x="2000497" y="1747234"/>
            <a:ext cx="8915400" cy="4357352"/>
          </a:xfrm>
        </p:spPr>
        <p:txBody>
          <a:bodyPr>
            <a:normAutofit/>
          </a:bodyPr>
          <a:lstStyle/>
          <a:p>
            <a:r>
              <a:rPr lang="id-ID" dirty="0" smtClean="0"/>
              <a:t>Spoofing</a:t>
            </a:r>
            <a:endParaRPr lang="id-ID" dirty="0"/>
          </a:p>
          <a:p>
            <a:pPr marL="0" indent="0">
              <a:buNone/>
            </a:pPr>
            <a:r>
              <a:rPr lang="id-ID" dirty="0"/>
              <a:t>Spoofing adalah Teknik yang digunakan untuk memperoleh akses yang tidak sah ke suatu komputer atau informasi, dimana penyerang berhubungan dengan pengguna dengan berpura-pura memalsukan bahwa mereka adalah </a:t>
            </a:r>
            <a:r>
              <a:rPr lang="id-ID" i="1" dirty="0"/>
              <a:t>host</a:t>
            </a:r>
            <a:r>
              <a:rPr lang="id-ID" dirty="0"/>
              <a:t> yang dapat dipercaya. Hal ini biasanya dilakukan oleh seorang hacker/ cracker</a:t>
            </a:r>
            <a:r>
              <a:rPr lang="id-ID" dirty="0" smtClean="0"/>
              <a:t>.</a:t>
            </a:r>
          </a:p>
          <a:p>
            <a:r>
              <a:rPr lang="id-ID" dirty="0" smtClean="0"/>
              <a:t>Denial-Of-Service attacks</a:t>
            </a:r>
            <a:endParaRPr lang="id-ID" dirty="0"/>
          </a:p>
          <a:p>
            <a:pPr marL="0" indent="0">
              <a:buNone/>
            </a:pPr>
            <a:r>
              <a:rPr lang="id-ID" dirty="0" smtClean="0"/>
              <a:t>Serangan </a:t>
            </a:r>
            <a:r>
              <a:rPr lang="id-ID" dirty="0"/>
              <a:t>DOS (D</a:t>
            </a:r>
            <a:r>
              <a:rPr lang="id-ID" i="1" dirty="0"/>
              <a:t>enial-Of-Service attacks)</a:t>
            </a:r>
            <a:r>
              <a:rPr lang="id-ID" dirty="0"/>
              <a:t> adalah jenis serangan terhadap sebuah komputer atau server di dalam jaringan internet dengan cara menghabiskan sumber (</a:t>
            </a:r>
            <a:r>
              <a:rPr lang="id-ID" i="1" dirty="0"/>
              <a:t>resource</a:t>
            </a:r>
            <a:r>
              <a:rPr lang="id-ID" dirty="0"/>
              <a:t>) yang dimiliki oleh </a:t>
            </a:r>
            <a:r>
              <a:rPr lang="id-ID" dirty="0" smtClean="0"/>
              <a:t>komputer.</a:t>
            </a:r>
            <a:endParaRPr lang="id-ID" dirty="0"/>
          </a:p>
        </p:txBody>
      </p:sp>
    </p:spTree>
    <p:extLst>
      <p:ext uri="{BB962C8B-B14F-4D97-AF65-F5344CB8AC3E}">
        <p14:creationId xmlns:p14="http://schemas.microsoft.com/office/powerpoint/2010/main" val="259092928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00497" y="688505"/>
            <a:ext cx="8911687" cy="1280890"/>
          </a:xfrm>
        </p:spPr>
        <p:txBody>
          <a:bodyPr/>
          <a:lstStyle/>
          <a:p>
            <a:r>
              <a:rPr lang="id-ID" dirty="0" smtClean="0"/>
              <a:t>Beberapa cara melakukan serangan</a:t>
            </a:r>
            <a:endParaRPr lang="id-ID" dirty="0"/>
          </a:p>
        </p:txBody>
      </p:sp>
      <p:sp>
        <p:nvSpPr>
          <p:cNvPr id="3" name="Content Placeholder 2"/>
          <p:cNvSpPr>
            <a:spLocks noGrp="1"/>
          </p:cNvSpPr>
          <p:nvPr>
            <p:ph idx="1"/>
          </p:nvPr>
        </p:nvSpPr>
        <p:spPr>
          <a:xfrm>
            <a:off x="2000497" y="1747234"/>
            <a:ext cx="8915400" cy="4357352"/>
          </a:xfrm>
        </p:spPr>
        <p:txBody>
          <a:bodyPr>
            <a:normAutofit/>
          </a:bodyPr>
          <a:lstStyle/>
          <a:p>
            <a:r>
              <a:rPr lang="id-ID" dirty="0" smtClean="0"/>
              <a:t>Sniffing</a:t>
            </a:r>
            <a:endParaRPr lang="id-ID" dirty="0"/>
          </a:p>
          <a:p>
            <a:pPr marL="0" indent="0">
              <a:buNone/>
            </a:pPr>
            <a:r>
              <a:rPr lang="id-ID" dirty="0"/>
              <a:t>Sniffing adalah proses pemantauan dan penangkapan semua paket yang melewati jaringan tertentu dengan menggunakan </a:t>
            </a:r>
            <a:r>
              <a:rPr lang="id-ID" dirty="0" smtClean="0"/>
              <a:t>tool sniffing.</a:t>
            </a:r>
          </a:p>
          <a:p>
            <a:r>
              <a:rPr lang="id-ID" dirty="0" smtClean="0"/>
              <a:t>Menebak Password</a:t>
            </a:r>
          </a:p>
          <a:p>
            <a:pPr lvl="1"/>
            <a:r>
              <a:rPr lang="en-US" dirty="0" err="1"/>
              <a:t>Dilakukan</a:t>
            </a:r>
            <a:r>
              <a:rPr lang="en-US" dirty="0"/>
              <a:t> </a:t>
            </a:r>
            <a:r>
              <a:rPr lang="en-US" dirty="0" err="1"/>
              <a:t>secara</a:t>
            </a:r>
            <a:r>
              <a:rPr lang="en-US" dirty="0"/>
              <a:t> </a:t>
            </a:r>
            <a:r>
              <a:rPr lang="en-US" dirty="0" err="1"/>
              <a:t>sistematis</a:t>
            </a:r>
            <a:r>
              <a:rPr lang="en-US" dirty="0"/>
              <a:t> </a:t>
            </a:r>
            <a:r>
              <a:rPr lang="en-US" dirty="0" err="1"/>
              <a:t>dengan</a:t>
            </a:r>
            <a:r>
              <a:rPr lang="en-US" dirty="0"/>
              <a:t> </a:t>
            </a:r>
            <a:r>
              <a:rPr lang="en-US" dirty="0" err="1"/>
              <a:t>teknik</a:t>
            </a:r>
            <a:r>
              <a:rPr lang="en-US" dirty="0"/>
              <a:t> brute-force </a:t>
            </a:r>
            <a:r>
              <a:rPr lang="en-US" dirty="0" err="1"/>
              <a:t>atau</a:t>
            </a:r>
            <a:r>
              <a:rPr lang="en-US" dirty="0"/>
              <a:t> dictionary</a:t>
            </a:r>
          </a:p>
          <a:p>
            <a:pPr lvl="1"/>
            <a:r>
              <a:rPr lang="en-US" dirty="0" err="1"/>
              <a:t>Teknik</a:t>
            </a:r>
            <a:r>
              <a:rPr lang="en-US" dirty="0"/>
              <a:t> brute-force: </a:t>
            </a:r>
            <a:r>
              <a:rPr lang="en-US" dirty="0" err="1"/>
              <a:t>mencoba</a:t>
            </a:r>
            <a:r>
              <a:rPr lang="en-US" dirty="0"/>
              <a:t> </a:t>
            </a:r>
            <a:r>
              <a:rPr lang="en-US" dirty="0" err="1"/>
              <a:t>semua</a:t>
            </a:r>
            <a:r>
              <a:rPr lang="en-US" dirty="0"/>
              <a:t> </a:t>
            </a:r>
            <a:r>
              <a:rPr lang="en-US" dirty="0" err="1"/>
              <a:t>kemungkinan</a:t>
            </a:r>
            <a:r>
              <a:rPr lang="en-US" dirty="0"/>
              <a:t> password</a:t>
            </a:r>
          </a:p>
          <a:p>
            <a:pPr lvl="1"/>
            <a:r>
              <a:rPr lang="en-US" dirty="0" err="1"/>
              <a:t>Teknik</a:t>
            </a:r>
            <a:r>
              <a:rPr lang="en-US" dirty="0"/>
              <a:t> dictionary: </a:t>
            </a:r>
            <a:r>
              <a:rPr lang="en-US" dirty="0" err="1"/>
              <a:t>mencoba</a:t>
            </a:r>
            <a:r>
              <a:rPr lang="en-US" dirty="0"/>
              <a:t> </a:t>
            </a:r>
            <a:r>
              <a:rPr lang="en-US" dirty="0" err="1"/>
              <a:t>dengan</a:t>
            </a:r>
            <a:r>
              <a:rPr lang="en-US" dirty="0"/>
              <a:t> </a:t>
            </a:r>
            <a:r>
              <a:rPr lang="en-US" dirty="0" err="1"/>
              <a:t>koleksi</a:t>
            </a:r>
            <a:r>
              <a:rPr lang="en-US" dirty="0"/>
              <a:t> kata-kata yang </a:t>
            </a:r>
            <a:r>
              <a:rPr lang="en-US" dirty="0" err="1"/>
              <a:t>umum</a:t>
            </a:r>
            <a:r>
              <a:rPr lang="en-US" dirty="0"/>
              <a:t> </a:t>
            </a:r>
            <a:r>
              <a:rPr lang="en-US" dirty="0" err="1"/>
              <a:t>dipakai</a:t>
            </a:r>
            <a:r>
              <a:rPr lang="en-US" dirty="0"/>
              <a:t>, </a:t>
            </a:r>
            <a:r>
              <a:rPr lang="en-US" dirty="0" err="1"/>
              <a:t>atau</a:t>
            </a:r>
            <a:r>
              <a:rPr lang="en-US" dirty="0"/>
              <a:t> yang </a:t>
            </a:r>
            <a:r>
              <a:rPr lang="en-US" dirty="0" err="1"/>
              <a:t>memiliki</a:t>
            </a:r>
            <a:r>
              <a:rPr lang="en-US" dirty="0"/>
              <a:t> </a:t>
            </a:r>
            <a:r>
              <a:rPr lang="en-US" dirty="0" err="1"/>
              <a:t>relasi</a:t>
            </a:r>
            <a:r>
              <a:rPr lang="en-US" dirty="0"/>
              <a:t> </a:t>
            </a:r>
            <a:r>
              <a:rPr lang="en-US" dirty="0" err="1"/>
              <a:t>dengan</a:t>
            </a:r>
            <a:r>
              <a:rPr lang="en-US" dirty="0"/>
              <a:t> user yang </a:t>
            </a:r>
            <a:r>
              <a:rPr lang="en-US" dirty="0" err="1"/>
              <a:t>ditebak</a:t>
            </a:r>
            <a:r>
              <a:rPr lang="en-US" dirty="0"/>
              <a:t> (</a:t>
            </a:r>
            <a:r>
              <a:rPr lang="en-US" dirty="0" err="1"/>
              <a:t>tanggal</a:t>
            </a:r>
            <a:r>
              <a:rPr lang="en-US" dirty="0"/>
              <a:t> </a:t>
            </a:r>
            <a:r>
              <a:rPr lang="en-US" dirty="0" err="1"/>
              <a:t>lahir</a:t>
            </a:r>
            <a:r>
              <a:rPr lang="en-US" dirty="0"/>
              <a:t>, </a:t>
            </a:r>
            <a:r>
              <a:rPr lang="en-US" dirty="0" err="1"/>
              <a:t>nama</a:t>
            </a:r>
            <a:r>
              <a:rPr lang="en-US" dirty="0"/>
              <a:t> </a:t>
            </a:r>
            <a:r>
              <a:rPr lang="en-US" dirty="0" err="1"/>
              <a:t>anak</a:t>
            </a:r>
            <a:r>
              <a:rPr lang="en-US" dirty="0"/>
              <a:t>, </a:t>
            </a:r>
            <a:r>
              <a:rPr lang="en-US" dirty="0" err="1"/>
              <a:t>dsb</a:t>
            </a:r>
            <a:r>
              <a:rPr lang="en-US" dirty="0"/>
              <a:t>)</a:t>
            </a:r>
          </a:p>
          <a:p>
            <a:pPr marL="0" indent="0">
              <a:buNone/>
            </a:pPr>
            <a:endParaRPr lang="id-ID" dirty="0" smtClean="0"/>
          </a:p>
          <a:p>
            <a:pPr marL="0" indent="0">
              <a:buNone/>
            </a:pPr>
            <a:endParaRPr lang="id-ID" dirty="0"/>
          </a:p>
        </p:txBody>
      </p:sp>
    </p:spTree>
    <p:extLst>
      <p:ext uri="{BB962C8B-B14F-4D97-AF65-F5344CB8AC3E}">
        <p14:creationId xmlns:p14="http://schemas.microsoft.com/office/powerpoint/2010/main" val="181701717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2090649" y="639985"/>
            <a:ext cx="8911687" cy="1280890"/>
          </a:xfrm>
        </p:spPr>
        <p:txBody>
          <a:bodyPr/>
          <a:lstStyle/>
          <a:p>
            <a:r>
              <a:rPr lang="id-ID" dirty="0" smtClean="0"/>
              <a:t>Beberapa cara melakukan serangan</a:t>
            </a:r>
            <a:endParaRPr lang="en-US" dirty="0" smtClean="0"/>
          </a:p>
        </p:txBody>
      </p:sp>
      <p:sp>
        <p:nvSpPr>
          <p:cNvPr id="8195" name="Content Placeholder 2"/>
          <p:cNvSpPr>
            <a:spLocks noGrp="1"/>
          </p:cNvSpPr>
          <p:nvPr>
            <p:ph idx="1"/>
          </p:nvPr>
        </p:nvSpPr>
        <p:spPr>
          <a:xfrm>
            <a:off x="2209800" y="1920875"/>
            <a:ext cx="7772400" cy="2133600"/>
          </a:xfrm>
        </p:spPr>
        <p:txBody>
          <a:bodyPr/>
          <a:lstStyle/>
          <a:p>
            <a:pPr eaLnBrk="1" hangingPunct="1"/>
            <a:r>
              <a:rPr lang="en-US" dirty="0" smtClean="0"/>
              <a:t>Man-in-the-middle</a:t>
            </a:r>
          </a:p>
          <a:p>
            <a:pPr lvl="1" eaLnBrk="1" hangingPunct="1"/>
            <a:r>
              <a:rPr lang="en-US" dirty="0" err="1" smtClean="0"/>
              <a:t>Membuat</a:t>
            </a:r>
            <a:r>
              <a:rPr lang="en-US" dirty="0" smtClean="0"/>
              <a:t> client </a:t>
            </a:r>
            <a:r>
              <a:rPr lang="en-US" dirty="0" err="1" smtClean="0"/>
              <a:t>dan</a:t>
            </a:r>
            <a:r>
              <a:rPr lang="en-US" dirty="0" smtClean="0"/>
              <a:t> server </a:t>
            </a:r>
            <a:r>
              <a:rPr lang="en-US" dirty="0" err="1" smtClean="0"/>
              <a:t>sama-sama</a:t>
            </a:r>
            <a:r>
              <a:rPr lang="en-US" dirty="0" smtClean="0"/>
              <a:t> </a:t>
            </a:r>
            <a:r>
              <a:rPr lang="en-US" dirty="0" err="1" smtClean="0"/>
              <a:t>mengira</a:t>
            </a:r>
            <a:r>
              <a:rPr lang="en-US" dirty="0" smtClean="0"/>
              <a:t> </a:t>
            </a:r>
            <a:r>
              <a:rPr lang="en-US" dirty="0" err="1" smtClean="0"/>
              <a:t>bahwa</a:t>
            </a:r>
            <a:r>
              <a:rPr lang="en-US" dirty="0" smtClean="0"/>
              <a:t> </a:t>
            </a:r>
            <a:r>
              <a:rPr lang="en-US" dirty="0" err="1" smtClean="0"/>
              <a:t>mereka</a:t>
            </a:r>
            <a:r>
              <a:rPr lang="en-US" dirty="0" smtClean="0"/>
              <a:t> </a:t>
            </a:r>
            <a:r>
              <a:rPr lang="en-US" dirty="0" err="1" smtClean="0"/>
              <a:t>berkomunikasi</a:t>
            </a:r>
            <a:r>
              <a:rPr lang="en-US" dirty="0" smtClean="0"/>
              <a:t> </a:t>
            </a:r>
            <a:r>
              <a:rPr lang="en-US" dirty="0" err="1" smtClean="0"/>
              <a:t>dengan</a:t>
            </a:r>
            <a:r>
              <a:rPr lang="en-US" dirty="0" smtClean="0"/>
              <a:t> </a:t>
            </a:r>
            <a:r>
              <a:rPr lang="en-US" dirty="0" err="1" smtClean="0"/>
              <a:t>pihak</a:t>
            </a:r>
            <a:r>
              <a:rPr lang="en-US" dirty="0" smtClean="0"/>
              <a:t> yang </a:t>
            </a:r>
            <a:r>
              <a:rPr lang="en-US" dirty="0" err="1" smtClean="0"/>
              <a:t>semestinya</a:t>
            </a:r>
            <a:r>
              <a:rPr lang="en-US" dirty="0" smtClean="0"/>
              <a:t> (client </a:t>
            </a:r>
            <a:r>
              <a:rPr lang="en-US" dirty="0" err="1" smtClean="0"/>
              <a:t>mengira</a:t>
            </a:r>
            <a:r>
              <a:rPr lang="en-US" dirty="0" smtClean="0"/>
              <a:t> </a:t>
            </a:r>
            <a:r>
              <a:rPr lang="en-US" dirty="0" err="1" smtClean="0"/>
              <a:t>sedang</a:t>
            </a:r>
            <a:r>
              <a:rPr lang="en-US" dirty="0" smtClean="0"/>
              <a:t> </a:t>
            </a:r>
            <a:r>
              <a:rPr lang="en-US" dirty="0" err="1" smtClean="0"/>
              <a:t>berhubungan</a:t>
            </a:r>
            <a:r>
              <a:rPr lang="en-US" dirty="0" smtClean="0"/>
              <a:t> </a:t>
            </a:r>
            <a:r>
              <a:rPr lang="en-US" dirty="0" err="1" smtClean="0"/>
              <a:t>dengan</a:t>
            </a:r>
            <a:r>
              <a:rPr lang="en-US" dirty="0" smtClean="0"/>
              <a:t> server, </a:t>
            </a:r>
            <a:r>
              <a:rPr lang="en-US" dirty="0" err="1" smtClean="0"/>
              <a:t>demikian</a:t>
            </a:r>
            <a:r>
              <a:rPr lang="en-US" dirty="0" smtClean="0"/>
              <a:t> pula </a:t>
            </a:r>
            <a:r>
              <a:rPr lang="en-US" dirty="0" err="1" smtClean="0"/>
              <a:t>sebaliknya</a:t>
            </a:r>
            <a:r>
              <a:rPr lang="en-US" dirty="0" smtClean="0"/>
              <a:t>)</a:t>
            </a:r>
          </a:p>
        </p:txBody>
      </p:sp>
      <p:pic>
        <p:nvPicPr>
          <p:cNvPr id="8196" name="Picture 2" descr="C:\Program Files\Microsoft Office\MEDIA\CAGCAT10\j0285750.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67000" y="4432300"/>
            <a:ext cx="1447800" cy="890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7" name="Picture 2" descr="C:\Program Files\Microsoft Office\MEDIA\CAGCAT10\j0285750.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34000" y="4445000"/>
            <a:ext cx="1447800" cy="88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8" name="Picture 2" descr="C:\Program Files\Microsoft Office\MEDIA\CAGCAT10\j0285750.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077200" y="4432300"/>
            <a:ext cx="1447800" cy="890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 name="Straight Arrow Connector 7"/>
          <p:cNvCxnSpPr/>
          <p:nvPr/>
        </p:nvCxnSpPr>
        <p:spPr>
          <a:xfrm>
            <a:off x="4191000" y="4660900"/>
            <a:ext cx="1066800" cy="1588"/>
          </a:xfrm>
          <a:prstGeom prst="straightConnector1">
            <a:avLst/>
          </a:prstGeom>
          <a:ln w="3810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a:off x="4165600" y="5040314"/>
            <a:ext cx="1066800" cy="1587"/>
          </a:xfrm>
          <a:prstGeom prst="straightConnector1">
            <a:avLst/>
          </a:prstGeom>
          <a:ln w="38100">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8201" name="TextBox 10"/>
          <p:cNvSpPr txBox="1">
            <a:spLocks noChangeArrowheads="1"/>
          </p:cNvSpPr>
          <p:nvPr/>
        </p:nvSpPr>
        <p:spPr bwMode="auto">
          <a:xfrm>
            <a:off x="2971800" y="4130676"/>
            <a:ext cx="64293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sz="1400">
                <a:latin typeface="Arial" panose="020B0604020202020204" pitchFamily="34" charset="0"/>
              </a:rPr>
              <a:t>Client</a:t>
            </a:r>
          </a:p>
        </p:txBody>
      </p:sp>
      <p:sp>
        <p:nvSpPr>
          <p:cNvPr id="8202" name="TextBox 11"/>
          <p:cNvSpPr txBox="1">
            <a:spLocks noChangeArrowheads="1"/>
          </p:cNvSpPr>
          <p:nvPr/>
        </p:nvSpPr>
        <p:spPr bwMode="auto">
          <a:xfrm>
            <a:off x="5257800" y="4130676"/>
            <a:ext cx="16256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sz="1400">
                <a:latin typeface="Arial" panose="020B0604020202020204" pitchFamily="34" charset="0"/>
              </a:rPr>
              <a:t>Man-in-the-middle</a:t>
            </a:r>
          </a:p>
        </p:txBody>
      </p:sp>
      <p:sp>
        <p:nvSpPr>
          <p:cNvPr id="8203" name="TextBox 12"/>
          <p:cNvSpPr txBox="1">
            <a:spLocks noChangeArrowheads="1"/>
          </p:cNvSpPr>
          <p:nvPr/>
        </p:nvSpPr>
        <p:spPr bwMode="auto">
          <a:xfrm>
            <a:off x="8507414" y="4130676"/>
            <a:ext cx="71278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sz="1400">
                <a:latin typeface="Arial" panose="020B0604020202020204" pitchFamily="34" charset="0"/>
              </a:rPr>
              <a:t>Server</a:t>
            </a:r>
          </a:p>
        </p:txBody>
      </p:sp>
      <p:cxnSp>
        <p:nvCxnSpPr>
          <p:cNvPr id="13" name="Straight Arrow Connector 12"/>
          <p:cNvCxnSpPr/>
          <p:nvPr/>
        </p:nvCxnSpPr>
        <p:spPr>
          <a:xfrm>
            <a:off x="6858000" y="4664075"/>
            <a:ext cx="1066800" cy="1588"/>
          </a:xfrm>
          <a:prstGeom prst="straightConnector1">
            <a:avLst/>
          </a:prstGeom>
          <a:ln w="3810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a:off x="6832600" y="5043489"/>
            <a:ext cx="1066800" cy="1587"/>
          </a:xfrm>
          <a:prstGeom prst="straightConnector1">
            <a:avLst/>
          </a:prstGeom>
          <a:ln w="38100">
            <a:solidFill>
              <a:srgbClr val="0070C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0107475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2048299" y="521079"/>
            <a:ext cx="8911687" cy="1280890"/>
          </a:xfrm>
        </p:spPr>
        <p:txBody>
          <a:bodyPr/>
          <a:lstStyle/>
          <a:p>
            <a:r>
              <a:rPr lang="en-US" dirty="0" err="1" smtClean="0"/>
              <a:t>Kriptografi</a:t>
            </a:r>
            <a:endParaRPr lang="en-US" dirty="0" smtClean="0"/>
          </a:p>
        </p:txBody>
      </p:sp>
      <p:sp>
        <p:nvSpPr>
          <p:cNvPr id="14339" name="Content Placeholder 2"/>
          <p:cNvSpPr>
            <a:spLocks noGrp="1"/>
          </p:cNvSpPr>
          <p:nvPr>
            <p:ph idx="1"/>
          </p:nvPr>
        </p:nvSpPr>
        <p:spPr>
          <a:xfrm>
            <a:off x="2048299" y="1592687"/>
            <a:ext cx="8915400" cy="3777622"/>
          </a:xfrm>
        </p:spPr>
        <p:txBody>
          <a:bodyPr/>
          <a:lstStyle/>
          <a:p>
            <a:pPr marL="0" indent="0">
              <a:buNone/>
            </a:pPr>
            <a:r>
              <a:rPr lang="en-US" dirty="0" err="1" smtClean="0"/>
              <a:t>Studi</a:t>
            </a:r>
            <a:r>
              <a:rPr lang="en-US" dirty="0" smtClean="0"/>
              <a:t> </a:t>
            </a:r>
            <a:r>
              <a:rPr lang="en-US" dirty="0" err="1" smtClean="0"/>
              <a:t>tentang</a:t>
            </a:r>
            <a:r>
              <a:rPr lang="en-US" dirty="0" smtClean="0"/>
              <a:t> </a:t>
            </a:r>
            <a:r>
              <a:rPr lang="en-US" dirty="0" err="1" smtClean="0"/>
              <a:t>enkripsi</a:t>
            </a:r>
            <a:r>
              <a:rPr lang="en-US" dirty="0" smtClean="0"/>
              <a:t> </a:t>
            </a:r>
            <a:r>
              <a:rPr lang="en-US" dirty="0" err="1" smtClean="0"/>
              <a:t>dan</a:t>
            </a:r>
            <a:r>
              <a:rPr lang="en-US" dirty="0" smtClean="0"/>
              <a:t> </a:t>
            </a:r>
            <a:r>
              <a:rPr lang="en-US" dirty="0" err="1" smtClean="0"/>
              <a:t>dekripsi</a:t>
            </a:r>
            <a:r>
              <a:rPr lang="en-US" dirty="0" smtClean="0"/>
              <a:t> data </a:t>
            </a:r>
            <a:r>
              <a:rPr lang="en-US" dirty="0" err="1" smtClean="0"/>
              <a:t>berdasarkan</a:t>
            </a:r>
            <a:r>
              <a:rPr lang="en-US" dirty="0" smtClean="0"/>
              <a:t> </a:t>
            </a:r>
            <a:r>
              <a:rPr lang="en-US" dirty="0" err="1" smtClean="0"/>
              <a:t>konsep</a:t>
            </a:r>
            <a:r>
              <a:rPr lang="en-US" dirty="0" smtClean="0"/>
              <a:t> </a:t>
            </a:r>
            <a:r>
              <a:rPr lang="en-US" dirty="0" err="1" smtClean="0"/>
              <a:t>matematis</a:t>
            </a:r>
            <a:endParaRPr lang="en-US" dirty="0" smtClean="0"/>
          </a:p>
          <a:p>
            <a:pPr marL="0" indent="0">
              <a:buNone/>
            </a:pPr>
            <a:r>
              <a:rPr lang="en-US" dirty="0" err="1" smtClean="0"/>
              <a:t>Meningkatkan</a:t>
            </a:r>
            <a:r>
              <a:rPr lang="en-US" dirty="0" smtClean="0"/>
              <a:t> </a:t>
            </a:r>
            <a:r>
              <a:rPr lang="en-US" dirty="0" err="1" smtClean="0"/>
              <a:t>keamanan</a:t>
            </a:r>
            <a:r>
              <a:rPr lang="en-US" dirty="0" smtClean="0"/>
              <a:t> data </a:t>
            </a:r>
            <a:r>
              <a:rPr lang="en-US" dirty="0" err="1" smtClean="0"/>
              <a:t>dengan</a:t>
            </a:r>
            <a:r>
              <a:rPr lang="en-US" dirty="0" smtClean="0"/>
              <a:t> </a:t>
            </a:r>
            <a:r>
              <a:rPr lang="en-US" dirty="0" err="1" smtClean="0"/>
              <a:t>cara</a:t>
            </a:r>
            <a:r>
              <a:rPr lang="en-US" dirty="0" smtClean="0"/>
              <a:t> </a:t>
            </a:r>
            <a:r>
              <a:rPr lang="en-US" dirty="0" err="1" smtClean="0"/>
              <a:t>menyamarkan</a:t>
            </a:r>
            <a:r>
              <a:rPr lang="en-US" dirty="0" smtClean="0"/>
              <a:t> data </a:t>
            </a:r>
            <a:r>
              <a:rPr lang="en-US" dirty="0" err="1" smtClean="0"/>
              <a:t>dalam</a:t>
            </a:r>
            <a:r>
              <a:rPr lang="en-US" dirty="0" smtClean="0"/>
              <a:t> </a:t>
            </a:r>
            <a:r>
              <a:rPr lang="en-US" dirty="0" err="1" smtClean="0"/>
              <a:t>bentuk</a:t>
            </a:r>
            <a:r>
              <a:rPr lang="en-US" dirty="0" smtClean="0"/>
              <a:t> yang </a:t>
            </a:r>
            <a:r>
              <a:rPr lang="en-US" dirty="0" err="1" smtClean="0"/>
              <a:t>tidak</a:t>
            </a:r>
            <a:r>
              <a:rPr lang="en-US" dirty="0" smtClean="0"/>
              <a:t> </a:t>
            </a:r>
            <a:r>
              <a:rPr lang="en-US" dirty="0" err="1" smtClean="0"/>
              <a:t>dapat</a:t>
            </a:r>
            <a:r>
              <a:rPr lang="en-US" dirty="0" smtClean="0"/>
              <a:t> </a:t>
            </a:r>
            <a:r>
              <a:rPr lang="en-US" dirty="0" err="1" smtClean="0"/>
              <a:t>dibaca</a:t>
            </a:r>
            <a:endParaRPr lang="en-US" dirty="0" smtClean="0"/>
          </a:p>
          <a:p>
            <a:pPr lvl="1"/>
            <a:r>
              <a:rPr lang="en-US" dirty="0" err="1" smtClean="0"/>
              <a:t>enkripsi</a:t>
            </a:r>
            <a:r>
              <a:rPr lang="en-US" dirty="0" smtClean="0"/>
              <a:t>: data </a:t>
            </a:r>
            <a:r>
              <a:rPr lang="en-US" dirty="0" err="1" smtClean="0"/>
              <a:t>asli</a:t>
            </a:r>
            <a:r>
              <a:rPr lang="en-US" dirty="0" smtClean="0"/>
              <a:t> </a:t>
            </a:r>
            <a:r>
              <a:rPr lang="en-US" dirty="0" smtClean="0">
                <a:sym typeface="Wingdings" panose="05000000000000000000" pitchFamily="2" charset="2"/>
              </a:rPr>
              <a:t> </a:t>
            </a:r>
            <a:r>
              <a:rPr lang="en-US" dirty="0" err="1" smtClean="0">
                <a:sym typeface="Wingdings" panose="05000000000000000000" pitchFamily="2" charset="2"/>
              </a:rPr>
              <a:t>bentuk</a:t>
            </a:r>
            <a:r>
              <a:rPr lang="en-US" dirty="0" smtClean="0">
                <a:sym typeface="Wingdings" panose="05000000000000000000" pitchFamily="2" charset="2"/>
              </a:rPr>
              <a:t> </a:t>
            </a:r>
            <a:r>
              <a:rPr lang="en-US" dirty="0" err="1" smtClean="0">
                <a:sym typeface="Wingdings" panose="05000000000000000000" pitchFamily="2" charset="2"/>
              </a:rPr>
              <a:t>tersamar</a:t>
            </a:r>
            <a:endParaRPr lang="en-US" dirty="0" smtClean="0">
              <a:sym typeface="Wingdings" panose="05000000000000000000" pitchFamily="2" charset="2"/>
            </a:endParaRPr>
          </a:p>
          <a:p>
            <a:pPr lvl="1"/>
            <a:r>
              <a:rPr lang="en-US" dirty="0" err="1" smtClean="0">
                <a:sym typeface="Wingdings" panose="05000000000000000000" pitchFamily="2" charset="2"/>
              </a:rPr>
              <a:t>dekripsi</a:t>
            </a:r>
            <a:r>
              <a:rPr lang="en-US" dirty="0" smtClean="0">
                <a:sym typeface="Wingdings" panose="05000000000000000000" pitchFamily="2" charset="2"/>
              </a:rPr>
              <a:t>: data </a:t>
            </a:r>
            <a:r>
              <a:rPr lang="en-US" dirty="0" err="1" smtClean="0">
                <a:sym typeface="Wingdings" panose="05000000000000000000" pitchFamily="2" charset="2"/>
              </a:rPr>
              <a:t>tersamar</a:t>
            </a:r>
            <a:r>
              <a:rPr lang="en-US" dirty="0" smtClean="0">
                <a:sym typeface="Wingdings" panose="05000000000000000000" pitchFamily="2" charset="2"/>
              </a:rPr>
              <a:t>  data </a:t>
            </a:r>
            <a:r>
              <a:rPr lang="en-US" dirty="0" err="1" smtClean="0">
                <a:sym typeface="Wingdings" panose="05000000000000000000" pitchFamily="2" charset="2"/>
              </a:rPr>
              <a:t>asli</a:t>
            </a:r>
            <a:endParaRPr lang="en-US" dirty="0" smtClean="0">
              <a:sym typeface="Wingdings" panose="05000000000000000000" pitchFamily="2" charset="2"/>
            </a:endParaRPr>
          </a:p>
          <a:p>
            <a:r>
              <a:rPr lang="en-US" dirty="0" err="1" smtClean="0">
                <a:sym typeface="Wingdings" panose="05000000000000000000" pitchFamily="2" charset="2"/>
              </a:rPr>
              <a:t>Komponen</a:t>
            </a:r>
            <a:r>
              <a:rPr lang="en-US" dirty="0" smtClean="0">
                <a:sym typeface="Wingdings" panose="05000000000000000000" pitchFamily="2" charset="2"/>
              </a:rPr>
              <a:t> </a:t>
            </a:r>
            <a:r>
              <a:rPr lang="en-US" dirty="0" err="1" smtClean="0">
                <a:sym typeface="Wingdings" panose="05000000000000000000" pitchFamily="2" charset="2"/>
              </a:rPr>
              <a:t>sistem</a:t>
            </a:r>
            <a:r>
              <a:rPr lang="en-US" dirty="0" smtClean="0">
                <a:sym typeface="Wingdings" panose="05000000000000000000" pitchFamily="2" charset="2"/>
              </a:rPr>
              <a:t> </a:t>
            </a:r>
            <a:r>
              <a:rPr lang="en-US" dirty="0" err="1" smtClean="0">
                <a:sym typeface="Wingdings" panose="05000000000000000000" pitchFamily="2" charset="2"/>
              </a:rPr>
              <a:t>kriptografi</a:t>
            </a:r>
            <a:r>
              <a:rPr lang="en-US" dirty="0" smtClean="0">
                <a:sym typeface="Wingdings" panose="05000000000000000000" pitchFamily="2" charset="2"/>
              </a:rPr>
              <a:t>:</a:t>
            </a:r>
          </a:p>
          <a:p>
            <a:pPr lvl="1"/>
            <a:r>
              <a:rPr lang="en-US" dirty="0" err="1" smtClean="0">
                <a:sym typeface="Wingdings" panose="05000000000000000000" pitchFamily="2" charset="2"/>
              </a:rPr>
              <a:t>fungsi</a:t>
            </a:r>
            <a:r>
              <a:rPr lang="en-US" dirty="0" smtClean="0">
                <a:sym typeface="Wingdings" panose="05000000000000000000" pitchFamily="2" charset="2"/>
              </a:rPr>
              <a:t> </a:t>
            </a:r>
            <a:r>
              <a:rPr lang="en-US" dirty="0" err="1" smtClean="0">
                <a:sym typeface="Wingdings" panose="05000000000000000000" pitchFamily="2" charset="2"/>
              </a:rPr>
              <a:t>enkripsi</a:t>
            </a:r>
            <a:r>
              <a:rPr lang="en-US" dirty="0" smtClean="0">
                <a:sym typeface="Wingdings" panose="05000000000000000000" pitchFamily="2" charset="2"/>
              </a:rPr>
              <a:t> &amp; </a:t>
            </a:r>
            <a:r>
              <a:rPr lang="en-US" dirty="0" err="1" smtClean="0">
                <a:sym typeface="Wingdings" panose="05000000000000000000" pitchFamily="2" charset="2"/>
              </a:rPr>
              <a:t>dekripsi</a:t>
            </a:r>
            <a:endParaRPr lang="en-US" dirty="0" smtClean="0">
              <a:sym typeface="Wingdings" panose="05000000000000000000" pitchFamily="2" charset="2"/>
            </a:endParaRPr>
          </a:p>
          <a:p>
            <a:pPr lvl="1"/>
            <a:r>
              <a:rPr lang="en-US" dirty="0" err="1" smtClean="0">
                <a:sym typeface="Wingdings" panose="05000000000000000000" pitchFamily="2" charset="2"/>
              </a:rPr>
              <a:t>kunci</a:t>
            </a:r>
            <a:endParaRPr lang="en-US" dirty="0" smtClean="0"/>
          </a:p>
        </p:txBody>
      </p:sp>
    </p:spTree>
    <p:extLst>
      <p:ext uri="{BB962C8B-B14F-4D97-AF65-F5344CB8AC3E}">
        <p14:creationId xmlns:p14="http://schemas.microsoft.com/office/powerpoint/2010/main" val="223287575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3071" y="675625"/>
            <a:ext cx="8911687" cy="844082"/>
          </a:xfrm>
        </p:spPr>
        <p:txBody>
          <a:bodyPr/>
          <a:lstStyle/>
          <a:p>
            <a:r>
              <a:rPr lang="id-ID" dirty="0" smtClean="0"/>
              <a:t>Tujuan Kriptografi</a:t>
            </a:r>
            <a:endParaRPr lang="id-ID" dirty="0"/>
          </a:p>
        </p:txBody>
      </p:sp>
      <p:sp>
        <p:nvSpPr>
          <p:cNvPr id="3" name="Content Placeholder 2"/>
          <p:cNvSpPr>
            <a:spLocks noGrp="1"/>
          </p:cNvSpPr>
          <p:nvPr>
            <p:ph idx="1"/>
          </p:nvPr>
        </p:nvSpPr>
        <p:spPr>
          <a:xfrm>
            <a:off x="1958147" y="1519707"/>
            <a:ext cx="8915400" cy="4146816"/>
          </a:xfrm>
        </p:spPr>
        <p:txBody>
          <a:bodyPr>
            <a:normAutofit fontScale="92500" lnSpcReduction="20000"/>
          </a:bodyPr>
          <a:lstStyle/>
          <a:p>
            <a:r>
              <a:rPr lang="id-ID" dirty="0"/>
              <a:t>Kerahasiaan, adalah layanan yang digunakan untuk menjaga isi dari informasi dari siapapun kecuali yang memiliki otoritas atau kunci rahasia untuk membuka/mengupas informasi yang telah disandi.</a:t>
            </a:r>
          </a:p>
          <a:p>
            <a:r>
              <a:rPr lang="id-ID" dirty="0"/>
              <a:t>Integritas data, adalah berhubungan dengan penjagaan dari perubahan data secara tidak sah. Untuk menjaga integritas data, sistem harus memiliki kemampuan untuk mendeteksi manipulasi data oleh pihak-pihak yang tidak berhak, antara lain penyisipan, penghapusan, dan pensubsitusian data lain kedalam data yang sebenarnya.</a:t>
            </a:r>
          </a:p>
          <a:p>
            <a:r>
              <a:rPr lang="id-ID" dirty="0"/>
              <a:t>Autentikasi, adalah berhubungan dengan identifikasi/pengenalan, baik secara kesatuan sistem maupun informasi itu sendiri. Dua pihak yang saling berkomunikasi harus saling memperkenalkan diri. Informasi yang dikirimkan melalui kanal harus diautentikasi keaslian, isi datanya, waktu pengiriman, dan lain-lain.</a:t>
            </a:r>
          </a:p>
          <a:p>
            <a:r>
              <a:rPr lang="id-ID" dirty="0"/>
              <a:t>Non-repudiasi., atau nirpenyangkalan adalah usaha untuk mencegah terjadinya penyangkalan terhadap pengiriman/terciptanya suatu informasi oleh yang mengirimkan/membuat.</a:t>
            </a:r>
          </a:p>
          <a:p>
            <a:pPr marL="0" indent="0">
              <a:buNone/>
            </a:pPr>
            <a:endParaRPr lang="id-ID" dirty="0"/>
          </a:p>
        </p:txBody>
      </p:sp>
    </p:spTree>
    <p:extLst>
      <p:ext uri="{BB962C8B-B14F-4D97-AF65-F5344CB8AC3E}">
        <p14:creationId xmlns:p14="http://schemas.microsoft.com/office/powerpoint/2010/main" val="367493220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2027349" y="490538"/>
            <a:ext cx="8183451" cy="838200"/>
          </a:xfrm>
        </p:spPr>
        <p:txBody>
          <a:bodyPr/>
          <a:lstStyle/>
          <a:p>
            <a:r>
              <a:rPr lang="id-ID" dirty="0" smtClean="0"/>
              <a:t>Jenis – Jenis Kriptografi</a:t>
            </a:r>
            <a:endParaRPr lang="en-US" dirty="0" smtClean="0"/>
          </a:p>
        </p:txBody>
      </p:sp>
      <p:sp>
        <p:nvSpPr>
          <p:cNvPr id="15363" name="Content Placeholder 2"/>
          <p:cNvSpPr>
            <a:spLocks noGrp="1"/>
          </p:cNvSpPr>
          <p:nvPr>
            <p:ph idx="1"/>
          </p:nvPr>
        </p:nvSpPr>
        <p:spPr>
          <a:xfrm>
            <a:off x="1981200" y="1396999"/>
            <a:ext cx="8229600" cy="2565401"/>
          </a:xfrm>
        </p:spPr>
        <p:txBody>
          <a:bodyPr/>
          <a:lstStyle/>
          <a:p>
            <a:pPr marL="0" indent="0">
              <a:buNone/>
            </a:pPr>
            <a:r>
              <a:rPr lang="id-ID" b="1" dirty="0" smtClean="0"/>
              <a:t>1. Kriptografi Simetris</a:t>
            </a:r>
          </a:p>
          <a:p>
            <a:r>
              <a:rPr lang="en-US" dirty="0" err="1" smtClean="0"/>
              <a:t>Kunci</a:t>
            </a:r>
            <a:r>
              <a:rPr lang="en-US" dirty="0" smtClean="0"/>
              <a:t> </a:t>
            </a:r>
            <a:r>
              <a:rPr lang="en-US" dirty="0" smtClean="0"/>
              <a:t>yang </a:t>
            </a:r>
            <a:r>
              <a:rPr lang="en-US" dirty="0" err="1" smtClean="0"/>
              <a:t>sama</a:t>
            </a:r>
            <a:r>
              <a:rPr lang="en-US" dirty="0" smtClean="0"/>
              <a:t> </a:t>
            </a:r>
            <a:r>
              <a:rPr lang="en-US" dirty="0" err="1" smtClean="0"/>
              <a:t>untuk</a:t>
            </a:r>
            <a:r>
              <a:rPr lang="en-US" dirty="0" smtClean="0"/>
              <a:t> </a:t>
            </a:r>
            <a:r>
              <a:rPr lang="en-US" dirty="0" err="1" smtClean="0"/>
              <a:t>enkripsi</a:t>
            </a:r>
            <a:r>
              <a:rPr lang="en-US" dirty="0" smtClean="0"/>
              <a:t> &amp; </a:t>
            </a:r>
            <a:r>
              <a:rPr lang="en-US" dirty="0" err="1" smtClean="0"/>
              <a:t>dekripsi</a:t>
            </a:r>
            <a:endParaRPr lang="en-US" dirty="0" smtClean="0"/>
          </a:p>
          <a:p>
            <a:r>
              <a:rPr lang="en-US" dirty="0" smtClean="0"/>
              <a:t>Problem</a:t>
            </a:r>
          </a:p>
          <a:p>
            <a:pPr lvl="1"/>
            <a:r>
              <a:rPr lang="en-US" dirty="0" err="1" smtClean="0"/>
              <a:t>Bagaimana</a:t>
            </a:r>
            <a:r>
              <a:rPr lang="en-US" dirty="0" smtClean="0"/>
              <a:t> </a:t>
            </a:r>
            <a:r>
              <a:rPr lang="en-US" dirty="0" err="1" smtClean="0"/>
              <a:t>mendistribusikan</a:t>
            </a:r>
            <a:r>
              <a:rPr lang="en-US" dirty="0" smtClean="0"/>
              <a:t> </a:t>
            </a:r>
            <a:r>
              <a:rPr lang="en-US" dirty="0" err="1" smtClean="0"/>
              <a:t>kunci</a:t>
            </a:r>
            <a:r>
              <a:rPr lang="en-US" dirty="0" smtClean="0"/>
              <a:t> </a:t>
            </a:r>
            <a:r>
              <a:rPr lang="en-US" dirty="0" err="1" smtClean="0"/>
              <a:t>secara</a:t>
            </a:r>
            <a:r>
              <a:rPr lang="en-US" dirty="0" smtClean="0"/>
              <a:t> </a:t>
            </a:r>
            <a:r>
              <a:rPr lang="en-US" dirty="0" err="1" smtClean="0"/>
              <a:t>rahasia</a:t>
            </a:r>
            <a:r>
              <a:rPr lang="en-US" dirty="0" smtClean="0"/>
              <a:t> ?</a:t>
            </a:r>
          </a:p>
          <a:p>
            <a:pPr lvl="1"/>
            <a:r>
              <a:rPr lang="en-US" dirty="0" err="1" smtClean="0"/>
              <a:t>Untuk</a:t>
            </a:r>
            <a:r>
              <a:rPr lang="en-US" dirty="0" smtClean="0"/>
              <a:t> n orang </a:t>
            </a:r>
            <a:r>
              <a:rPr lang="en-US" dirty="0" err="1" smtClean="0"/>
              <a:t>pemakai</a:t>
            </a:r>
            <a:r>
              <a:rPr lang="en-US" dirty="0" smtClean="0"/>
              <a:t>, </a:t>
            </a:r>
            <a:r>
              <a:rPr lang="en-US" dirty="0" err="1" smtClean="0"/>
              <a:t>diperlukan</a:t>
            </a:r>
            <a:r>
              <a:rPr lang="en-US" dirty="0" smtClean="0"/>
              <a:t> n(n-1)/2 </a:t>
            </a:r>
            <a:r>
              <a:rPr lang="en-US" dirty="0" err="1" smtClean="0"/>
              <a:t>kunci</a:t>
            </a:r>
            <a:r>
              <a:rPr lang="en-US" dirty="0" smtClean="0"/>
              <a:t> </a:t>
            </a:r>
            <a:r>
              <a:rPr lang="en-US" dirty="0" smtClean="0">
                <a:sym typeface="Wingdings" panose="05000000000000000000" pitchFamily="2" charset="2"/>
              </a:rPr>
              <a:t> </a:t>
            </a:r>
            <a:r>
              <a:rPr lang="en-US" dirty="0" err="1" smtClean="0">
                <a:sym typeface="Wingdings" panose="05000000000000000000" pitchFamily="2" charset="2"/>
              </a:rPr>
              <a:t>tidak</a:t>
            </a:r>
            <a:r>
              <a:rPr lang="en-US" dirty="0" smtClean="0">
                <a:sym typeface="Wingdings" panose="05000000000000000000" pitchFamily="2" charset="2"/>
              </a:rPr>
              <a:t> </a:t>
            </a:r>
            <a:r>
              <a:rPr lang="en-US" dirty="0" err="1" smtClean="0">
                <a:sym typeface="Wingdings" panose="05000000000000000000" pitchFamily="2" charset="2"/>
              </a:rPr>
              <a:t>praktis</a:t>
            </a:r>
            <a:r>
              <a:rPr lang="en-US" dirty="0" smtClean="0">
                <a:sym typeface="Wingdings" panose="05000000000000000000" pitchFamily="2" charset="2"/>
              </a:rPr>
              <a:t> </a:t>
            </a:r>
            <a:r>
              <a:rPr lang="en-US" dirty="0" err="1" smtClean="0">
                <a:sym typeface="Wingdings" panose="05000000000000000000" pitchFamily="2" charset="2"/>
              </a:rPr>
              <a:t>untuk</a:t>
            </a:r>
            <a:r>
              <a:rPr lang="en-US" dirty="0" smtClean="0">
                <a:sym typeface="Wingdings" panose="05000000000000000000" pitchFamily="2" charset="2"/>
              </a:rPr>
              <a:t> </a:t>
            </a:r>
            <a:r>
              <a:rPr lang="en-US" dirty="0" err="1" smtClean="0">
                <a:sym typeface="Wingdings" panose="05000000000000000000" pitchFamily="2" charset="2"/>
              </a:rPr>
              <a:t>pemakai</a:t>
            </a:r>
            <a:r>
              <a:rPr lang="en-US" dirty="0" smtClean="0">
                <a:sym typeface="Wingdings" panose="05000000000000000000" pitchFamily="2" charset="2"/>
              </a:rPr>
              <a:t> </a:t>
            </a:r>
            <a:r>
              <a:rPr lang="en-US" dirty="0" err="1" smtClean="0">
                <a:sym typeface="Wingdings" panose="05000000000000000000" pitchFamily="2" charset="2"/>
              </a:rPr>
              <a:t>dalam</a:t>
            </a:r>
            <a:r>
              <a:rPr lang="en-US" dirty="0" smtClean="0">
                <a:sym typeface="Wingdings" panose="05000000000000000000" pitchFamily="2" charset="2"/>
              </a:rPr>
              <a:t> </a:t>
            </a:r>
            <a:r>
              <a:rPr lang="en-US" dirty="0" err="1" smtClean="0">
                <a:sym typeface="Wingdings" panose="05000000000000000000" pitchFamily="2" charset="2"/>
              </a:rPr>
              <a:t>jumlah</a:t>
            </a:r>
            <a:r>
              <a:rPr lang="en-US" dirty="0" smtClean="0">
                <a:sym typeface="Wingdings" panose="05000000000000000000" pitchFamily="2" charset="2"/>
              </a:rPr>
              <a:t> </a:t>
            </a:r>
            <a:r>
              <a:rPr lang="en-US" dirty="0" err="1" smtClean="0">
                <a:sym typeface="Wingdings" panose="05000000000000000000" pitchFamily="2" charset="2"/>
              </a:rPr>
              <a:t>banyak</a:t>
            </a:r>
            <a:endParaRPr lang="en-US" dirty="0" smtClean="0"/>
          </a:p>
        </p:txBody>
      </p:sp>
      <p:pic>
        <p:nvPicPr>
          <p:cNvPr id="15364" name="Picture 2" descr="C:\Documents and Settings\Lukito\My Documents\Images&amp;Drawings\Icon Collections\IMO Two Of The Best Sets\Icon Experience\iconexperience.com_collection2_objects_and_people\48x48\plain\dude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2200" y="4648200"/>
            <a:ext cx="60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5" name="Picture 3" descr="C:\Documents and Settings\Lukito\My Documents\Images&amp;Drawings\Icon Collections\IMO Two Of The Best Sets\Icon Experience\iconexperience.com_collection2_objects_and_people\48x48\plain\dude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96400" y="4648200"/>
            <a:ext cx="60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6" name="Picture 4" descr="C:\Documents and Settings\Lukito\My Documents\Images&amp;Drawings\Icon Collections\IMO Two Of The Best Sets\Icon Experience\iconexperience.com_collection4_network_and_security\48x48\plain\key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33800" y="5715000"/>
            <a:ext cx="60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7" name="Picture 6" descr="C:\Documents and Settings\Lukito\My Documents\Images&amp;Drawings\Icon Collections\IMO Two Of The Best Sets\Icon Experience\iconexperience.com_collection4_network_and_security\48x48\plain\mail.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33800" y="4648200"/>
            <a:ext cx="617538" cy="617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8" name="Picture 7" descr="C:\Documents and Settings\Lukito\My Documents\Images&amp;Drawings\Icon Collections\IMO Two Of The Best Sets\Icon Experience\iconexperience.com_collection4_network_and_security\48x48\plain\mail_lock.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29200" y="4648200"/>
            <a:ext cx="617538" cy="617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9" name="Picture 7" descr="C:\Documents and Settings\Lukito\My Documents\Images&amp;Drawings\Icon Collections\IMO Two Of The Best Sets\Icon Experience\iconexperience.com_collection4_network_and_security\48x48\plain\mail_lock.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73864" y="4648200"/>
            <a:ext cx="617537" cy="617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70" name="Picture 6" descr="C:\Documents and Settings\Lukito\My Documents\Images&amp;Drawings\Icon Collections\IMO Two Of The Best Sets\Icon Experience\iconexperience.com_collection4_network_and_security\48x48\plain\mail.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69264" y="4648200"/>
            <a:ext cx="617537" cy="617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71" name="Picture 4" descr="C:\Documents and Settings\Lukito\My Documents\Images&amp;Drawings\Icon Collections\IMO Two Of The Best Sets\Icon Experience\iconexperience.com_collection4_network_and_security\48x48\plain\key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81800" y="5715000"/>
            <a:ext cx="60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ight Arrow 12"/>
          <p:cNvSpPr/>
          <p:nvPr/>
        </p:nvSpPr>
        <p:spPr>
          <a:xfrm>
            <a:off x="3048000" y="4876800"/>
            <a:ext cx="457200" cy="228600"/>
          </a:xfrm>
          <a:prstGeom prst="right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14" name="Right Arrow 13"/>
          <p:cNvSpPr/>
          <p:nvPr/>
        </p:nvSpPr>
        <p:spPr>
          <a:xfrm>
            <a:off x="4495800" y="4876800"/>
            <a:ext cx="457200" cy="228600"/>
          </a:xfrm>
          <a:prstGeom prst="right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15" name="Right Arrow 14"/>
          <p:cNvSpPr/>
          <p:nvPr/>
        </p:nvSpPr>
        <p:spPr>
          <a:xfrm>
            <a:off x="7543800" y="4876800"/>
            <a:ext cx="457200" cy="228600"/>
          </a:xfrm>
          <a:prstGeom prst="right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16" name="Right Arrow 15"/>
          <p:cNvSpPr/>
          <p:nvPr/>
        </p:nvSpPr>
        <p:spPr>
          <a:xfrm>
            <a:off x="8763000" y="4876800"/>
            <a:ext cx="457200" cy="228600"/>
          </a:xfrm>
          <a:prstGeom prst="right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17" name="Right Arrow 16"/>
          <p:cNvSpPr/>
          <p:nvPr/>
        </p:nvSpPr>
        <p:spPr>
          <a:xfrm>
            <a:off x="5791200" y="4876800"/>
            <a:ext cx="838200" cy="228600"/>
          </a:xfrm>
          <a:prstGeom prst="right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19" name="Right Arrow 18"/>
          <p:cNvSpPr/>
          <p:nvPr/>
        </p:nvSpPr>
        <p:spPr>
          <a:xfrm rot="16200000">
            <a:off x="3848100" y="5372100"/>
            <a:ext cx="304800" cy="228600"/>
          </a:xfrm>
          <a:prstGeom prst="right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20" name="Right Arrow 19"/>
          <p:cNvSpPr/>
          <p:nvPr/>
        </p:nvSpPr>
        <p:spPr>
          <a:xfrm rot="16200000">
            <a:off x="6896100" y="5372100"/>
            <a:ext cx="304800" cy="228600"/>
          </a:xfrm>
          <a:prstGeom prst="right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15379" name="TextBox 20"/>
          <p:cNvSpPr txBox="1">
            <a:spLocks noChangeArrowheads="1"/>
          </p:cNvSpPr>
          <p:nvPr/>
        </p:nvSpPr>
        <p:spPr bwMode="auto">
          <a:xfrm>
            <a:off x="5867400" y="4572000"/>
            <a:ext cx="61753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sz="1600">
                <a:latin typeface="Arial" panose="020B0604020202020204" pitchFamily="34" charset="0"/>
              </a:rPr>
              <a:t>kirim</a:t>
            </a:r>
          </a:p>
        </p:txBody>
      </p:sp>
      <p:sp>
        <p:nvSpPr>
          <p:cNvPr id="15380" name="TextBox 21"/>
          <p:cNvSpPr txBox="1">
            <a:spLocks noChangeArrowheads="1"/>
          </p:cNvSpPr>
          <p:nvPr/>
        </p:nvSpPr>
        <p:spPr bwMode="auto">
          <a:xfrm>
            <a:off x="4038600" y="5410200"/>
            <a:ext cx="89058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sz="1600">
                <a:latin typeface="Arial" panose="020B0604020202020204" pitchFamily="34" charset="0"/>
              </a:rPr>
              <a:t>enkripsi</a:t>
            </a:r>
          </a:p>
        </p:txBody>
      </p:sp>
      <p:sp>
        <p:nvSpPr>
          <p:cNvPr id="15381" name="TextBox 22"/>
          <p:cNvSpPr txBox="1">
            <a:spLocks noChangeArrowheads="1"/>
          </p:cNvSpPr>
          <p:nvPr/>
        </p:nvSpPr>
        <p:spPr bwMode="auto">
          <a:xfrm>
            <a:off x="7110414" y="5410200"/>
            <a:ext cx="890587"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sz="1600">
                <a:latin typeface="Arial" panose="020B0604020202020204" pitchFamily="34" charset="0"/>
              </a:rPr>
              <a:t>dekripsi</a:t>
            </a:r>
          </a:p>
        </p:txBody>
      </p:sp>
      <p:sp>
        <p:nvSpPr>
          <p:cNvPr id="15382" name="TextBox 23"/>
          <p:cNvSpPr txBox="1">
            <a:spLocks noChangeArrowheads="1"/>
          </p:cNvSpPr>
          <p:nvPr/>
        </p:nvSpPr>
        <p:spPr bwMode="auto">
          <a:xfrm>
            <a:off x="3581400" y="4267200"/>
            <a:ext cx="94773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sz="1600">
                <a:latin typeface="Arial" panose="020B0604020202020204" pitchFamily="34" charset="0"/>
              </a:rPr>
              <a:t>data asli</a:t>
            </a:r>
          </a:p>
        </p:txBody>
      </p:sp>
      <p:sp>
        <p:nvSpPr>
          <p:cNvPr id="15383" name="TextBox 24"/>
          <p:cNvSpPr txBox="1">
            <a:spLocks noChangeArrowheads="1"/>
          </p:cNvSpPr>
          <p:nvPr/>
        </p:nvSpPr>
        <p:spPr bwMode="auto">
          <a:xfrm>
            <a:off x="7924800" y="4267200"/>
            <a:ext cx="94773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sz="1600">
                <a:latin typeface="Arial" panose="020B0604020202020204" pitchFamily="34" charset="0"/>
              </a:rPr>
              <a:t>data asli</a:t>
            </a:r>
          </a:p>
        </p:txBody>
      </p:sp>
      <p:sp>
        <p:nvSpPr>
          <p:cNvPr id="15384" name="TextBox 25"/>
          <p:cNvSpPr txBox="1">
            <a:spLocks noChangeArrowheads="1"/>
          </p:cNvSpPr>
          <p:nvPr/>
        </p:nvSpPr>
        <p:spPr bwMode="auto">
          <a:xfrm>
            <a:off x="4843464" y="4267200"/>
            <a:ext cx="1131887"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sz="1600">
                <a:latin typeface="Arial" panose="020B0604020202020204" pitchFamily="34" charset="0"/>
              </a:rPr>
              <a:t>cyphertext</a:t>
            </a:r>
          </a:p>
        </p:txBody>
      </p:sp>
      <p:sp>
        <p:nvSpPr>
          <p:cNvPr id="15385" name="TextBox 26"/>
          <p:cNvSpPr txBox="1">
            <a:spLocks noChangeArrowheads="1"/>
          </p:cNvSpPr>
          <p:nvPr/>
        </p:nvSpPr>
        <p:spPr bwMode="auto">
          <a:xfrm>
            <a:off x="6488114" y="4267200"/>
            <a:ext cx="1131887"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sz="1600">
                <a:latin typeface="Arial" panose="020B0604020202020204" pitchFamily="34" charset="0"/>
              </a:rPr>
              <a:t>cyphertext</a:t>
            </a:r>
          </a:p>
        </p:txBody>
      </p:sp>
      <p:sp>
        <p:nvSpPr>
          <p:cNvPr id="15386" name="TextBox 27"/>
          <p:cNvSpPr txBox="1">
            <a:spLocks noChangeArrowheads="1"/>
          </p:cNvSpPr>
          <p:nvPr/>
        </p:nvSpPr>
        <p:spPr bwMode="auto">
          <a:xfrm>
            <a:off x="2176463" y="5300664"/>
            <a:ext cx="969962"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sz="1600">
                <a:latin typeface="Arial" panose="020B0604020202020204" pitchFamily="34" charset="0"/>
              </a:rPr>
              <a:t>pengirim</a:t>
            </a:r>
          </a:p>
        </p:txBody>
      </p:sp>
      <p:sp>
        <p:nvSpPr>
          <p:cNvPr id="15387" name="TextBox 28"/>
          <p:cNvSpPr txBox="1">
            <a:spLocks noChangeArrowheads="1"/>
          </p:cNvSpPr>
          <p:nvPr/>
        </p:nvSpPr>
        <p:spPr bwMode="auto">
          <a:xfrm>
            <a:off x="9067801" y="5300664"/>
            <a:ext cx="1039813"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sz="1600">
                <a:latin typeface="Arial" panose="020B0604020202020204" pitchFamily="34" charset="0"/>
              </a:rPr>
              <a:t>penerima</a:t>
            </a:r>
          </a:p>
        </p:txBody>
      </p:sp>
    </p:spTree>
    <p:extLst>
      <p:ext uri="{BB962C8B-B14F-4D97-AF65-F5344CB8AC3E}">
        <p14:creationId xmlns:p14="http://schemas.microsoft.com/office/powerpoint/2010/main" val="131679701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id-ID" dirty="0" smtClean="0"/>
              <a:t>Jenis – Jenis </a:t>
            </a:r>
            <a:r>
              <a:rPr lang="en-US" dirty="0" err="1" smtClean="0"/>
              <a:t>Kriptografi</a:t>
            </a:r>
            <a:endParaRPr lang="en-US" dirty="0" smtClean="0"/>
          </a:p>
        </p:txBody>
      </p:sp>
      <p:sp>
        <p:nvSpPr>
          <p:cNvPr id="16387" name="Content Placeholder 2"/>
          <p:cNvSpPr>
            <a:spLocks noGrp="1"/>
          </p:cNvSpPr>
          <p:nvPr>
            <p:ph idx="1"/>
          </p:nvPr>
        </p:nvSpPr>
        <p:spPr>
          <a:xfrm>
            <a:off x="1981200" y="1442434"/>
            <a:ext cx="8229600" cy="2062766"/>
          </a:xfrm>
        </p:spPr>
        <p:txBody>
          <a:bodyPr>
            <a:normAutofit fontScale="92500" lnSpcReduction="10000"/>
          </a:bodyPr>
          <a:lstStyle/>
          <a:p>
            <a:pPr marL="0" indent="0">
              <a:buNone/>
            </a:pPr>
            <a:r>
              <a:rPr lang="id-ID" b="1" dirty="0" smtClean="0"/>
              <a:t>2. Kriptografi Asimetris</a:t>
            </a:r>
          </a:p>
          <a:p>
            <a:pPr marL="0" indent="0">
              <a:buNone/>
            </a:pPr>
            <a:endParaRPr lang="id-ID" dirty="0"/>
          </a:p>
          <a:p>
            <a:pPr marL="0" indent="0">
              <a:buNone/>
            </a:pPr>
            <a:r>
              <a:rPr lang="en-US" dirty="0" err="1" smtClean="0"/>
              <a:t>Kunci</a:t>
            </a:r>
            <a:r>
              <a:rPr lang="en-US" dirty="0" smtClean="0"/>
              <a:t> </a:t>
            </a:r>
            <a:r>
              <a:rPr lang="en-US" dirty="0" err="1" smtClean="0"/>
              <a:t>enkripsi</a:t>
            </a:r>
            <a:r>
              <a:rPr lang="en-US" dirty="0" smtClean="0"/>
              <a:t> </a:t>
            </a:r>
            <a:r>
              <a:rPr lang="en-US" dirty="0" err="1" smtClean="0"/>
              <a:t>tidak</a:t>
            </a:r>
            <a:r>
              <a:rPr lang="en-US" dirty="0" smtClean="0"/>
              <a:t> </a:t>
            </a:r>
            <a:r>
              <a:rPr lang="en-US" dirty="0" err="1" smtClean="0"/>
              <a:t>sama</a:t>
            </a:r>
            <a:r>
              <a:rPr lang="en-US" dirty="0" smtClean="0"/>
              <a:t> </a:t>
            </a:r>
            <a:r>
              <a:rPr lang="en-US" dirty="0" err="1" smtClean="0"/>
              <a:t>dengan</a:t>
            </a:r>
            <a:r>
              <a:rPr lang="en-US" dirty="0" smtClean="0"/>
              <a:t> </a:t>
            </a:r>
            <a:r>
              <a:rPr lang="en-US" dirty="0" err="1" smtClean="0"/>
              <a:t>kunci</a:t>
            </a:r>
            <a:r>
              <a:rPr lang="en-US" dirty="0" smtClean="0"/>
              <a:t> </a:t>
            </a:r>
            <a:r>
              <a:rPr lang="en-US" dirty="0" err="1" smtClean="0"/>
              <a:t>dekripsi</a:t>
            </a:r>
            <a:r>
              <a:rPr lang="en-US" dirty="0" smtClean="0"/>
              <a:t>. </a:t>
            </a:r>
            <a:r>
              <a:rPr lang="en-US" dirty="0" err="1" smtClean="0"/>
              <a:t>Kedua</a:t>
            </a:r>
            <a:r>
              <a:rPr lang="en-US" dirty="0" smtClean="0"/>
              <a:t> </a:t>
            </a:r>
            <a:r>
              <a:rPr lang="en-US" dirty="0" err="1" smtClean="0"/>
              <a:t>kunci</a:t>
            </a:r>
            <a:r>
              <a:rPr lang="en-US" dirty="0" smtClean="0"/>
              <a:t> </a:t>
            </a:r>
            <a:r>
              <a:rPr lang="en-US" dirty="0" err="1" smtClean="0"/>
              <a:t>dibuat</a:t>
            </a:r>
            <a:r>
              <a:rPr lang="en-US" dirty="0" smtClean="0"/>
              <a:t> </a:t>
            </a:r>
            <a:r>
              <a:rPr lang="en-US" dirty="0" err="1" smtClean="0"/>
              <a:t>oleh</a:t>
            </a:r>
            <a:r>
              <a:rPr lang="en-US" dirty="0" smtClean="0"/>
              <a:t> </a:t>
            </a:r>
            <a:r>
              <a:rPr lang="en-US" dirty="0" err="1" smtClean="0"/>
              <a:t>penerima</a:t>
            </a:r>
            <a:r>
              <a:rPr lang="en-US" dirty="0" smtClean="0"/>
              <a:t> data</a:t>
            </a:r>
          </a:p>
          <a:p>
            <a:pPr lvl="1"/>
            <a:r>
              <a:rPr lang="en-US" dirty="0" err="1" smtClean="0"/>
              <a:t>enkripsi</a:t>
            </a:r>
            <a:r>
              <a:rPr lang="en-US" dirty="0" smtClean="0"/>
              <a:t> </a:t>
            </a:r>
            <a:r>
              <a:rPr lang="en-US" dirty="0" smtClean="0">
                <a:sym typeface="Wingdings" panose="05000000000000000000" pitchFamily="2" charset="2"/>
              </a:rPr>
              <a:t> </a:t>
            </a:r>
            <a:r>
              <a:rPr lang="en-US" dirty="0" err="1" smtClean="0">
                <a:sym typeface="Wingdings" panose="05000000000000000000" pitchFamily="2" charset="2"/>
              </a:rPr>
              <a:t>kunci</a:t>
            </a:r>
            <a:r>
              <a:rPr lang="en-US" dirty="0" smtClean="0">
                <a:sym typeface="Wingdings" panose="05000000000000000000" pitchFamily="2" charset="2"/>
              </a:rPr>
              <a:t> </a:t>
            </a:r>
            <a:r>
              <a:rPr lang="en-US" dirty="0" err="1" smtClean="0">
                <a:sym typeface="Wingdings" panose="05000000000000000000" pitchFamily="2" charset="2"/>
              </a:rPr>
              <a:t>publik</a:t>
            </a:r>
            <a:endParaRPr lang="en-US" dirty="0" smtClean="0">
              <a:sym typeface="Wingdings" panose="05000000000000000000" pitchFamily="2" charset="2"/>
            </a:endParaRPr>
          </a:p>
          <a:p>
            <a:pPr lvl="1"/>
            <a:r>
              <a:rPr lang="en-US" dirty="0" err="1" smtClean="0">
                <a:sym typeface="Wingdings" panose="05000000000000000000" pitchFamily="2" charset="2"/>
              </a:rPr>
              <a:t>dekripsi</a:t>
            </a:r>
            <a:r>
              <a:rPr lang="en-US" dirty="0" smtClean="0">
                <a:sym typeface="Wingdings" panose="05000000000000000000" pitchFamily="2" charset="2"/>
              </a:rPr>
              <a:t>  </a:t>
            </a:r>
            <a:r>
              <a:rPr lang="en-US" dirty="0" err="1" smtClean="0">
                <a:sym typeface="Wingdings" panose="05000000000000000000" pitchFamily="2" charset="2"/>
              </a:rPr>
              <a:t>kunci</a:t>
            </a:r>
            <a:r>
              <a:rPr lang="en-US" dirty="0" smtClean="0">
                <a:sym typeface="Wingdings" panose="05000000000000000000" pitchFamily="2" charset="2"/>
              </a:rPr>
              <a:t> </a:t>
            </a:r>
            <a:r>
              <a:rPr lang="en-US" dirty="0" err="1" smtClean="0">
                <a:sym typeface="Wingdings" panose="05000000000000000000" pitchFamily="2" charset="2"/>
              </a:rPr>
              <a:t>privat</a:t>
            </a:r>
            <a:endParaRPr lang="en-US" dirty="0" smtClean="0"/>
          </a:p>
        </p:txBody>
      </p:sp>
      <p:pic>
        <p:nvPicPr>
          <p:cNvPr id="16388" name="Picture 2" descr="C:\Documents and Settings\Lukito\My Documents\Images&amp;Drawings\Icon Collections\IMO Two Of The Best Sets\Icon Experience\iconexperience.com_collection2_objects_and_people\48x48\plain\dude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89188" y="4495800"/>
            <a:ext cx="60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9" name="Picture 3" descr="C:\Documents and Settings\Lukito\My Documents\Images&amp;Drawings\Icon Collections\IMO Two Of The Best Sets\Icon Experience\iconexperience.com_collection2_objects_and_people\48x48\plain\dude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23388" y="4495800"/>
            <a:ext cx="60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90" name="Picture 4" descr="C:\Documents and Settings\Lukito\My Documents\Images&amp;Drawings\Icon Collections\IMO Two Of The Best Sets\Icon Experience\iconexperience.com_collection4_network_and_security\48x48\plain\key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60788" y="5562600"/>
            <a:ext cx="60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91" name="Picture 6" descr="C:\Documents and Settings\Lukito\My Documents\Images&amp;Drawings\Icon Collections\IMO Two Of The Best Sets\Icon Experience\iconexperience.com_collection4_network_and_security\48x48\plain\mail.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60789" y="4495800"/>
            <a:ext cx="617537" cy="617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92" name="Picture 7" descr="C:\Documents and Settings\Lukito\My Documents\Images&amp;Drawings\Icon Collections\IMO Two Of The Best Sets\Icon Experience\iconexperience.com_collection4_network_and_security\48x48\plain\mail_lock.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56189" y="4495800"/>
            <a:ext cx="617537" cy="617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93" name="Picture 7" descr="C:\Documents and Settings\Lukito\My Documents\Images&amp;Drawings\Icon Collections\IMO Two Of The Best Sets\Icon Experience\iconexperience.com_collection4_network_and_security\48x48\plain\mail_lock.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00850" y="4495800"/>
            <a:ext cx="617538" cy="617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94" name="Picture 6" descr="C:\Documents and Settings\Lukito\My Documents\Images&amp;Drawings\Icon Collections\IMO Two Of The Best Sets\Icon Experience\iconexperience.com_collection4_network_and_security\48x48\plain\mail.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96250" y="4495800"/>
            <a:ext cx="617538" cy="617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95" name="Picture 4" descr="C:\Documents and Settings\Lukito\My Documents\Images&amp;Drawings\Icon Collections\IMO Two Of The Best Sets\Icon Experience\iconexperience.com_collection4_network_and_security\48x48\plain\key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08788" y="5562600"/>
            <a:ext cx="60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Right Arrow 11"/>
          <p:cNvSpPr/>
          <p:nvPr/>
        </p:nvSpPr>
        <p:spPr>
          <a:xfrm>
            <a:off x="3074988" y="4724400"/>
            <a:ext cx="457200" cy="228600"/>
          </a:xfrm>
          <a:prstGeom prst="right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13" name="Right Arrow 12"/>
          <p:cNvSpPr/>
          <p:nvPr/>
        </p:nvSpPr>
        <p:spPr>
          <a:xfrm>
            <a:off x="4522788" y="4724400"/>
            <a:ext cx="457200" cy="228600"/>
          </a:xfrm>
          <a:prstGeom prst="right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14" name="Right Arrow 13"/>
          <p:cNvSpPr/>
          <p:nvPr/>
        </p:nvSpPr>
        <p:spPr>
          <a:xfrm>
            <a:off x="7570788" y="4724400"/>
            <a:ext cx="457200" cy="228600"/>
          </a:xfrm>
          <a:prstGeom prst="right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15" name="Right Arrow 14"/>
          <p:cNvSpPr/>
          <p:nvPr/>
        </p:nvSpPr>
        <p:spPr>
          <a:xfrm>
            <a:off x="8789988" y="4724400"/>
            <a:ext cx="457200" cy="228600"/>
          </a:xfrm>
          <a:prstGeom prst="right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16" name="Right Arrow 15"/>
          <p:cNvSpPr/>
          <p:nvPr/>
        </p:nvSpPr>
        <p:spPr>
          <a:xfrm>
            <a:off x="5818188" y="4724400"/>
            <a:ext cx="838200" cy="228600"/>
          </a:xfrm>
          <a:prstGeom prst="right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17" name="Right Arrow 16"/>
          <p:cNvSpPr/>
          <p:nvPr/>
        </p:nvSpPr>
        <p:spPr>
          <a:xfrm rot="16200000">
            <a:off x="3875088" y="5219700"/>
            <a:ext cx="304800" cy="228600"/>
          </a:xfrm>
          <a:prstGeom prst="right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18" name="Right Arrow 17"/>
          <p:cNvSpPr/>
          <p:nvPr/>
        </p:nvSpPr>
        <p:spPr>
          <a:xfrm rot="16200000">
            <a:off x="6923088" y="5219700"/>
            <a:ext cx="304800" cy="228600"/>
          </a:xfrm>
          <a:prstGeom prst="right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16403" name="TextBox 18"/>
          <p:cNvSpPr txBox="1">
            <a:spLocks noChangeArrowheads="1"/>
          </p:cNvSpPr>
          <p:nvPr/>
        </p:nvSpPr>
        <p:spPr bwMode="auto">
          <a:xfrm>
            <a:off x="5894389" y="4419600"/>
            <a:ext cx="617537"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sz="1600">
                <a:latin typeface="Arial" panose="020B0604020202020204" pitchFamily="34" charset="0"/>
              </a:rPr>
              <a:t>kirim</a:t>
            </a:r>
          </a:p>
        </p:txBody>
      </p:sp>
      <p:sp>
        <p:nvSpPr>
          <p:cNvPr id="16404" name="TextBox 19"/>
          <p:cNvSpPr txBox="1">
            <a:spLocks noChangeArrowheads="1"/>
          </p:cNvSpPr>
          <p:nvPr/>
        </p:nvSpPr>
        <p:spPr bwMode="auto">
          <a:xfrm>
            <a:off x="4065589" y="5257800"/>
            <a:ext cx="890587"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sz="1600">
                <a:latin typeface="Arial" panose="020B0604020202020204" pitchFamily="34" charset="0"/>
              </a:rPr>
              <a:t>enkripsi</a:t>
            </a:r>
          </a:p>
        </p:txBody>
      </p:sp>
      <p:sp>
        <p:nvSpPr>
          <p:cNvPr id="16405" name="TextBox 20"/>
          <p:cNvSpPr txBox="1">
            <a:spLocks noChangeArrowheads="1"/>
          </p:cNvSpPr>
          <p:nvPr/>
        </p:nvSpPr>
        <p:spPr bwMode="auto">
          <a:xfrm>
            <a:off x="7138988" y="5257800"/>
            <a:ext cx="8890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sz="1600">
                <a:latin typeface="Arial" panose="020B0604020202020204" pitchFamily="34" charset="0"/>
              </a:rPr>
              <a:t>dekripsi</a:t>
            </a:r>
          </a:p>
        </p:txBody>
      </p:sp>
      <p:sp>
        <p:nvSpPr>
          <p:cNvPr id="16406" name="TextBox 21"/>
          <p:cNvSpPr txBox="1">
            <a:spLocks noChangeArrowheads="1"/>
          </p:cNvSpPr>
          <p:nvPr/>
        </p:nvSpPr>
        <p:spPr bwMode="auto">
          <a:xfrm>
            <a:off x="3608389" y="4114800"/>
            <a:ext cx="947737"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sz="1600">
                <a:latin typeface="Arial" panose="020B0604020202020204" pitchFamily="34" charset="0"/>
              </a:rPr>
              <a:t>data asli</a:t>
            </a:r>
          </a:p>
        </p:txBody>
      </p:sp>
      <p:sp>
        <p:nvSpPr>
          <p:cNvPr id="16407" name="TextBox 22"/>
          <p:cNvSpPr txBox="1">
            <a:spLocks noChangeArrowheads="1"/>
          </p:cNvSpPr>
          <p:nvPr/>
        </p:nvSpPr>
        <p:spPr bwMode="auto">
          <a:xfrm>
            <a:off x="7951789" y="4114800"/>
            <a:ext cx="947737"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sz="1600">
                <a:latin typeface="Arial" panose="020B0604020202020204" pitchFamily="34" charset="0"/>
              </a:rPr>
              <a:t>data asli</a:t>
            </a:r>
          </a:p>
        </p:txBody>
      </p:sp>
      <p:sp>
        <p:nvSpPr>
          <p:cNvPr id="16408" name="TextBox 23"/>
          <p:cNvSpPr txBox="1">
            <a:spLocks noChangeArrowheads="1"/>
          </p:cNvSpPr>
          <p:nvPr/>
        </p:nvSpPr>
        <p:spPr bwMode="auto">
          <a:xfrm>
            <a:off x="4870451" y="4114800"/>
            <a:ext cx="113347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sz="1600">
                <a:latin typeface="Arial" panose="020B0604020202020204" pitchFamily="34" charset="0"/>
              </a:rPr>
              <a:t>cyphertext</a:t>
            </a:r>
          </a:p>
        </p:txBody>
      </p:sp>
      <p:sp>
        <p:nvSpPr>
          <p:cNvPr id="16409" name="TextBox 24"/>
          <p:cNvSpPr txBox="1">
            <a:spLocks noChangeArrowheads="1"/>
          </p:cNvSpPr>
          <p:nvPr/>
        </p:nvSpPr>
        <p:spPr bwMode="auto">
          <a:xfrm>
            <a:off x="6515100" y="4114800"/>
            <a:ext cx="113188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sz="1600">
                <a:latin typeface="Arial" panose="020B0604020202020204" pitchFamily="34" charset="0"/>
              </a:rPr>
              <a:t>cyphertext</a:t>
            </a:r>
          </a:p>
        </p:txBody>
      </p:sp>
      <p:sp>
        <p:nvSpPr>
          <p:cNvPr id="16410" name="TextBox 25"/>
          <p:cNvSpPr txBox="1">
            <a:spLocks noChangeArrowheads="1"/>
          </p:cNvSpPr>
          <p:nvPr/>
        </p:nvSpPr>
        <p:spPr bwMode="auto">
          <a:xfrm>
            <a:off x="2203450" y="5148264"/>
            <a:ext cx="97155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sz="1600">
                <a:latin typeface="Arial" panose="020B0604020202020204" pitchFamily="34" charset="0"/>
              </a:rPr>
              <a:t>pengirim</a:t>
            </a:r>
          </a:p>
        </p:txBody>
      </p:sp>
      <p:sp>
        <p:nvSpPr>
          <p:cNvPr id="16411" name="TextBox 26"/>
          <p:cNvSpPr txBox="1">
            <a:spLocks noChangeArrowheads="1"/>
          </p:cNvSpPr>
          <p:nvPr/>
        </p:nvSpPr>
        <p:spPr bwMode="auto">
          <a:xfrm>
            <a:off x="9094788" y="5148264"/>
            <a:ext cx="1039812"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sz="1600">
                <a:latin typeface="Arial" panose="020B0604020202020204" pitchFamily="34" charset="0"/>
              </a:rPr>
              <a:t>penerima</a:t>
            </a:r>
          </a:p>
        </p:txBody>
      </p:sp>
      <p:sp>
        <p:nvSpPr>
          <p:cNvPr id="16412" name="TextBox 51"/>
          <p:cNvSpPr txBox="1">
            <a:spLocks noChangeArrowheads="1"/>
          </p:cNvSpPr>
          <p:nvPr/>
        </p:nvSpPr>
        <p:spPr bwMode="auto">
          <a:xfrm>
            <a:off x="3455989" y="6096000"/>
            <a:ext cx="125412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sz="1600">
                <a:latin typeface="Arial" panose="020B0604020202020204" pitchFamily="34" charset="0"/>
              </a:rPr>
              <a:t>kunci publik</a:t>
            </a:r>
          </a:p>
        </p:txBody>
      </p:sp>
      <p:sp>
        <p:nvSpPr>
          <p:cNvPr id="16413" name="TextBox 52"/>
          <p:cNvSpPr txBox="1">
            <a:spLocks noChangeArrowheads="1"/>
          </p:cNvSpPr>
          <p:nvPr/>
        </p:nvSpPr>
        <p:spPr bwMode="auto">
          <a:xfrm>
            <a:off x="6470650" y="6096000"/>
            <a:ext cx="122078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sz="1600">
                <a:latin typeface="Arial" panose="020B0604020202020204" pitchFamily="34" charset="0"/>
              </a:rPr>
              <a:t>kunci privat</a:t>
            </a:r>
          </a:p>
        </p:txBody>
      </p:sp>
    </p:spTree>
    <p:extLst>
      <p:ext uri="{BB962C8B-B14F-4D97-AF65-F5344CB8AC3E}">
        <p14:creationId xmlns:p14="http://schemas.microsoft.com/office/powerpoint/2010/main" val="165242555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623297" y="714262"/>
            <a:ext cx="8911687" cy="1280890"/>
          </a:xfrm>
        </p:spPr>
        <p:txBody>
          <a:bodyPr/>
          <a:lstStyle/>
          <a:p>
            <a:r>
              <a:rPr lang="id-ID" dirty="0"/>
              <a:t>PENTINGNYA KEAMANAN SISTEM</a:t>
            </a:r>
          </a:p>
        </p:txBody>
      </p:sp>
      <p:sp>
        <p:nvSpPr>
          <p:cNvPr id="5" name="Content Placeholder 4"/>
          <p:cNvSpPr>
            <a:spLocks noGrp="1"/>
          </p:cNvSpPr>
          <p:nvPr>
            <p:ph idx="1"/>
          </p:nvPr>
        </p:nvSpPr>
        <p:spPr>
          <a:xfrm>
            <a:off x="1623297" y="1879242"/>
            <a:ext cx="8915400" cy="3777622"/>
          </a:xfrm>
        </p:spPr>
        <p:txBody>
          <a:bodyPr/>
          <a:lstStyle/>
          <a:p>
            <a:pPr marL="0" indent="0">
              <a:buNone/>
            </a:pPr>
            <a:r>
              <a:rPr lang="id-ID" dirty="0"/>
              <a:t>Keamanan pada system operasi merupakan kebutuhan yang sangat utama dan penting, bayangkan jika sebuah system operasi tidak dilengkapi dengan keamanan yang mumpuni,maka system operasi yang ada pada computer tersebut akan selalu mendapat serangan dari virus, spam, worm, dan lain-lain</a:t>
            </a:r>
          </a:p>
        </p:txBody>
      </p:sp>
    </p:spTree>
    <p:extLst>
      <p:ext uri="{BB962C8B-B14F-4D97-AF65-F5344CB8AC3E}">
        <p14:creationId xmlns:p14="http://schemas.microsoft.com/office/powerpoint/2010/main" val="300855878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91544" y="692696"/>
            <a:ext cx="8229600" cy="5184576"/>
          </a:xfrm>
        </p:spPr>
        <p:txBody>
          <a:bodyPr>
            <a:normAutofit/>
          </a:bodyPr>
          <a:lstStyle/>
          <a:p>
            <a:pPr marL="0" indent="0" algn="just">
              <a:buNone/>
            </a:pPr>
            <a:r>
              <a:rPr lang="id-ID" b="1" dirty="0" smtClean="0"/>
              <a:t>Mengamankan </a:t>
            </a:r>
            <a:r>
              <a:rPr lang="id-ID" b="1" dirty="0"/>
              <a:t>Sistem Operasi </a:t>
            </a:r>
            <a:r>
              <a:rPr lang="id-ID" b="1" dirty="0" smtClean="0"/>
              <a:t>Komputer</a:t>
            </a:r>
          </a:p>
          <a:p>
            <a:pPr marL="0" indent="0" algn="just">
              <a:buNone/>
            </a:pPr>
            <a:r>
              <a:rPr lang="id-ID" dirty="0"/>
              <a:t/>
            </a:r>
            <a:br>
              <a:rPr lang="id-ID" dirty="0"/>
            </a:br>
            <a:r>
              <a:rPr lang="id-ID" dirty="0"/>
              <a:t>	</a:t>
            </a:r>
            <a:r>
              <a:rPr lang="id-ID" dirty="0" smtClean="0"/>
              <a:t>Pada </a:t>
            </a:r>
            <a:r>
              <a:rPr lang="id-ID" dirty="0"/>
              <a:t>umunya, pengamanan dapat dikategorikan menjadi dua jenis: </a:t>
            </a:r>
            <a:endParaRPr lang="id-ID" dirty="0" smtClean="0"/>
          </a:p>
          <a:p>
            <a:pPr marL="0" indent="0" algn="just">
              <a:buNone/>
            </a:pPr>
            <a:r>
              <a:rPr lang="id-ID" dirty="0" smtClean="0"/>
              <a:t>-pencegahan </a:t>
            </a:r>
            <a:r>
              <a:rPr lang="id-ID" dirty="0"/>
              <a:t>(preventif) </a:t>
            </a:r>
          </a:p>
          <a:p>
            <a:pPr marL="0" indent="0" algn="just">
              <a:buNone/>
            </a:pPr>
            <a:r>
              <a:rPr lang="id-ID" dirty="0" smtClean="0"/>
              <a:t>-pengobatan </a:t>
            </a:r>
            <a:r>
              <a:rPr lang="id-ID" dirty="0"/>
              <a:t>(recovery). </a:t>
            </a:r>
          </a:p>
          <a:p>
            <a:pPr marL="0" indent="0" algn="just">
              <a:buNone/>
            </a:pPr>
            <a:endParaRPr lang="id-ID" dirty="0"/>
          </a:p>
          <a:p>
            <a:pPr marL="0" indent="0" algn="just">
              <a:buNone/>
            </a:pPr>
            <a:r>
              <a:rPr lang="id-ID" dirty="0" smtClean="0"/>
              <a:t>	Usaha </a:t>
            </a:r>
            <a:r>
              <a:rPr lang="id-ID" dirty="0"/>
              <a:t>pencegahan dilakukan agar sistem informasi tidak memiliki lubang keamanan, sementara usaha-usaha pengobatan dilakukan apabila lubang keamanan sudah dieksploitasi</a:t>
            </a:r>
            <a:r>
              <a:rPr lang="id-ID" dirty="0" smtClean="0"/>
              <a:t>. </a:t>
            </a:r>
            <a:endParaRPr lang="id-ID" dirty="0"/>
          </a:p>
          <a:p>
            <a:pPr marL="0" indent="0" algn="just">
              <a:buNone/>
            </a:pPr>
            <a:r>
              <a:rPr lang="id-ID" dirty="0" smtClean="0"/>
              <a:t>	Berikut ini cara mengamankan </a:t>
            </a:r>
            <a:r>
              <a:rPr lang="id-ID" dirty="0"/>
              <a:t>sistem operasi </a:t>
            </a:r>
            <a:r>
              <a:rPr lang="id-ID" dirty="0" smtClean="0"/>
              <a:t>komputer </a:t>
            </a:r>
            <a:r>
              <a:rPr lang="id-ID" dirty="0"/>
              <a:t>Hal tersebut bisa kita lakukan dengan cara :</a:t>
            </a:r>
          </a:p>
          <a:p>
            <a:endParaRPr lang="id-ID" dirty="0"/>
          </a:p>
        </p:txBody>
      </p:sp>
    </p:spTree>
    <p:extLst>
      <p:ext uri="{BB962C8B-B14F-4D97-AF65-F5344CB8AC3E}">
        <p14:creationId xmlns:p14="http://schemas.microsoft.com/office/powerpoint/2010/main" val="298522145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836713"/>
            <a:ext cx="8229600" cy="5289451"/>
          </a:xfrm>
        </p:spPr>
        <p:txBody>
          <a:bodyPr/>
          <a:lstStyle/>
          <a:p>
            <a:r>
              <a:rPr lang="id-ID" dirty="0"/>
              <a:t>Mengatur akses (Access Control</a:t>
            </a:r>
            <a:r>
              <a:rPr lang="id-ID" dirty="0" smtClean="0"/>
              <a:t>).</a:t>
            </a:r>
          </a:p>
          <a:p>
            <a:pPr marL="0" indent="0" algn="just">
              <a:buNone/>
            </a:pPr>
            <a:r>
              <a:rPr lang="id-ID" dirty="0"/>
              <a:t>	</a:t>
            </a:r>
            <a:endParaRPr lang="id-ID" dirty="0" smtClean="0"/>
          </a:p>
          <a:p>
            <a:pPr marL="0" indent="0" algn="just">
              <a:buNone/>
            </a:pPr>
            <a:r>
              <a:rPr lang="id-ID" dirty="0" smtClean="0"/>
              <a:t>	Salah </a:t>
            </a:r>
            <a:r>
              <a:rPr lang="id-ID" dirty="0"/>
              <a:t>satu cara yang umum digunakan untuk mengamankan informasi adalah dengan mengatur akses ke informasi melalui mekanisme “authentication” dan “access control”. komputer memerlukan pengaman dan perawatan</a:t>
            </a:r>
            <a:r>
              <a:rPr lang="id-ID" u="sng" dirty="0">
                <a:solidFill>
                  <a:schemeClr val="bg1"/>
                </a:solidFill>
              </a:rPr>
              <a:t>n</a:t>
            </a:r>
            <a:r>
              <a:rPr lang="id-ID" dirty="0"/>
              <a:t>dari hal yang tidak diinginkan.</a:t>
            </a:r>
          </a:p>
        </p:txBody>
      </p:sp>
    </p:spTree>
    <p:extLst>
      <p:ext uri="{BB962C8B-B14F-4D97-AF65-F5344CB8AC3E}">
        <p14:creationId xmlns:p14="http://schemas.microsoft.com/office/powerpoint/2010/main" val="283182197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19536" y="548680"/>
            <a:ext cx="8229600" cy="5832648"/>
          </a:xfrm>
        </p:spPr>
        <p:txBody>
          <a:bodyPr>
            <a:normAutofit/>
          </a:bodyPr>
          <a:lstStyle/>
          <a:p>
            <a:r>
              <a:rPr lang="id-ID" dirty="0"/>
              <a:t>Memasang antivirus</a:t>
            </a:r>
          </a:p>
          <a:p>
            <a:pPr marL="0" indent="0">
              <a:buNone/>
            </a:pPr>
            <a:endParaRPr lang="id-ID" dirty="0" smtClean="0"/>
          </a:p>
          <a:p>
            <a:pPr marL="0" indent="0" algn="just">
              <a:buNone/>
            </a:pPr>
            <a:r>
              <a:rPr lang="id-ID" dirty="0" smtClean="0"/>
              <a:t>	Dengan </a:t>
            </a:r>
            <a:r>
              <a:rPr lang="id-ID" dirty="0"/>
              <a:t>menginstall antivirus, setidaknya akan sedini mungkin terdeteksi apabila ada sebuah program yang berniat jahat menyusup ke komputer kita. </a:t>
            </a:r>
          </a:p>
          <a:p>
            <a:pPr marL="0" indent="0" algn="just">
              <a:buNone/>
            </a:pPr>
            <a:r>
              <a:rPr lang="id-ID" dirty="0" smtClean="0"/>
              <a:t>	Ada </a:t>
            </a:r>
            <a:r>
              <a:rPr lang="id-ID" dirty="0"/>
              <a:t>banyak sekali vendor yang menyediakan antivirus, mulai dari avast, avira, avg, smadav, dan masih banyak lagi yang lainnya. </a:t>
            </a:r>
          </a:p>
        </p:txBody>
      </p:sp>
    </p:spTree>
    <p:extLst>
      <p:ext uri="{BB962C8B-B14F-4D97-AF65-F5344CB8AC3E}">
        <p14:creationId xmlns:p14="http://schemas.microsoft.com/office/powerpoint/2010/main" val="375547056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836713"/>
            <a:ext cx="8229600" cy="5289451"/>
          </a:xfrm>
        </p:spPr>
        <p:txBody>
          <a:bodyPr>
            <a:normAutofit/>
          </a:bodyPr>
          <a:lstStyle/>
          <a:p>
            <a:r>
              <a:rPr lang="id-ID" dirty="0"/>
              <a:t>Memberi software anti spyware</a:t>
            </a:r>
          </a:p>
          <a:p>
            <a:pPr marL="0" indent="0" algn="just">
              <a:buNone/>
            </a:pPr>
            <a:r>
              <a:rPr lang="id-ID" dirty="0" smtClean="0"/>
              <a:t>	Software </a:t>
            </a:r>
            <a:r>
              <a:rPr lang="id-ID" dirty="0"/>
              <a:t>anti spyware sangat berguna untuk menanggulangi sebuah program yang menyusup ke dalam komputer dengan tujuan untuk memata-matai data kita, seperti username, </a:t>
            </a:r>
            <a:r>
              <a:rPr lang="id-ID" dirty="0" smtClean="0"/>
              <a:t>password. </a:t>
            </a:r>
            <a:r>
              <a:rPr lang="id-ID" dirty="0"/>
              <a:t>Kemudian akan </a:t>
            </a:r>
            <a:r>
              <a:rPr lang="id-ID" dirty="0" smtClean="0"/>
              <a:t>dikirim </a:t>
            </a:r>
            <a:r>
              <a:rPr lang="id-ID" dirty="0"/>
              <a:t>ke pemilik program jahat. Yang digunakan untuk tujuan tertentu. </a:t>
            </a:r>
          </a:p>
        </p:txBody>
      </p:sp>
    </p:spTree>
    <p:extLst>
      <p:ext uri="{BB962C8B-B14F-4D97-AF65-F5344CB8AC3E}">
        <p14:creationId xmlns:p14="http://schemas.microsoft.com/office/powerpoint/2010/main" val="155221656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620689"/>
            <a:ext cx="8229600" cy="5505475"/>
          </a:xfrm>
        </p:spPr>
        <p:txBody>
          <a:bodyPr>
            <a:normAutofit/>
          </a:bodyPr>
          <a:lstStyle/>
          <a:p>
            <a:r>
              <a:rPr lang="id-ID" u="sng" dirty="0" smtClean="0"/>
              <a:t>Firewall</a:t>
            </a:r>
          </a:p>
          <a:p>
            <a:pPr marL="0" indent="0">
              <a:buNone/>
            </a:pPr>
            <a:endParaRPr lang="id-ID" dirty="0"/>
          </a:p>
          <a:p>
            <a:pPr marL="0" indent="0" algn="just">
              <a:buNone/>
            </a:pPr>
            <a:r>
              <a:rPr lang="id-ID" dirty="0" smtClean="0"/>
              <a:t>	Firewall adalah </a:t>
            </a:r>
            <a:r>
              <a:rPr lang="id-ID" dirty="0"/>
              <a:t>merupakan sebuah perangkat yang diletakkan antara Internet dengan jaringan </a:t>
            </a:r>
            <a:r>
              <a:rPr lang="id-ID" dirty="0" smtClean="0"/>
              <a:t>internal. </a:t>
            </a:r>
            <a:r>
              <a:rPr lang="id-ID" dirty="0"/>
              <a:t>B</a:t>
            </a:r>
            <a:r>
              <a:rPr lang="id-ID" dirty="0" smtClean="0"/>
              <a:t>ertugas untuk menjaga </a:t>
            </a:r>
            <a:r>
              <a:rPr lang="id-ID" dirty="0"/>
              <a:t>agar akses (ke dalam maupun ke luar) dari orang yang tidak berwenang </a:t>
            </a:r>
            <a:r>
              <a:rPr lang="id-ID" dirty="0" smtClean="0"/>
              <a:t>tidak dapat dilakukan.</a:t>
            </a:r>
            <a:r>
              <a:rPr lang="id-ID" dirty="0"/>
              <a:t>  Artinya, sebuah firewall itu akan menjadi pembatas antara data-data yang akan masuk dan akan keluar dari dan ke sistem kita.</a:t>
            </a:r>
          </a:p>
        </p:txBody>
      </p:sp>
    </p:spTree>
    <p:extLst>
      <p:ext uri="{BB962C8B-B14F-4D97-AF65-F5344CB8AC3E}">
        <p14:creationId xmlns:p14="http://schemas.microsoft.com/office/powerpoint/2010/main" val="155775246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19536" y="1052737"/>
            <a:ext cx="8229600" cy="4525963"/>
          </a:xfrm>
        </p:spPr>
        <p:txBody>
          <a:bodyPr/>
          <a:lstStyle/>
          <a:p>
            <a:pPr marL="0" indent="0" algn="just">
              <a:buNone/>
            </a:pPr>
            <a:r>
              <a:rPr lang="id-ID" dirty="0"/>
              <a:t> ibaratkan seperti pagar garasi </a:t>
            </a:r>
            <a:r>
              <a:rPr lang="id-ID" dirty="0" smtClean="0"/>
              <a:t>rumah </a:t>
            </a:r>
            <a:r>
              <a:rPr lang="id-ID" dirty="0"/>
              <a:t>kita, atau dinding-dinding kanan kiri depan belakang rumah kita, yang pada umumnya merupakan cara pengamanan kita dari dalam dan luar rumah kita.</a:t>
            </a:r>
          </a:p>
        </p:txBody>
      </p:sp>
    </p:spTree>
    <p:extLst>
      <p:ext uri="{BB962C8B-B14F-4D97-AF65-F5344CB8AC3E}">
        <p14:creationId xmlns:p14="http://schemas.microsoft.com/office/powerpoint/2010/main" val="16052026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1052737"/>
            <a:ext cx="8229600" cy="5073427"/>
          </a:xfrm>
        </p:spPr>
        <p:txBody>
          <a:bodyPr/>
          <a:lstStyle/>
          <a:p>
            <a:r>
              <a:rPr lang="id-ID" dirty="0"/>
              <a:t>Pemantau adanya </a:t>
            </a:r>
            <a:r>
              <a:rPr lang="id-ID" dirty="0" smtClean="0"/>
              <a:t>serangan</a:t>
            </a:r>
          </a:p>
          <a:p>
            <a:pPr marL="0" indent="0" algn="just">
              <a:buNone/>
            </a:pPr>
            <a:r>
              <a:rPr lang="id-ID" dirty="0"/>
              <a:t/>
            </a:r>
            <a:br>
              <a:rPr lang="id-ID" dirty="0"/>
            </a:br>
            <a:r>
              <a:rPr lang="id-ID" dirty="0" smtClean="0"/>
              <a:t>	Sistem </a:t>
            </a:r>
            <a:r>
              <a:rPr lang="id-ID" dirty="0"/>
              <a:t>pemantau </a:t>
            </a:r>
            <a:r>
              <a:rPr lang="id-ID" i="1" dirty="0"/>
              <a:t>(monitoring system)</a:t>
            </a:r>
            <a:r>
              <a:rPr lang="id-ID" dirty="0"/>
              <a:t> digunakan untuk mengetahui adanya tamu tak diundang (intruder) atau adanya serangan </a:t>
            </a:r>
            <a:r>
              <a:rPr lang="id-ID" i="1" dirty="0"/>
              <a:t>(attacking)</a:t>
            </a:r>
            <a:r>
              <a:rPr lang="id-ID" dirty="0"/>
              <a:t>. Nama lain dari sistem ini adalah </a:t>
            </a:r>
            <a:r>
              <a:rPr lang="id-ID" b="1" i="1" dirty="0"/>
              <a:t>“intruder detection system”</a:t>
            </a:r>
            <a:r>
              <a:rPr lang="id-ID" dirty="0"/>
              <a:t> (IDS). Sistem ini dapat memberitahu administrator melalui e-mail maupun melalui mekanisme lainnya.</a:t>
            </a:r>
          </a:p>
        </p:txBody>
      </p:sp>
    </p:spTree>
    <p:extLst>
      <p:ext uri="{BB962C8B-B14F-4D97-AF65-F5344CB8AC3E}">
        <p14:creationId xmlns:p14="http://schemas.microsoft.com/office/powerpoint/2010/main" val="375121426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908721"/>
            <a:ext cx="8229600" cy="5217443"/>
          </a:xfrm>
        </p:spPr>
        <p:txBody>
          <a:bodyPr>
            <a:normAutofit/>
          </a:bodyPr>
          <a:lstStyle/>
          <a:p>
            <a:pPr marL="0" indent="0" algn="just">
              <a:buNone/>
            </a:pPr>
            <a:r>
              <a:rPr lang="id-ID" dirty="0"/>
              <a:t>Ada berbagai cara untuk memantau adanya intruder. Ada yang sifatnya aktif dan pasif. IDS cara yang pasif misalnya denganmemonitor logfile. Contoh software IDS antara lain:</a:t>
            </a:r>
          </a:p>
          <a:p>
            <a:pPr algn="just"/>
            <a:r>
              <a:rPr lang="id-ID" b="1" dirty="0"/>
              <a:t> </a:t>
            </a:r>
            <a:r>
              <a:rPr lang="id-ID" i="1" dirty="0"/>
              <a:t>Autobuse</a:t>
            </a:r>
            <a:r>
              <a:rPr lang="id-ID" dirty="0"/>
              <a:t>, mendeteksi probing dengan memonitor logfile.</a:t>
            </a:r>
          </a:p>
          <a:p>
            <a:pPr algn="just"/>
            <a:r>
              <a:rPr lang="id-ID" b="1" dirty="0"/>
              <a:t> </a:t>
            </a:r>
            <a:r>
              <a:rPr lang="id-ID" i="1" dirty="0"/>
              <a:t>Courtney</a:t>
            </a:r>
            <a:r>
              <a:rPr lang="id-ID" dirty="0"/>
              <a:t>, mendeteksi probing dengan memonitor packet yang </a:t>
            </a:r>
            <a:r>
              <a:rPr lang="id-ID" dirty="0" smtClean="0"/>
              <a:t>lalu</a:t>
            </a:r>
            <a:r>
              <a:rPr lang="id-ID" b="1" dirty="0"/>
              <a:t>  </a:t>
            </a:r>
            <a:r>
              <a:rPr lang="id-ID" dirty="0"/>
              <a:t>lalang</a:t>
            </a:r>
          </a:p>
          <a:p>
            <a:pPr algn="just"/>
            <a:r>
              <a:rPr lang="id-ID" b="1" dirty="0"/>
              <a:t> </a:t>
            </a:r>
            <a:r>
              <a:rPr lang="id-ID" i="1" dirty="0"/>
              <a:t>Shadow </a:t>
            </a:r>
            <a:r>
              <a:rPr lang="id-ID" dirty="0"/>
              <a:t>dari SANS</a:t>
            </a:r>
          </a:p>
        </p:txBody>
      </p:sp>
    </p:spTree>
    <p:extLst>
      <p:ext uri="{BB962C8B-B14F-4D97-AF65-F5344CB8AC3E}">
        <p14:creationId xmlns:p14="http://schemas.microsoft.com/office/powerpoint/2010/main" val="246182022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908721"/>
            <a:ext cx="8229600" cy="5217443"/>
          </a:xfrm>
        </p:spPr>
        <p:txBody>
          <a:bodyPr>
            <a:normAutofit/>
          </a:bodyPr>
          <a:lstStyle/>
          <a:p>
            <a:r>
              <a:rPr lang="id-ID" dirty="0"/>
              <a:t>Backup secara rutin</a:t>
            </a:r>
            <a:br>
              <a:rPr lang="id-ID" dirty="0"/>
            </a:br>
            <a:endParaRPr lang="id-ID" dirty="0" smtClean="0"/>
          </a:p>
          <a:p>
            <a:pPr marL="457200" lvl="1" indent="0" algn="just">
              <a:buNone/>
            </a:pPr>
            <a:r>
              <a:rPr lang="id-ID" sz="1900" dirty="0" smtClean="0"/>
              <a:t>Seringkali </a:t>
            </a:r>
            <a:r>
              <a:rPr lang="id-ID" sz="1900" dirty="0"/>
              <a:t>tamu tak diundang (</a:t>
            </a:r>
            <a:r>
              <a:rPr lang="id-ID" sz="1900" i="1" dirty="0"/>
              <a:t>intruder</a:t>
            </a:r>
            <a:r>
              <a:rPr lang="id-ID" sz="1900" dirty="0"/>
              <a:t>) masuk ke dalam sistem danmerusak sistem dengan menghapus berkas-berkas yang .</a:t>
            </a:r>
          </a:p>
          <a:p>
            <a:pPr marL="457200" lvl="1" indent="0" algn="just">
              <a:buNone/>
            </a:pPr>
            <a:r>
              <a:rPr lang="id-ID" sz="1900" i="1" dirty="0"/>
              <a:t>Backup</a:t>
            </a:r>
            <a:r>
              <a:rPr lang="id-ID" sz="1900" dirty="0"/>
              <a:t> merupakan salah satu tindakan yang bertujuan untuk menyimpan suatu data pada media lain, sehingga suatu-waktu data yang tersimpan itu dapat diambil dan dipergunakan kembali untuk kepentingan fungsionalitas yang sama. </a:t>
            </a:r>
          </a:p>
        </p:txBody>
      </p:sp>
    </p:spTree>
    <p:extLst>
      <p:ext uri="{BB962C8B-B14F-4D97-AF65-F5344CB8AC3E}">
        <p14:creationId xmlns:p14="http://schemas.microsoft.com/office/powerpoint/2010/main" val="219347807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991544" y="476672"/>
            <a:ext cx="8229600" cy="1143000"/>
          </a:xfrm>
        </p:spPr>
        <p:txBody>
          <a:bodyPr>
            <a:normAutofit fontScale="90000"/>
          </a:bodyPr>
          <a:lstStyle/>
          <a:p>
            <a:r>
              <a:rPr lang="id-ID" dirty="0"/>
              <a:t>Berikut adalah tools yang digunakan untuk menjaga keamanan sistem :</a:t>
            </a:r>
            <a:br>
              <a:rPr lang="id-ID" dirty="0"/>
            </a:br>
            <a:endParaRPr lang="id-ID" dirty="0"/>
          </a:p>
        </p:txBody>
      </p:sp>
      <p:sp>
        <p:nvSpPr>
          <p:cNvPr id="3" name="Content Placeholder 2"/>
          <p:cNvSpPr>
            <a:spLocks noGrp="1"/>
          </p:cNvSpPr>
          <p:nvPr>
            <p:ph sz="half" idx="2"/>
          </p:nvPr>
        </p:nvSpPr>
        <p:spPr>
          <a:xfrm>
            <a:off x="1919536" y="1556792"/>
            <a:ext cx="4040188" cy="4536504"/>
          </a:xfrm>
        </p:spPr>
        <p:txBody>
          <a:bodyPr>
            <a:normAutofit fontScale="85000" lnSpcReduction="20000"/>
          </a:bodyPr>
          <a:lstStyle/>
          <a:p>
            <a:pPr fontAlgn="base"/>
            <a:r>
              <a:rPr lang="id-ID" dirty="0" smtClean="0"/>
              <a:t>Microsoft </a:t>
            </a:r>
            <a:r>
              <a:rPr lang="id-ID" dirty="0"/>
              <a:t>Security Essentials</a:t>
            </a:r>
          </a:p>
          <a:p>
            <a:pPr marL="0" indent="0" algn="just" fontAlgn="base">
              <a:buNone/>
            </a:pPr>
            <a:r>
              <a:rPr lang="id-ID" dirty="0" smtClean="0"/>
              <a:t>	Program </a:t>
            </a:r>
            <a:r>
              <a:rPr lang="id-ID" dirty="0"/>
              <a:t>keamanan gratis oleh Microsoft. Hal ini khusus dirancang untuk menjaga terhadap virus, spyware, dan software jahat lainnya. Tapi ingat, Anda dapat menginstal dan menggunakan produk ini pada Windows Anda hanya jika Anda memiliki produk Windows Asli. Setelah Anda menginstal itu, pembaruan perangkat lunak otomatis sekali sehari. Jadi Anda tidak perlu khawatir tentang update program dan ancaman keamanan lainnya setelah menginstal pada komputer. Anda akan mendapatkan peringatan hanya jika ada tindakan spesifik untuk mengambil selain itu berjalan pelan di latar belakang. Microsoft Security Essentials adalah kompak, mudah digunakan dan alat yang cukup mengesankan bahwa Anda harus mencoba sekali pada komputer Anda.</a:t>
            </a:r>
          </a:p>
          <a:p>
            <a:pPr algn="just"/>
            <a:endParaRPr lang="id-ID" dirty="0"/>
          </a:p>
        </p:txBody>
      </p:sp>
      <p:sp>
        <p:nvSpPr>
          <p:cNvPr id="7" name="Content Placeholder 6"/>
          <p:cNvSpPr>
            <a:spLocks noGrp="1"/>
          </p:cNvSpPr>
          <p:nvPr>
            <p:ph sz="quarter" idx="4"/>
          </p:nvPr>
        </p:nvSpPr>
        <p:spPr/>
        <p:txBody>
          <a:bodyPr/>
          <a:lstStyle/>
          <a:p>
            <a:endParaRPr lang="id-ID" dirty="0" smtClean="0"/>
          </a:p>
          <a:p>
            <a:endParaRPr lang="id-ID"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674734"/>
            <a:ext cx="4176464" cy="2808312"/>
          </a:xfrm>
          <a:prstGeom prst="rect">
            <a:avLst/>
          </a:prstGeom>
        </p:spPr>
      </p:pic>
    </p:spTree>
    <p:extLst>
      <p:ext uri="{BB962C8B-B14F-4D97-AF65-F5344CB8AC3E}">
        <p14:creationId xmlns:p14="http://schemas.microsoft.com/office/powerpoint/2010/main" val="88956060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42563" y="1264064"/>
            <a:ext cx="8229600" cy="5145435"/>
          </a:xfrm>
        </p:spPr>
        <p:txBody>
          <a:bodyPr>
            <a:normAutofit/>
          </a:bodyPr>
          <a:lstStyle/>
          <a:p>
            <a:pPr marL="0" indent="0" algn="just">
              <a:buNone/>
            </a:pPr>
            <a:r>
              <a:rPr lang="id-ID" dirty="0" smtClean="0"/>
              <a:t>Sistem </a:t>
            </a:r>
            <a:r>
              <a:rPr lang="id-ID" dirty="0"/>
              <a:t>operasi hanya satu porsi kecil dari seluruh perangkat lunak di suatu sistem. Tetapi karena peran sistem operasi mengendalikan pengaksesan ke sumber daya, dimana perangkat lunak lain meminta pengaksesan, maka sistem operasi menempati posisi yang penting dalam pengamanan sistem.</a:t>
            </a:r>
          </a:p>
          <a:p>
            <a:pPr marL="0" indent="0" algn="just">
              <a:buNone/>
            </a:pPr>
            <a:endParaRPr lang="id-ID" dirty="0" smtClean="0"/>
          </a:p>
          <a:p>
            <a:pPr marL="0" indent="0" algn="just">
              <a:buNone/>
            </a:pPr>
            <a:endParaRPr lang="id-ID" dirty="0"/>
          </a:p>
          <a:p>
            <a:pPr algn="just"/>
            <a:endParaRPr lang="id-ID" dirty="0"/>
          </a:p>
        </p:txBody>
      </p:sp>
    </p:spTree>
    <p:extLst>
      <p:ext uri="{BB962C8B-B14F-4D97-AF65-F5344CB8AC3E}">
        <p14:creationId xmlns:p14="http://schemas.microsoft.com/office/powerpoint/2010/main" val="261021905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1991544" y="764704"/>
            <a:ext cx="4040188" cy="5472608"/>
          </a:xfrm>
        </p:spPr>
        <p:txBody>
          <a:bodyPr>
            <a:normAutofit fontScale="92500" lnSpcReduction="20000"/>
          </a:bodyPr>
          <a:lstStyle/>
          <a:p>
            <a:pPr fontAlgn="base"/>
            <a:r>
              <a:rPr lang="id-ID" dirty="0"/>
              <a:t>Glary Utilities</a:t>
            </a:r>
          </a:p>
          <a:p>
            <a:pPr marL="0" indent="0" algn="just" fontAlgn="base">
              <a:buNone/>
            </a:pPr>
            <a:r>
              <a:rPr lang="id-ID" dirty="0"/>
              <a:t> </a:t>
            </a:r>
            <a:r>
              <a:rPr lang="id-ID" dirty="0" smtClean="0"/>
              <a:t>        Glary Utilities</a:t>
            </a:r>
            <a:r>
              <a:rPr lang="id-ID" dirty="0"/>
              <a:t> adalah freeware dengan membersihkan registry dan disk, perlindungan privasi, akselerator kinerja dan alat multifungsi menakjubkan. Hal ini dapat memperbaiki kesalahan registri mantap, menyeka mengacaukan, mengoptimalkan kecepatan internet, mengamankan file rahasia dan mempertahankan kinerja maksimum. Ini adalah aplikasi user friendly dengan arah yang jelas dan rinci. Sebagian besar tugas dapat dilakukan dalam satu atau dua langkah. Ini memiliki lima kategori yang berbeda – Clean Up &amp; Perbaikan, Optimalkan &amp; Meningkatkan, Privasi &amp; Keamanan, File &amp; Folder dan System Tools sehingga membuat aplikasi ini sangat kuat. Versi berbayar aplikasi ini juga tersedia dan mendukung beberapa fitur yang lebih canggih.</a:t>
            </a:r>
          </a:p>
          <a:p>
            <a:pPr algn="just"/>
            <a:endParaRPr lang="id-ID" dirty="0"/>
          </a:p>
        </p:txBody>
      </p:sp>
      <p:pic>
        <p:nvPicPr>
          <p:cNvPr id="9" name="Content Placeholder 8"/>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6168008" y="1124744"/>
            <a:ext cx="3809524" cy="2653968"/>
          </a:xfrm>
        </p:spPr>
      </p:pic>
    </p:spTree>
    <p:extLst>
      <p:ext uri="{BB962C8B-B14F-4D97-AF65-F5344CB8AC3E}">
        <p14:creationId xmlns:p14="http://schemas.microsoft.com/office/powerpoint/2010/main" val="192048907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1981200" y="836713"/>
            <a:ext cx="4040188" cy="5289451"/>
          </a:xfrm>
        </p:spPr>
        <p:txBody>
          <a:bodyPr>
            <a:normAutofit fontScale="85000" lnSpcReduction="20000"/>
          </a:bodyPr>
          <a:lstStyle/>
          <a:p>
            <a:pPr fontAlgn="base"/>
            <a:r>
              <a:rPr lang="id-ID" dirty="0"/>
              <a:t>CCleaner</a:t>
            </a:r>
          </a:p>
          <a:p>
            <a:pPr marL="0" indent="0" algn="just" fontAlgn="base">
              <a:buNone/>
            </a:pPr>
            <a:r>
              <a:rPr lang="id-ID" dirty="0" smtClean="0"/>
              <a:t>	Alat </a:t>
            </a:r>
            <a:r>
              <a:rPr lang="id-ID" dirty="0"/>
              <a:t>keamanan pertama dan terbaik freeware untuk pengguna Windows. Ini melindungi privasi online Anda dan membuat komputer Anda lebih cepat dan lebih aman. Tugas yang paling penting dari utilitas ini adalah bahwa hal itu dapat membersihkan semua jejak kaki pribadi dari sistem. Hal ini dapat menghapus file-file sementara, sejarah, cookie, download sejarah, sejarah bentuk dan data pribadi lainnya dengan satu klik. Tugas lanjutan lainnya dari utilitas ini termasuk membersihkan registry Jendela dengan menghapus semua entri registry yang tidak terpakai dan tua. Utilitas ini juga sangat baik di aman menghapus. Hal ini dapat menghapus semua data dari hard drive dengan cara yang aman sehingga tidak mungkin untuk pulih. Jadi saya ingin mengatakan bahwa CCleaner adalah alat yang paling penting jika Anda benar-benar serius tentang keamanan sistem Anda.</a:t>
            </a:r>
          </a:p>
          <a:p>
            <a:pPr algn="just"/>
            <a:endParaRPr lang="id-ID" dirty="0"/>
          </a:p>
        </p:txBody>
      </p:sp>
      <p:pic>
        <p:nvPicPr>
          <p:cNvPr id="7" name="Content Placeholder 6"/>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6312024" y="1124744"/>
            <a:ext cx="3600400" cy="2664296"/>
          </a:xfrm>
        </p:spPr>
      </p:pic>
    </p:spTree>
    <p:extLst>
      <p:ext uri="{BB962C8B-B14F-4D97-AF65-F5344CB8AC3E}">
        <p14:creationId xmlns:p14="http://schemas.microsoft.com/office/powerpoint/2010/main" val="83275669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1981200" y="836713"/>
            <a:ext cx="4040188" cy="5289451"/>
          </a:xfrm>
        </p:spPr>
        <p:txBody>
          <a:bodyPr>
            <a:normAutofit lnSpcReduction="10000"/>
          </a:bodyPr>
          <a:lstStyle/>
          <a:p>
            <a:pPr algn="just" fontAlgn="base"/>
            <a:r>
              <a:rPr lang="id-ID" dirty="0"/>
              <a:t>Ad-Aware</a:t>
            </a:r>
          </a:p>
          <a:p>
            <a:pPr marL="0" indent="0" algn="just" fontAlgn="base">
              <a:buNone/>
            </a:pPr>
            <a:r>
              <a:rPr lang="id-ID" dirty="0" smtClean="0"/>
              <a:t>	Aplikasi </a:t>
            </a:r>
            <a:r>
              <a:rPr lang="id-ID" dirty="0"/>
              <a:t>lain freeware (juga tersedia dalam versi berbayar) yang memberikan perlindungan real time dari virus. Anda dapat menginstalnya sebagai program Anti-spyware yang melindungi komputer dengan cara yang berbeda. Versi freeware dari AD-Aware mendukung sejumlah fitur keamanan termasuk Game Mode, Safe Browsing, Scanning Direct, Perlindungan Download dan banyak fitur keamanan lainnya. Waktu perlindungan nyata yang ditawarkan oleh program ini melindungi Anda dan teman Anda saat pesan, chatting, atau berkomunikasi di situs jejaring sosial.</a:t>
            </a:r>
          </a:p>
          <a:p>
            <a:pPr algn="just"/>
            <a:endParaRPr lang="id-ID" dirty="0"/>
          </a:p>
        </p:txBody>
      </p:sp>
      <p:pic>
        <p:nvPicPr>
          <p:cNvPr id="7" name="Content Placeholder 6"/>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6168008" y="1268760"/>
            <a:ext cx="3744416" cy="2448272"/>
          </a:xfrm>
        </p:spPr>
      </p:pic>
    </p:spTree>
    <p:extLst>
      <p:ext uri="{BB962C8B-B14F-4D97-AF65-F5344CB8AC3E}">
        <p14:creationId xmlns:p14="http://schemas.microsoft.com/office/powerpoint/2010/main" val="316959253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1991544" y="836713"/>
            <a:ext cx="4040188" cy="5073427"/>
          </a:xfrm>
        </p:spPr>
        <p:txBody>
          <a:bodyPr>
            <a:normAutofit fontScale="85000" lnSpcReduction="20000"/>
          </a:bodyPr>
          <a:lstStyle/>
          <a:p>
            <a:pPr fontAlgn="base"/>
            <a:r>
              <a:rPr lang="id-ID" dirty="0"/>
              <a:t>TrueCrypt</a:t>
            </a:r>
          </a:p>
          <a:p>
            <a:pPr marL="0" indent="0" algn="just" fontAlgn="base">
              <a:buNone/>
            </a:pPr>
            <a:r>
              <a:rPr lang="id-ID" dirty="0" smtClean="0"/>
              <a:t>	TrueCrypt</a:t>
            </a:r>
            <a:r>
              <a:rPr lang="id-ID" dirty="0"/>
              <a:t> memberikan keamanan canggih untuk pengguna komputer dengan mengenkripsi data hard drive. TrueCrypt adalah perangkat lunak untuk membangun dan mempertahankan volume on-the-fly-dienkripsi (perangkat penyimpanan data). On-the-fly enkripsi berarti bahwa semua data secara otomatis dienkripsi tepat sebelum disimpan dan didekripsi tepat setelah dimuat, tanpa campur tangan pengguna. Tidak ada yang dapat membaca data dari volume terenkripsi tanpa password yang benar atau kunci enkripsi. Menggunakan aplikasi freeware, Anda dapat mengenkripsi seluruh sistem file termasuk file / folder nama, isi dari setiap file, ruang bebas dari hard drive dan meta data informasi juga. Anda dapat menggunakan aplikasi keamanan untuk melindungi drive Windows dan mengatur keamanan pada Windows booting juga.</a:t>
            </a:r>
          </a:p>
          <a:p>
            <a:pPr marL="0" indent="0" algn="just" fontAlgn="base">
              <a:buNone/>
            </a:pPr>
            <a:r>
              <a:rPr lang="id-ID" dirty="0"/>
              <a:t> </a:t>
            </a:r>
          </a:p>
          <a:p>
            <a:endParaRPr lang="id-ID" dirty="0"/>
          </a:p>
        </p:txBody>
      </p:sp>
      <p:pic>
        <p:nvPicPr>
          <p:cNvPr id="7" name="Content Placeholder 6"/>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6456040" y="1124744"/>
            <a:ext cx="3456384" cy="2457450"/>
          </a:xfrm>
        </p:spPr>
      </p:pic>
    </p:spTree>
    <p:extLst>
      <p:ext uri="{BB962C8B-B14F-4D97-AF65-F5344CB8AC3E}">
        <p14:creationId xmlns:p14="http://schemas.microsoft.com/office/powerpoint/2010/main" val="275535518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692697"/>
            <a:ext cx="8229600" cy="5433467"/>
          </a:xfrm>
        </p:spPr>
        <p:txBody>
          <a:bodyPr>
            <a:normAutofit/>
          </a:bodyPr>
          <a:lstStyle/>
          <a:p>
            <a:pPr marL="0" indent="0">
              <a:buNone/>
            </a:pPr>
            <a:r>
              <a:rPr lang="en-US" b="1" dirty="0" err="1"/>
              <a:t>Tujuan</a:t>
            </a:r>
            <a:r>
              <a:rPr lang="en-US" b="1" dirty="0"/>
              <a:t> </a:t>
            </a:r>
            <a:r>
              <a:rPr lang="id-ID" b="1" dirty="0"/>
              <a:t>Keamanan sistem komputer adalah</a:t>
            </a:r>
            <a:r>
              <a:rPr lang="id-ID" dirty="0"/>
              <a:t> untuk menjamin sumber daya tidak digunakan atau dimodifikasi orang yang tidak memiliki otorisasi.</a:t>
            </a:r>
          </a:p>
          <a:p>
            <a:pPr marL="0" indent="0">
              <a:buNone/>
            </a:pPr>
            <a:r>
              <a:rPr lang="id-ID" dirty="0"/>
              <a:t>Keamanan sistem terbagi menjadi 3, yaitu:</a:t>
            </a:r>
          </a:p>
          <a:p>
            <a:pPr lvl="0"/>
            <a:r>
              <a:rPr lang="id-ID" b="1" dirty="0"/>
              <a:t>Keamanan eksternal (External Security), </a:t>
            </a:r>
            <a:endParaRPr lang="id-ID" dirty="0"/>
          </a:p>
          <a:p>
            <a:pPr marL="0" indent="0">
              <a:buNone/>
            </a:pPr>
            <a:r>
              <a:rPr lang="en-US" dirty="0" smtClean="0"/>
              <a:t>B</a:t>
            </a:r>
            <a:r>
              <a:rPr lang="id-ID" dirty="0"/>
              <a:t>erkaitan dengan pengamanan fasilitas komputer dari penyusup, bencana alam, dll.</a:t>
            </a:r>
          </a:p>
          <a:p>
            <a:pPr lvl="0"/>
            <a:r>
              <a:rPr lang="id-ID" b="1" dirty="0"/>
              <a:t> Keamanan Interface Pemakai (User Interface Security),</a:t>
            </a:r>
            <a:endParaRPr lang="id-ID" dirty="0"/>
          </a:p>
          <a:p>
            <a:pPr marL="0" indent="0">
              <a:buNone/>
            </a:pPr>
            <a:r>
              <a:rPr lang="id-ID" dirty="0"/>
              <a:t>berkaitan dengan identikasi pemakai sebelum mengakses program dan data.</a:t>
            </a:r>
          </a:p>
          <a:p>
            <a:pPr lvl="0"/>
            <a:r>
              <a:rPr lang="id-ID" b="1" dirty="0"/>
              <a:t>Keamanan Internal (Internal Security), </a:t>
            </a:r>
            <a:endParaRPr lang="id-ID" dirty="0"/>
          </a:p>
          <a:p>
            <a:pPr marL="0" indent="0">
              <a:buNone/>
            </a:pPr>
            <a:r>
              <a:rPr lang="id-ID" dirty="0"/>
              <a:t>Berkaitan dengan pengamanan beragam kendali yg dibangun pada perangkat keras dan sistem operasi </a:t>
            </a:r>
            <a:r>
              <a:rPr lang="en-US" dirty="0"/>
              <a:t>yang </a:t>
            </a:r>
            <a:r>
              <a:rPr lang="en-US" dirty="0" err="1"/>
              <a:t>handal</a:t>
            </a:r>
            <a:r>
              <a:rPr lang="en-US" dirty="0"/>
              <a:t> </a:t>
            </a:r>
            <a:r>
              <a:rPr lang="en-US" dirty="0" err="1"/>
              <a:t>dan</a:t>
            </a:r>
            <a:r>
              <a:rPr lang="en-US" dirty="0"/>
              <a:t> </a:t>
            </a:r>
            <a:r>
              <a:rPr lang="en-US" dirty="0" err="1"/>
              <a:t>tak</a:t>
            </a:r>
            <a:r>
              <a:rPr lang="en-US" dirty="0"/>
              <a:t> </a:t>
            </a:r>
            <a:r>
              <a:rPr lang="en-US" dirty="0" err="1"/>
              <a:t>terkorupsi</a:t>
            </a:r>
            <a:r>
              <a:rPr lang="en-US" dirty="0"/>
              <a:t> </a:t>
            </a:r>
            <a:r>
              <a:rPr lang="id-ID" dirty="0"/>
              <a:t>untuk menjaga integritas program dan data.</a:t>
            </a:r>
          </a:p>
          <a:p>
            <a:pPr marL="0" indent="0">
              <a:buNone/>
            </a:pPr>
            <a:r>
              <a:rPr lang="id-ID" dirty="0"/>
              <a:t> </a:t>
            </a:r>
          </a:p>
          <a:p>
            <a:pPr algn="just"/>
            <a:endParaRPr lang="id-ID" dirty="0"/>
          </a:p>
        </p:txBody>
      </p:sp>
    </p:spTree>
    <p:extLst>
      <p:ext uri="{BB962C8B-B14F-4D97-AF65-F5344CB8AC3E}">
        <p14:creationId xmlns:p14="http://schemas.microsoft.com/office/powerpoint/2010/main" val="355704811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640156" y="409798"/>
            <a:ext cx="8911687" cy="1280890"/>
          </a:xfrm>
        </p:spPr>
        <p:txBody>
          <a:bodyPr/>
          <a:lstStyle/>
          <a:p>
            <a:r>
              <a:rPr lang="id-ID" dirty="0" smtClean="0"/>
              <a:t>Ancaman Sistem Operasi</a:t>
            </a:r>
            <a:endParaRPr lang="id-ID" dirty="0"/>
          </a:p>
        </p:txBody>
      </p:sp>
      <p:sp>
        <p:nvSpPr>
          <p:cNvPr id="5" name="Content Placeholder 4"/>
          <p:cNvSpPr>
            <a:spLocks noGrp="1"/>
          </p:cNvSpPr>
          <p:nvPr>
            <p:ph idx="1"/>
          </p:nvPr>
        </p:nvSpPr>
        <p:spPr>
          <a:xfrm>
            <a:off x="1640156" y="1239928"/>
            <a:ext cx="9177270" cy="4351338"/>
          </a:xfrm>
        </p:spPr>
        <p:txBody>
          <a:bodyPr>
            <a:normAutofit fontScale="85000" lnSpcReduction="10000"/>
          </a:bodyPr>
          <a:lstStyle/>
          <a:p>
            <a:pPr marL="0" indent="0" algn="just">
              <a:buNone/>
            </a:pPr>
            <a:r>
              <a:rPr lang="id-ID" dirty="0" smtClean="0"/>
              <a:t>Dalam </a:t>
            </a:r>
            <a:r>
              <a:rPr lang="id-ID" dirty="0"/>
              <a:t>hal keamanan data, ancaman berarti orang yang berusaha memperoleh akses-akses ilegal terhadap jaringan komputer yang </a:t>
            </a:r>
            <a:r>
              <a:rPr lang="id-ID" dirty="0" smtClean="0"/>
              <a:t>dimiliki, seolah-seolah </a:t>
            </a:r>
            <a:r>
              <a:rPr lang="id-ID" dirty="0"/>
              <a:t>ia memiliki otoritas terhadap akses ke jaringan </a:t>
            </a:r>
            <a:r>
              <a:rPr lang="id-ID" dirty="0" smtClean="0"/>
              <a:t>komputer. Dalam </a:t>
            </a:r>
            <a:r>
              <a:rPr lang="id-ID" dirty="0"/>
              <a:t>hal ini ada beberapa aspek ancaman terhadap keamanan data dalam Internet, yaitu:</a:t>
            </a:r>
          </a:p>
          <a:p>
            <a:pPr algn="just"/>
            <a:r>
              <a:rPr lang="id-ID" b="1" dirty="0" smtClean="0"/>
              <a:t>Interruption</a:t>
            </a:r>
            <a:r>
              <a:rPr lang="id-ID" dirty="0"/>
              <a:t>, merupakan ancaman terhadap availability, yaitu: data dan  informasi yang berada dalam sistem komputer dirusak atau dibuang, sehingga menjadi tidak ada dan tidak berguna, contohnya harddisk yang dirusak, memotong line komunikasi dan lain-lain.</a:t>
            </a:r>
          </a:p>
          <a:p>
            <a:pPr algn="just"/>
            <a:r>
              <a:rPr lang="id-ID" b="1" dirty="0" smtClean="0"/>
              <a:t>Interception</a:t>
            </a:r>
            <a:r>
              <a:rPr lang="id-ID" dirty="0"/>
              <a:t>, merupakan ancaman terhadap secrey, yaitu: orang yang tidak berhak berhasil mendapatkan akses informasi dari dalam sistem komputer, contohnya dengan menyadap data yang melalui jaringan public (wiretapping) atau menyalin secara tidak sah file atau program.</a:t>
            </a:r>
          </a:p>
          <a:p>
            <a:pPr algn="just"/>
            <a:r>
              <a:rPr lang="id-ID" b="1" dirty="0" smtClean="0"/>
              <a:t>Modification</a:t>
            </a:r>
            <a:r>
              <a:rPr lang="id-ID" dirty="0"/>
              <a:t> merupakan ancaman terhadap integritas, yaitu: orang yang tidak berhak tidak hanya berhasil mendapatkan akses informasi dari dalam  sistem komputer, melainkan juga dapat melakukan perubahan terhadap  informasi, contohnya adalah merubah program/data keuangan dan lain-lain.</a:t>
            </a:r>
          </a:p>
          <a:p>
            <a:pPr algn="just"/>
            <a:r>
              <a:rPr lang="id-ID" b="1" dirty="0" smtClean="0"/>
              <a:t>Fabrication</a:t>
            </a:r>
            <a:r>
              <a:rPr lang="id-ID" dirty="0"/>
              <a:t>, merupakan ancaman terhadap integritas, yaitu orang yang tidak berhak meniru atau memalsukan suatu objek ke dalam sistem, contohnya adalah dengan menambahkan suatu record ke dalam file.</a:t>
            </a:r>
          </a:p>
          <a:p>
            <a:endParaRPr lang="id-ID" dirty="0"/>
          </a:p>
        </p:txBody>
      </p:sp>
    </p:spTree>
    <p:extLst>
      <p:ext uri="{BB962C8B-B14F-4D97-AF65-F5344CB8AC3E}">
        <p14:creationId xmlns:p14="http://schemas.microsoft.com/office/powerpoint/2010/main" val="424185604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0193" y="611231"/>
            <a:ext cx="8911687" cy="1280890"/>
          </a:xfrm>
        </p:spPr>
        <p:txBody>
          <a:bodyPr/>
          <a:lstStyle/>
          <a:p>
            <a:r>
              <a:rPr lang="id-ID" dirty="0" smtClean="0"/>
              <a:t>Ancaman Sistem Operasi</a:t>
            </a:r>
            <a:endParaRPr lang="id-ID" dirty="0"/>
          </a:p>
        </p:txBody>
      </p:sp>
      <p:sp>
        <p:nvSpPr>
          <p:cNvPr id="3" name="Content Placeholder 2"/>
          <p:cNvSpPr>
            <a:spLocks noGrp="1"/>
          </p:cNvSpPr>
          <p:nvPr>
            <p:ph idx="1"/>
          </p:nvPr>
        </p:nvSpPr>
        <p:spPr>
          <a:xfrm>
            <a:off x="1820193" y="1451020"/>
            <a:ext cx="8915400" cy="3777622"/>
          </a:xfrm>
        </p:spPr>
        <p:txBody>
          <a:bodyPr>
            <a:normAutofit fontScale="85000" lnSpcReduction="10000"/>
          </a:bodyPr>
          <a:lstStyle/>
          <a:p>
            <a:pPr marL="0" indent="0">
              <a:buNone/>
            </a:pPr>
            <a:r>
              <a:rPr lang="id-ID" dirty="0" smtClean="0"/>
              <a:t>Dalam </a:t>
            </a:r>
            <a:r>
              <a:rPr lang="id-ID" dirty="0"/>
              <a:t>dunia jaringan baik yang bersifat local (intranet) maupun yang bersifat universal (internet) perlu kita sadari bahwa ada saja kemungkinan sistem komputer mendapat </a:t>
            </a:r>
            <a:r>
              <a:rPr lang="id-ID" dirty="0" smtClean="0"/>
              <a:t>serangan </a:t>
            </a:r>
            <a:r>
              <a:rPr lang="id-ID" dirty="0"/>
              <a:t>dari orang-orang yang tidak bertanggungjawab.</a:t>
            </a:r>
          </a:p>
          <a:p>
            <a:r>
              <a:rPr lang="id-ID" b="1" dirty="0"/>
              <a:t>Hacker</a:t>
            </a:r>
            <a:r>
              <a:rPr lang="id-ID" dirty="0"/>
              <a:t> adalah orang-orang yang dapat dikategorikan sebagai programmer yang pandai dan senang meng-utak-utik sesuatu yang dirasakan sebagai penghalang terhadap apa yang ingin dicapainya. Bagi seorang hacker perlindungan terhadap sistem komputer adalah tantangan, mereka akan mencari cara bagaimana bisa menembus </a:t>
            </a:r>
            <a:r>
              <a:rPr lang="id-ID" i="1" dirty="0"/>
              <a:t>password</a:t>
            </a:r>
            <a:r>
              <a:rPr lang="id-ID" dirty="0"/>
              <a:t>, </a:t>
            </a:r>
            <a:r>
              <a:rPr lang="id-ID" i="1" dirty="0"/>
              <a:t>firewall</a:t>
            </a:r>
            <a:r>
              <a:rPr lang="id-ID" dirty="0"/>
              <a:t>, </a:t>
            </a:r>
            <a:r>
              <a:rPr lang="id-ID" i="1" dirty="0"/>
              <a:t>access-key</a:t>
            </a:r>
            <a:r>
              <a:rPr lang="id-ID" dirty="0"/>
              <a:t> dan sebagainya. Walau demikian hacker bisa dibedakan atas dua golongan, golongan putih (white hat) dan golongan hitam (black hat).</a:t>
            </a:r>
          </a:p>
          <a:p>
            <a:r>
              <a:rPr lang="id-ID" b="1" dirty="0"/>
              <a:t>Cracker</a:t>
            </a:r>
            <a:r>
              <a:rPr lang="id-ID" dirty="0"/>
              <a:t> adalah orang-orang yang menembus pertahanan keamanan sistem computer hanya untuk merusak, mencari keuntungan pribadi dan merugikan pemilik sistem komputer. Hacker golongan hitam sebenarnya bisa dikategorikan sebagai cracker.</a:t>
            </a:r>
          </a:p>
          <a:p>
            <a:r>
              <a:rPr lang="id-ID" b="1" dirty="0"/>
              <a:t>Hacker dan Cracker </a:t>
            </a:r>
            <a:r>
              <a:rPr lang="id-ID" dirty="0"/>
              <a:t>keduanya tetap melakukan tindakan yang melanggar aturan yaitu menembus pertahanan keamanan sistem komputer karena tidak mendapat hak akses</a:t>
            </a:r>
          </a:p>
          <a:p>
            <a:pPr marL="0" indent="0">
              <a:buNone/>
            </a:pPr>
            <a:endParaRPr lang="id-ID" dirty="0"/>
          </a:p>
        </p:txBody>
      </p:sp>
    </p:spTree>
    <p:extLst>
      <p:ext uri="{BB962C8B-B14F-4D97-AF65-F5344CB8AC3E}">
        <p14:creationId xmlns:p14="http://schemas.microsoft.com/office/powerpoint/2010/main" val="96861609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71708" y="585473"/>
            <a:ext cx="8911687" cy="1280890"/>
          </a:xfrm>
        </p:spPr>
        <p:txBody>
          <a:bodyPr/>
          <a:lstStyle/>
          <a:p>
            <a:r>
              <a:rPr lang="id-ID" dirty="0" smtClean="0"/>
              <a:t>Ancaman Sistem Operasi</a:t>
            </a:r>
            <a:endParaRPr lang="id-ID" dirty="0"/>
          </a:p>
        </p:txBody>
      </p:sp>
      <p:sp>
        <p:nvSpPr>
          <p:cNvPr id="3" name="Content Placeholder 2"/>
          <p:cNvSpPr>
            <a:spLocks noGrp="1"/>
          </p:cNvSpPr>
          <p:nvPr>
            <p:ph idx="1"/>
          </p:nvPr>
        </p:nvSpPr>
        <p:spPr>
          <a:xfrm>
            <a:off x="1867995" y="1669961"/>
            <a:ext cx="8915400" cy="3777622"/>
          </a:xfrm>
        </p:spPr>
        <p:txBody>
          <a:bodyPr>
            <a:normAutofit/>
          </a:bodyPr>
          <a:lstStyle/>
          <a:p>
            <a:r>
              <a:rPr lang="id-ID" dirty="0" smtClean="0"/>
              <a:t>Virus</a:t>
            </a:r>
          </a:p>
          <a:p>
            <a:pPr marL="0" indent="0">
              <a:buNone/>
            </a:pPr>
            <a:r>
              <a:rPr lang="id-ID" dirty="0"/>
              <a:t>Virus adalah jenis malware yang mempunyai kemampuan untuk memanipulasi data, menginveksi, mengubah dan merusak sebuah program. Adapun kemampuan lainnya yaitu dapat menggandakan diri dengan menyisipkan program (copy) dari dirinya lalu menjadi bagian dari program lain di komputer. </a:t>
            </a:r>
            <a:endParaRPr lang="id-ID" dirty="0" smtClean="0"/>
          </a:p>
          <a:p>
            <a:r>
              <a:rPr lang="id-ID" dirty="0" smtClean="0"/>
              <a:t>Worm</a:t>
            </a:r>
          </a:p>
          <a:p>
            <a:pPr marL="0" indent="0">
              <a:buNone/>
            </a:pPr>
            <a:r>
              <a:rPr lang="id-ID" dirty="0"/>
              <a:t>Worm adalah sebuah program yang memiliki kemampuan untuk menggandakan dirinya secara mandiri dan menyebar dengan cepat pada jaringan komputer melalui port (lubang) keamanan yang terbuka. </a:t>
            </a:r>
            <a:endParaRPr lang="id-ID" dirty="0" smtClean="0"/>
          </a:p>
          <a:p>
            <a:pPr marL="0" indent="0">
              <a:buNone/>
            </a:pPr>
            <a:endParaRPr lang="id-ID" dirty="0"/>
          </a:p>
        </p:txBody>
      </p:sp>
    </p:spTree>
    <p:extLst>
      <p:ext uri="{BB962C8B-B14F-4D97-AF65-F5344CB8AC3E}">
        <p14:creationId xmlns:p14="http://schemas.microsoft.com/office/powerpoint/2010/main" val="239313916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7314" y="624110"/>
            <a:ext cx="8911687" cy="1280890"/>
          </a:xfrm>
        </p:spPr>
        <p:txBody>
          <a:bodyPr/>
          <a:lstStyle/>
          <a:p>
            <a:r>
              <a:rPr lang="id-ID" dirty="0" smtClean="0"/>
              <a:t>Ancaman Sistem Operasi</a:t>
            </a:r>
            <a:endParaRPr lang="id-ID" dirty="0"/>
          </a:p>
        </p:txBody>
      </p:sp>
      <p:sp>
        <p:nvSpPr>
          <p:cNvPr id="3" name="Content Placeholder 2"/>
          <p:cNvSpPr>
            <a:spLocks noGrp="1"/>
          </p:cNvSpPr>
          <p:nvPr>
            <p:ph idx="1"/>
          </p:nvPr>
        </p:nvSpPr>
        <p:spPr>
          <a:xfrm>
            <a:off x="1803601" y="1747234"/>
            <a:ext cx="8915400" cy="3777622"/>
          </a:xfrm>
        </p:spPr>
        <p:txBody>
          <a:bodyPr>
            <a:normAutofit/>
          </a:bodyPr>
          <a:lstStyle/>
          <a:p>
            <a:r>
              <a:rPr lang="id-ID" dirty="0" smtClean="0"/>
              <a:t>Trojan Horse</a:t>
            </a:r>
          </a:p>
          <a:p>
            <a:pPr marL="0" indent="0">
              <a:buNone/>
            </a:pPr>
            <a:r>
              <a:rPr lang="id-ID" dirty="0"/>
              <a:t>Trojan hors atau sering disebut dengan trojan adalah sebuah program komputer yang memiliki kemampuan tidak terdeteksi dan seolah-olah baik untuk digunakan namun kenyataannya merusak. Umumnya bertujuan untuk memperoleh informasi dari korban lalu mengendalikannya.</a:t>
            </a:r>
            <a:endParaRPr lang="id-ID" dirty="0" smtClean="0"/>
          </a:p>
          <a:p>
            <a:r>
              <a:rPr lang="id-ID" dirty="0" smtClean="0"/>
              <a:t>Keylogger</a:t>
            </a:r>
          </a:p>
          <a:p>
            <a:pPr marL="0" indent="0" fontAlgn="base">
              <a:buNone/>
            </a:pPr>
            <a:r>
              <a:rPr lang="id-ID" dirty="0"/>
              <a:t>Keylogger adalah sebuah program yang tujuannya untuk mencatat segala aktivitas penekanan tombol (inputan) dari keyboard. </a:t>
            </a:r>
            <a:br>
              <a:rPr lang="id-ID" dirty="0"/>
            </a:br>
            <a:endParaRPr lang="id-ID" dirty="0"/>
          </a:p>
        </p:txBody>
      </p:sp>
    </p:spTree>
    <p:extLst>
      <p:ext uri="{BB962C8B-B14F-4D97-AF65-F5344CB8AC3E}">
        <p14:creationId xmlns:p14="http://schemas.microsoft.com/office/powerpoint/2010/main" val="237907719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1555" y="662746"/>
            <a:ext cx="8911687" cy="1280890"/>
          </a:xfrm>
        </p:spPr>
        <p:txBody>
          <a:bodyPr/>
          <a:lstStyle/>
          <a:p>
            <a:r>
              <a:rPr lang="id-ID" dirty="0" smtClean="0"/>
              <a:t>Ancaman Sistem Operasi</a:t>
            </a:r>
            <a:endParaRPr lang="id-ID" dirty="0"/>
          </a:p>
        </p:txBody>
      </p:sp>
      <p:sp>
        <p:nvSpPr>
          <p:cNvPr id="3" name="Content Placeholder 2"/>
          <p:cNvSpPr>
            <a:spLocks noGrp="1"/>
          </p:cNvSpPr>
          <p:nvPr>
            <p:ph idx="1"/>
          </p:nvPr>
        </p:nvSpPr>
        <p:spPr>
          <a:xfrm>
            <a:off x="1941555" y="1798750"/>
            <a:ext cx="8915400" cy="3777622"/>
          </a:xfrm>
        </p:spPr>
        <p:txBody>
          <a:bodyPr>
            <a:normAutofit fontScale="92500" lnSpcReduction="10000"/>
          </a:bodyPr>
          <a:lstStyle/>
          <a:p>
            <a:r>
              <a:rPr lang="id-ID" dirty="0" smtClean="0"/>
              <a:t>Adware</a:t>
            </a:r>
          </a:p>
          <a:p>
            <a:pPr marL="0" indent="0">
              <a:buNone/>
            </a:pPr>
            <a:r>
              <a:rPr lang="id-ID" dirty="0"/>
              <a:t>Adware adalah software iklan yang dimasukkan secara tersembunyi oleh pembuat program dengan kemampuan untuk memutar, menampilkan atau mengunduh materi iklan secara otomatis tanpa diketahui penggunanya. Adware ini umumnya berbentuk seperti iklan Pop-Up yang ada di suatu situs. </a:t>
            </a:r>
            <a:endParaRPr lang="id-ID" dirty="0" smtClean="0"/>
          </a:p>
          <a:p>
            <a:r>
              <a:rPr lang="id-ID" dirty="0" smtClean="0"/>
              <a:t>Dialer</a:t>
            </a:r>
          </a:p>
          <a:p>
            <a:pPr marL="0" indent="0">
              <a:buNone/>
            </a:pPr>
            <a:r>
              <a:rPr lang="id-ID" dirty="0"/>
              <a:t>Dialer adalah program yang dirancang untuk mengarahkan sambungan telepon pengguna ke internet untuk beberapa nomor premium. Biasanya sebuah komputer yang terjangkit dialer akan memaksa untuk tehubung ke internet walau tidak ada software yang berjalan dengan membutuhkan koneksi. Penipuan dialer yang sering digunakan untuk mengarahkan pengguna tanpa menyadarinya.  Karena dialer, korbannya tentu sangat rugi. Lain halnya dengan si penyerang dan jasa penyedia, mereka sangat diuntungkan dalam hal ini.</a:t>
            </a:r>
          </a:p>
        </p:txBody>
      </p:sp>
    </p:spTree>
    <p:extLst>
      <p:ext uri="{BB962C8B-B14F-4D97-AF65-F5344CB8AC3E}">
        <p14:creationId xmlns:p14="http://schemas.microsoft.com/office/powerpoint/2010/main" val="1657629667"/>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231</TotalTime>
  <Words>1024</Words>
  <Application>Microsoft Office PowerPoint</Application>
  <PresentationFormat>Widescreen</PresentationFormat>
  <Paragraphs>161</Paragraphs>
  <Slides>33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33</vt:i4>
      </vt:variant>
    </vt:vector>
  </HeadingPairs>
  <TitlesOfParts>
    <vt:vector size="39" baseType="lpstr">
      <vt:lpstr>Arial</vt:lpstr>
      <vt:lpstr>Calibri</vt:lpstr>
      <vt:lpstr>Century Gothic</vt:lpstr>
      <vt:lpstr>Wingdings</vt:lpstr>
      <vt:lpstr>Wingdings 3</vt:lpstr>
      <vt:lpstr>Wisp</vt:lpstr>
      <vt:lpstr>KEAMANAN SISTEM OPERASI</vt:lpstr>
      <vt:lpstr>PENTINGNYA KEAMANAN SISTEM</vt:lpstr>
      <vt:lpstr>PowerPoint Presentation</vt:lpstr>
      <vt:lpstr>PowerPoint Presentation</vt:lpstr>
      <vt:lpstr>Ancaman Sistem Operasi</vt:lpstr>
      <vt:lpstr>Ancaman Sistem Operasi</vt:lpstr>
      <vt:lpstr>Ancaman Sistem Operasi</vt:lpstr>
      <vt:lpstr>Ancaman Sistem Operasi</vt:lpstr>
      <vt:lpstr>Ancaman Sistem Operasi</vt:lpstr>
      <vt:lpstr>Ancaman Sistem Operasi</vt:lpstr>
      <vt:lpstr>Ancaman Sistem Operasi</vt:lpstr>
      <vt:lpstr>Ancaman Sistem Operasi</vt:lpstr>
      <vt:lpstr>Beberapa cara melakukan serangan</vt:lpstr>
      <vt:lpstr>Beberapa cara melakukan serangan</vt:lpstr>
      <vt:lpstr>Beberapa cara melakukan serangan</vt:lpstr>
      <vt:lpstr>Kriptografi</vt:lpstr>
      <vt:lpstr>Tujuan Kriptografi</vt:lpstr>
      <vt:lpstr>Jenis – Jenis Kriptografi</vt:lpstr>
      <vt:lpstr>Jenis – Jenis Kriptografi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Berikut adalah tools yang digunakan untuk menjaga keamanan sistem : </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Ancaman Sistem Informasi</dc:title>
  <dc:creator>Windows User</dc:creator>
  <cp:lastModifiedBy>Windows User</cp:lastModifiedBy>
  <cp:revision>18</cp:revision>
  <dcterms:created xsi:type="dcterms:W3CDTF">2017-11-29T13:27:51Z</dcterms:created>
  <dcterms:modified xsi:type="dcterms:W3CDTF">2017-12-21T02:36:24Z</dcterms:modified>
</cp:coreProperties>
</file>