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9" r:id="rId2"/>
    <p:sldId id="264" r:id="rId3"/>
    <p:sldId id="281" r:id="rId4"/>
    <p:sldId id="282" r:id="rId5"/>
    <p:sldId id="283" r:id="rId6"/>
    <p:sldId id="287" r:id="rId7"/>
    <p:sldId id="288" r:id="rId8"/>
    <p:sldId id="289" r:id="rId9"/>
    <p:sldId id="290" r:id="rId10"/>
    <p:sldId id="268" r:id="rId11"/>
    <p:sldId id="29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9A"/>
    <a:srgbClr val="00239C"/>
    <a:srgbClr val="FF6600"/>
    <a:srgbClr val="003499"/>
    <a:srgbClr val="4F5B8E"/>
    <a:srgbClr val="4B5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D5728-0B6E-7411-E6C7-CEC9CE0D4C00}" v="362" dt="2023-01-30T00:56:00.020"/>
    <p1510:client id="{E295C010-FD82-4688-B9EF-5911E6AD2E32}" v="28" dt="2023-01-22T15:54:18.974"/>
    <p1510:client id="{F1DF25E2-1F63-F36A-E65A-A22C9EC9C4B5}" v="8" dt="2023-01-21T17:35:25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F3062-7FA6-4505-AE4E-BD1784F6C2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9E55C-0F4F-486A-996B-B88FCDCA8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2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E55C-0F4F-486A-996B-B88FCDCA87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2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E55C-0F4F-486A-996B-B88FCDCA87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73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E55C-0F4F-486A-996B-B88FCDCA87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E55C-0F4F-486A-996B-B88FCDCA87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3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E55C-0F4F-486A-996B-B88FCDCA87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3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E55C-0F4F-486A-996B-B88FCDCA87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8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E55C-0F4F-486A-996B-B88FCDCA87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87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E55C-0F4F-486A-996B-B88FCDCA87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0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E55C-0F4F-486A-996B-B88FCDCA87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E55C-0F4F-486A-996B-B88FCDCA87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55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E55C-0F4F-486A-996B-B88FCDCA87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2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6C75-E621-49AE-8CD2-CB9C542C4324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8316-C453-475C-B862-D51D266B4BF8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67E9-D9BA-4085-9603-2828A2D057B1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0D67-BBC5-48C2-8D75-7D103C625FD2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705E-185D-42A3-B111-204E29F3B7E8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E839-4F7A-48BF-AEEB-55D4EAA5C29E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F59D-F993-4BD8-AF45-81007A4090F7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ECC1-7ECF-45F6-A8FD-7B07E782A565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4FDC-8265-4D60-B51C-468071BFE6D5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0BF77-C5FE-4419-9761-28D6CF8AE84F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E58E-0179-4EAE-9DE6-CFD9992BB4B4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055C-0180-49D6-B834-668BCD461574}" type="datetime1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28E1-6678-4758-8962-050EE7D5B4CB}" type="datetime1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3F2-F55B-460B-8808-5F2E7354DF5B}" type="datetime1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69F1-ED67-49AC-A055-605CA0A9B09E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A653-0CA8-4D9F-8236-4CB88CB4F66A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A97F-ABCE-4068-9B6A-1053F70C29A3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07" y="771800"/>
            <a:ext cx="1987893" cy="389859"/>
          </a:xfrm>
          <a:solidFill>
            <a:srgbClr val="FF6600"/>
          </a:solidFill>
        </p:spPr>
        <p:txBody>
          <a:bodyPr>
            <a:noAutofit/>
          </a:bodyPr>
          <a:lstStyle/>
          <a:p>
            <a:r>
              <a:rPr lang="fr-BE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2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55305" y="1609428"/>
            <a:ext cx="1898993" cy="382442"/>
          </a:xfrm>
          <a:prstGeom prst="rect">
            <a:avLst/>
          </a:prstGeom>
          <a:solidFill>
            <a:srgbClr val="00349A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State-of-the-art</a:t>
            </a:r>
            <a:endParaRPr lang="en-US" sz="2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592" y="4453099"/>
            <a:ext cx="4489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SRCNN architecture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VDSR architecture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DIV2K 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PSNR metric</a:t>
            </a:r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55305" y="3923103"/>
            <a:ext cx="1898993" cy="382442"/>
          </a:xfrm>
          <a:prstGeom prst="rect">
            <a:avLst/>
          </a:prstGeom>
          <a:solidFill>
            <a:srgbClr val="00349A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Project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916" y="2139424"/>
            <a:ext cx="7039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Dictionary-based Super Resolution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 embedding – lowering the number of image patches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Sparse coding – find sparse code for input patches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 Resolution Convolutional Neural Network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Deep Super Resolution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84" y="3690965"/>
            <a:ext cx="4900412" cy="24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7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05" y="771800"/>
            <a:ext cx="1555502" cy="389859"/>
          </a:xfrm>
          <a:solidFill>
            <a:srgbClr val="FF6600"/>
          </a:solidFill>
        </p:spPr>
        <p:txBody>
          <a:bodyPr>
            <a:noAutofit/>
          </a:bodyPr>
          <a:lstStyle/>
          <a:p>
            <a:r>
              <a:rPr lang="fr-BE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 </a:t>
            </a:r>
            <a:endParaRPr lang="en-US" sz="2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139" y="2153047"/>
            <a:ext cx="869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55305" y="1501033"/>
            <a:ext cx="2555162" cy="392374"/>
          </a:xfrm>
          <a:prstGeom prst="rect">
            <a:avLst/>
          </a:prstGeom>
          <a:solidFill>
            <a:srgbClr val="00349A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sz="20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r>
              <a:rPr lang="fr-BE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BE" sz="20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2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55306" y="771801"/>
            <a:ext cx="3676992" cy="383900"/>
          </a:xfrm>
          <a:prstGeom prst="rect">
            <a:avLst/>
          </a:prstGeom>
          <a:solidFill>
            <a:srgbClr val="FF660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&amp; DISCUSSIONS</a:t>
            </a:r>
            <a:endParaRPr lang="en-US" sz="2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73326"/>
              </p:ext>
            </p:extLst>
          </p:nvPr>
        </p:nvGraphicFramePr>
        <p:xfrm>
          <a:off x="1252206" y="2926285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BICUBIC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VDSR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avg. PSNR on validation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0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29.49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0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29.24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0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35.78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65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08" y="771800"/>
            <a:ext cx="1784692" cy="389859"/>
          </a:xfrm>
          <a:solidFill>
            <a:srgbClr val="FF6600"/>
          </a:solidFill>
        </p:spPr>
        <p:txBody>
          <a:bodyPr>
            <a:noAutofit/>
          </a:bodyPr>
          <a:lstStyle/>
          <a:p>
            <a:r>
              <a:rPr lang="fr-BE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 </a:t>
            </a:r>
            <a:endParaRPr lang="en-US" sz="2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33" y="382726"/>
            <a:ext cx="778933" cy="77893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5308" y="4158466"/>
            <a:ext cx="2366217" cy="413533"/>
          </a:xfrm>
          <a:prstGeom prst="rect">
            <a:avLst/>
          </a:prstGeom>
          <a:solidFill>
            <a:srgbClr val="FF660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RESEARCH</a:t>
            </a:r>
            <a:endParaRPr lang="en-US" sz="2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915" y="1412695"/>
            <a:ext cx="92210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separate model architectures were implemented and trained to scale images by a factor of 2 in both dimensions.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residual VDSR model trains faster than the SRCNN model and performs better than both SRCNN and </a:t>
            </a:r>
            <a:r>
              <a:rPr lang="en-US" sz="1600" err="1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Bicubic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Interpolation.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trained VDSR model, resulted in an average PSNR of 35.78 on an unseen validation dataset, significantly outperforming </a:t>
            </a:r>
            <a:r>
              <a:rPr lang="en-US" sz="1600" err="1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Bicubic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Interpolation (PSNR of 29.49 on the validation dataset).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0915" y="4823036"/>
            <a:ext cx="9221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larger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Fine-tune the hyper parameters and learning parameters during training.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 the model to support different arbitrary scaling factors.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65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06" y="771801"/>
            <a:ext cx="3676992" cy="383900"/>
          </a:xfrm>
          <a:solidFill>
            <a:srgbClr val="FF6600"/>
          </a:solidFill>
        </p:spPr>
        <p:txBody>
          <a:bodyPr>
            <a:noAutofit/>
          </a:bodyPr>
          <a:lstStyle/>
          <a:p>
            <a:r>
              <a:rPr lang="fr-BE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&amp; METHODOLOGY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55307" y="1281258"/>
            <a:ext cx="3240960" cy="420542"/>
          </a:xfrm>
          <a:prstGeom prst="rect">
            <a:avLst/>
          </a:prstGeom>
          <a:solidFill>
            <a:srgbClr val="00349A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SRCNN &amp; VDSR architectures</a:t>
            </a:r>
            <a:endParaRPr lang="en-US" sz="2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7529" y="1931649"/>
            <a:ext cx="91999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600" b="1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  version SRCNN </a:t>
            </a:r>
            <a:r>
              <a:rPr lang="fr-BE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3-layer CNN, 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BE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lang="fr-BE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hyper-parameters</a:t>
            </a:r>
            <a:r>
              <a:rPr lang="fr-BE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fr-BE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BE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600" b="1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600" b="1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  version VDSR </a:t>
            </a:r>
            <a:r>
              <a:rPr lang="fr-BE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/>
              <a:t> 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number (10-20) of identical convolution layers. </a:t>
            </a:r>
          </a:p>
          <a:p>
            <a:endParaRPr lang="en-US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6149"/>
              </p:ext>
            </p:extLst>
          </p:nvPr>
        </p:nvGraphicFramePr>
        <p:xfrm>
          <a:off x="755307" y="2274850"/>
          <a:ext cx="812799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50">
                <a:tc>
                  <a:txBody>
                    <a:bodyPr/>
                    <a:lstStyle/>
                    <a:p>
                      <a:r>
                        <a:rPr lang="en-US" sz="1600" dirty="0"/>
                        <a:t>Convolution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Convolution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Convolution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In-channels: 3</a:t>
                      </a:r>
                    </a:p>
                    <a:p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Kernel-size: 9x9</a:t>
                      </a:r>
                    </a:p>
                    <a:p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Padding: 4</a:t>
                      </a:r>
                    </a:p>
                    <a:p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Stride: 1</a:t>
                      </a:r>
                    </a:p>
                    <a:p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Out-channels: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In-channels: 64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Kernel-size: 1x1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Padding: 0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Stride: 1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/>
                          <a:ea typeface="+mn-ea"/>
                          <a:cs typeface="Calibri"/>
                        </a:rPr>
                        <a:t>• Out-channels: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In-channels: 32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Kernel-size: 5x5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Padding: 2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Stride: 1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Out-channels: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99197"/>
              </p:ext>
            </p:extLst>
          </p:nvPr>
        </p:nvGraphicFramePr>
        <p:xfrm>
          <a:off x="755306" y="4466806"/>
          <a:ext cx="8127999" cy="165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861">
                <a:tc>
                  <a:txBody>
                    <a:bodyPr/>
                    <a:lstStyle/>
                    <a:p>
                      <a:r>
                        <a:rPr lang="en-US" sz="1600" dirty="0"/>
                        <a:t>First Convolution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10-20 identical</a:t>
                      </a:r>
                      <a:r>
                        <a:rPr lang="en-US" sz="1600" baseline="0" dirty="0"/>
                        <a:t> layers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Last Convolution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887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In-channels: 1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Kernel-size: 3x3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Padding: 1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Stride: 1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Out-channels: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In-channels: 64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Kernel-size: 3x3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Padding: 1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Stride: 1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Out-channels: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In-channels: 64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Kernel-size: 3x3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Padding: 1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Stride: 1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rgbClr val="00349A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• Out-channels: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21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252" y="3653496"/>
            <a:ext cx="4092747" cy="2224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06" y="771801"/>
            <a:ext cx="3676992" cy="383900"/>
          </a:xfrm>
          <a:solidFill>
            <a:srgbClr val="FF6600"/>
          </a:solidFill>
        </p:spPr>
        <p:txBody>
          <a:bodyPr>
            <a:noAutofit/>
          </a:bodyPr>
          <a:lstStyle/>
          <a:p>
            <a:r>
              <a:rPr lang="fr-BE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&amp; METHODOLOGY</a:t>
            </a:r>
            <a:endParaRPr lang="en-US" sz="2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55305" y="1363415"/>
            <a:ext cx="2538226" cy="420542"/>
          </a:xfrm>
          <a:prstGeom prst="rect">
            <a:avLst/>
          </a:prstGeom>
          <a:solidFill>
            <a:srgbClr val="00349A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VDSR - </a:t>
            </a:r>
            <a:r>
              <a:rPr lang="fr-BE" sz="20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</a:t>
            </a:r>
            <a:r>
              <a:rPr lang="fr-BE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  <a:endParaRPr lang="en-US" sz="2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305" y="2057007"/>
            <a:ext cx="9032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600" dirty="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model </a:t>
            </a:r>
            <a:r>
              <a:rPr lang="en-US" sz="1600" dirty="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learns the residual image, containing the fine details missing in the low-resolution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model converges faster and provide better results (PSNR)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approach is used in my model.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5305" y="3926546"/>
            <a:ext cx="3122427" cy="420542"/>
          </a:xfrm>
          <a:prstGeom prst="rect">
            <a:avLst/>
          </a:prstGeom>
          <a:solidFill>
            <a:srgbClr val="00349A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VDSR – </a:t>
            </a:r>
            <a:r>
              <a:rPr lang="fr-BE" sz="20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color-space</a:t>
            </a:r>
            <a:r>
              <a:rPr lang="fr-BE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change</a:t>
            </a:r>
            <a:endParaRPr lang="en-US" sz="2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305" y="4647654"/>
            <a:ext cx="9032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in color-space from RGB to </a:t>
            </a:r>
            <a:r>
              <a:rPr lang="en-US" sz="1600" err="1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YCbCr</a:t>
            </a:r>
            <a:endParaRPr lang="en-US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YCbCr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format is composed of: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represents the </a:t>
            </a:r>
            <a:r>
              <a:rPr lang="en-US" sz="1600" err="1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luma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component (grey scale version)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err="1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Cb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Cr represent the color components of the image</a:t>
            </a:r>
          </a:p>
        </p:txBody>
      </p:sp>
    </p:spTree>
    <p:extLst>
      <p:ext uri="{BB962C8B-B14F-4D97-AF65-F5344CB8AC3E}">
        <p14:creationId xmlns:p14="http://schemas.microsoft.com/office/powerpoint/2010/main" val="166481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06" y="771801"/>
            <a:ext cx="3676992" cy="383900"/>
          </a:xfrm>
          <a:solidFill>
            <a:srgbClr val="FF6600"/>
          </a:solidFill>
        </p:spPr>
        <p:txBody>
          <a:bodyPr>
            <a:noAutofit/>
          </a:bodyPr>
          <a:lstStyle/>
          <a:p>
            <a:r>
              <a:rPr lang="fr-BE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&amp; DISCUSSIONS</a:t>
            </a:r>
            <a:endParaRPr lang="en-US" sz="2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55305" y="1363415"/>
            <a:ext cx="802562" cy="338385"/>
          </a:xfrm>
          <a:prstGeom prst="rect">
            <a:avLst/>
          </a:prstGeom>
          <a:solidFill>
            <a:srgbClr val="00349A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PSNR</a:t>
            </a:r>
            <a:endParaRPr lang="en-US" sz="2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55305" y="4375872"/>
            <a:ext cx="2351962" cy="338385"/>
          </a:xfrm>
          <a:prstGeom prst="rect">
            <a:avLst/>
          </a:prstGeom>
          <a:solidFill>
            <a:srgbClr val="00349A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sz="20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Bicubic</a:t>
            </a:r>
            <a:r>
              <a:rPr lang="fr-BE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Interpolation</a:t>
            </a:r>
            <a:endParaRPr lang="en-US" sz="2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305" y="4823119"/>
            <a:ext cx="903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Scaled up from 400x400 to 800x800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PSNR – 29.49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value every time the same image is scaled using bicubic interpolation (uses math)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7F1B8F6-AC2B-1C83-FB42-F5B547582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44" y="1958560"/>
            <a:ext cx="9035141" cy="21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31" y="3405158"/>
            <a:ext cx="4324954" cy="3172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06" y="771801"/>
            <a:ext cx="3676992" cy="383900"/>
          </a:xfrm>
          <a:solidFill>
            <a:srgbClr val="FF6600"/>
          </a:solidFill>
        </p:spPr>
        <p:txBody>
          <a:bodyPr>
            <a:noAutofit/>
          </a:bodyPr>
          <a:lstStyle/>
          <a:p>
            <a:r>
              <a:rPr lang="fr-BE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&amp; DISCUSSIONS</a:t>
            </a:r>
            <a:endParaRPr lang="en-US" sz="2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55305" y="1363415"/>
            <a:ext cx="1776228" cy="338385"/>
          </a:xfrm>
          <a:prstGeom prst="rect">
            <a:avLst/>
          </a:prstGeom>
          <a:solidFill>
            <a:srgbClr val="00349A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SRCNN model</a:t>
            </a:r>
            <a:endParaRPr lang="en-US" sz="2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305" y="2057007"/>
            <a:ext cx="9032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Epochs: 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Center-crop: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scaling from 400x400 on the low resolution to 800x800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PSNR: 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29.24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305" y="3596862"/>
            <a:ext cx="3909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of the graph: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average PSNR at the start of training is below the value obtained for </a:t>
            </a:r>
            <a:r>
              <a:rPr lang="en-US" sz="1600" err="1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Bicubic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Interpolation.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250 epochs, PSNR still lower than the value obtained in </a:t>
            </a:r>
            <a:r>
              <a:rPr lang="en-US" sz="1600" err="1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Bicubic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Interpolation.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7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06" y="771801"/>
            <a:ext cx="3676992" cy="383900"/>
          </a:xfrm>
          <a:solidFill>
            <a:srgbClr val="FF6600"/>
          </a:solidFill>
        </p:spPr>
        <p:txBody>
          <a:bodyPr>
            <a:noAutofit/>
          </a:bodyPr>
          <a:lstStyle/>
          <a:p>
            <a:r>
              <a:rPr lang="fr-BE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&amp; DISCUSSIONS</a:t>
            </a:r>
            <a:endParaRPr lang="en-US" sz="2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55305" y="1363415"/>
            <a:ext cx="1776228" cy="338385"/>
          </a:xfrm>
          <a:prstGeom prst="rect">
            <a:avLst/>
          </a:prstGeom>
          <a:solidFill>
            <a:srgbClr val="00349A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VDSR model</a:t>
            </a:r>
            <a:endParaRPr lang="en-US" sz="2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305" y="2057007"/>
            <a:ext cx="9032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Training: 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 same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Epochs: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Center-crop: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scaling from 400x400 on the low resolution to 800x800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PSNR: </a:t>
            </a:r>
            <a:r>
              <a:rPr lang="en-US" sz="1600">
                <a:solidFill>
                  <a:srgbClr val="0034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35.78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305" y="3596862"/>
            <a:ext cx="3909828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rgbClr val="00349A"/>
                </a:solidFill>
                <a:latin typeface="Calibri"/>
                <a:cs typeface="Calibri"/>
              </a:rPr>
              <a:t>Description of the graph: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49A"/>
                </a:solidFill>
                <a:latin typeface="Calibri"/>
                <a:cs typeface="Calibri"/>
              </a:rPr>
              <a:t>The average PSNR starts at a much higher value ( no need to learn from scratch)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49A"/>
                </a:solidFill>
                <a:latin typeface="Calibri"/>
                <a:cs typeface="Calibri"/>
              </a:rPr>
              <a:t>Learns more quickly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49A"/>
                </a:solidFill>
                <a:latin typeface="Calibri"/>
                <a:cs typeface="Calibri"/>
              </a:rPr>
              <a:t>Converging at epoch 60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49A"/>
                </a:solidFill>
                <a:latin typeface="Calibri"/>
                <a:cs typeface="Calibri"/>
              </a:rPr>
              <a:t>higher PSNR than SRCNN model and Bicubic Interpolation.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>
              <a:solidFill>
                <a:srgbClr val="0034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853" y="3187482"/>
            <a:ext cx="4134427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5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06" y="771801"/>
            <a:ext cx="3676992" cy="383900"/>
          </a:xfrm>
          <a:solidFill>
            <a:srgbClr val="FF6600"/>
          </a:solidFill>
        </p:spPr>
        <p:txBody>
          <a:bodyPr>
            <a:noAutofit/>
          </a:bodyPr>
          <a:lstStyle/>
          <a:p>
            <a:r>
              <a:rPr lang="fr-BE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&amp; DISCUSSIONS</a:t>
            </a:r>
            <a:endParaRPr lang="en-US" sz="2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74974" y="1363912"/>
            <a:ext cx="2826094" cy="397230"/>
          </a:xfrm>
          <a:prstGeom prst="rect">
            <a:avLst/>
          </a:prstGeom>
          <a:solidFill>
            <a:srgbClr val="00349A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VDSR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lang="en-US" sz="2000" dirty="0">
              <a:solidFill>
                <a:schemeClr val="bg1"/>
              </a:solidFill>
              <a:latin typeface="Trebuchet MS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78887" y="1363912"/>
            <a:ext cx="2826094" cy="397230"/>
          </a:xfrm>
          <a:prstGeom prst="rect">
            <a:avLst/>
          </a:prstGeom>
          <a:solidFill>
            <a:srgbClr val="00349A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SRCNN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lang="en-US" sz="2000" dirty="0">
              <a:solidFill>
                <a:schemeClr val="bg1"/>
              </a:solidFill>
              <a:latin typeface="Trebuchet MS"/>
              <a:cs typeface="Calibri"/>
            </a:endParaRPr>
          </a:p>
        </p:txBody>
      </p:sp>
      <p:pic>
        <p:nvPicPr>
          <p:cNvPr id="4" name="Picture 4" descr="High-Res">
            <a:extLst>
              <a:ext uri="{FF2B5EF4-FFF2-40B4-BE49-F238E27FC236}">
                <a16:creationId xmlns:a16="http://schemas.microsoft.com/office/drawing/2014/main" id="{714B30D6-4B99-4F3E-4728-2B2F95769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982" y="771014"/>
            <a:ext cx="2554747" cy="251378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ACDC626-C547-4B6F-6CAD-2DA7A8E8B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983" y="3319209"/>
            <a:ext cx="2554747" cy="2587522"/>
          </a:xfrm>
          <a:prstGeom prst="rect">
            <a:avLst/>
          </a:prstGeom>
        </p:spPr>
      </p:pic>
      <p:pic>
        <p:nvPicPr>
          <p:cNvPr id="6" name="Picture 10" descr="A picture containing sky, outdoor, plant, tree&#10;&#10;Description automatically generated">
            <a:extLst>
              <a:ext uri="{FF2B5EF4-FFF2-40B4-BE49-F238E27FC236}">
                <a16:creationId xmlns:a16="http://schemas.microsoft.com/office/drawing/2014/main" id="{5C4D0D60-CBE0-2922-3E21-E5CCDD640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917" y="2573593"/>
            <a:ext cx="2784167" cy="276778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789EC4C0-E50E-BA83-6237-9CD5F802C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594" y="2491658"/>
            <a:ext cx="2743200" cy="274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CECE21-9164-A572-FC05-7636B511FCC8}"/>
              </a:ext>
            </a:extLst>
          </p:cNvPr>
          <p:cNvSpPr txBox="1"/>
          <p:nvPr/>
        </p:nvSpPr>
        <p:spPr>
          <a:xfrm>
            <a:off x="4506452" y="40148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412122-6CB5-43FC-7D04-B87E8FC43762}"/>
              </a:ext>
            </a:extLst>
          </p:cNvPr>
          <p:cNvSpPr txBox="1"/>
          <p:nvPr/>
        </p:nvSpPr>
        <p:spPr>
          <a:xfrm>
            <a:off x="4457290" y="596490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Model input</a:t>
            </a:r>
          </a:p>
        </p:txBody>
      </p:sp>
    </p:spTree>
    <p:extLst>
      <p:ext uri="{BB962C8B-B14F-4D97-AF65-F5344CB8AC3E}">
        <p14:creationId xmlns:p14="http://schemas.microsoft.com/office/powerpoint/2010/main" val="301771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06" y="771801"/>
            <a:ext cx="3676992" cy="383900"/>
          </a:xfrm>
          <a:solidFill>
            <a:srgbClr val="FF6600"/>
          </a:solidFill>
        </p:spPr>
        <p:txBody>
          <a:bodyPr>
            <a:noAutofit/>
          </a:bodyPr>
          <a:lstStyle/>
          <a:p>
            <a:r>
              <a:rPr lang="fr-BE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&amp; DISCUSSIONS</a:t>
            </a:r>
            <a:endParaRPr lang="en-US" sz="2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20169" y="1432547"/>
            <a:ext cx="2826094" cy="397230"/>
          </a:xfrm>
          <a:prstGeom prst="rect">
            <a:avLst/>
          </a:prstGeom>
          <a:solidFill>
            <a:srgbClr val="00349A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VDSR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r>
              <a:rPr lang="en-US" sz="2000" dirty="0"/>
              <a:t> 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92507" y="1432547"/>
            <a:ext cx="2826094" cy="397230"/>
          </a:xfrm>
          <a:prstGeom prst="rect">
            <a:avLst/>
          </a:prstGeom>
          <a:solidFill>
            <a:srgbClr val="00349A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SRCNN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r>
              <a:rPr lang="en-US" sz="2000" dirty="0"/>
              <a:t>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D49175C-30E4-5705-EDFA-C5359963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77" y="3335593"/>
            <a:ext cx="2505588" cy="2521974"/>
          </a:xfrm>
          <a:prstGeom prst="rect">
            <a:avLst/>
          </a:prstGeom>
        </p:spPr>
      </p:pic>
      <p:pic>
        <p:nvPicPr>
          <p:cNvPr id="6" name="Picture 10" descr="A picture containing tree, outdoor, wooded&#10;&#10;Description automatically generated">
            <a:extLst>
              <a:ext uri="{FF2B5EF4-FFF2-40B4-BE49-F238E27FC236}">
                <a16:creationId xmlns:a16="http://schemas.microsoft.com/office/drawing/2014/main" id="{9531026F-FA3D-41B0-A5A0-C96B77666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077" y="771014"/>
            <a:ext cx="2505585" cy="2497392"/>
          </a:xfrm>
          <a:prstGeom prst="rect">
            <a:avLst/>
          </a:prstGeom>
        </p:spPr>
      </p:pic>
      <p:pic>
        <p:nvPicPr>
          <p:cNvPr id="11" name="Picture 11" descr="A picture containing tree&#10;&#10;Description automatically generated">
            <a:extLst>
              <a:ext uri="{FF2B5EF4-FFF2-40B4-BE49-F238E27FC236}">
                <a16:creationId xmlns:a16="http://schemas.microsoft.com/office/drawing/2014/main" id="{DA5BAE36-DFB1-71EE-5ADE-4360D65B7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852" y="2458884"/>
            <a:ext cx="2743199" cy="27432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A765955-806C-1F5E-84FA-A4EE4A8CA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691" y="2426110"/>
            <a:ext cx="27432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3AD933-B209-CA2E-1DF9-F3EF25C29F0C}"/>
              </a:ext>
            </a:extLst>
          </p:cNvPr>
          <p:cNvSpPr txBox="1"/>
          <p:nvPr/>
        </p:nvSpPr>
        <p:spPr>
          <a:xfrm>
            <a:off x="4334387" y="40148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1E6171-C663-7A3E-DE59-E6574E6C8A0B}"/>
              </a:ext>
            </a:extLst>
          </p:cNvPr>
          <p:cNvSpPr txBox="1"/>
          <p:nvPr/>
        </p:nvSpPr>
        <p:spPr>
          <a:xfrm>
            <a:off x="4375355" y="589935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Model input</a:t>
            </a:r>
          </a:p>
        </p:txBody>
      </p:sp>
    </p:spTree>
    <p:extLst>
      <p:ext uri="{BB962C8B-B14F-4D97-AF65-F5344CB8AC3E}">
        <p14:creationId xmlns:p14="http://schemas.microsoft.com/office/powerpoint/2010/main" val="346218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06" y="771801"/>
            <a:ext cx="3676992" cy="383900"/>
          </a:xfrm>
          <a:solidFill>
            <a:srgbClr val="FF6600"/>
          </a:solidFill>
        </p:spPr>
        <p:txBody>
          <a:bodyPr>
            <a:noAutofit/>
          </a:bodyPr>
          <a:lstStyle/>
          <a:p>
            <a:r>
              <a:rPr lang="fr-BE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&amp; DISCUSSIONS</a:t>
            </a:r>
            <a:endParaRPr lang="en-US" sz="2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20169" y="1397703"/>
            <a:ext cx="2826094" cy="397230"/>
          </a:xfrm>
          <a:prstGeom prst="rect">
            <a:avLst/>
          </a:prstGeom>
          <a:solidFill>
            <a:srgbClr val="00349A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VDSR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r>
              <a:rPr lang="en-US" sz="2000" dirty="0"/>
              <a:t> 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34840" y="1397703"/>
            <a:ext cx="2826094" cy="397230"/>
          </a:xfrm>
          <a:prstGeom prst="rect">
            <a:avLst/>
          </a:prstGeom>
          <a:solidFill>
            <a:srgbClr val="00349A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SRCNN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lang="en-US" sz="2000" dirty="0">
              <a:solidFill>
                <a:schemeClr val="bg1"/>
              </a:solidFill>
              <a:latin typeface="Trebuchet MS"/>
              <a:cs typeface="Calibri" panose="020F0502020204030204" pitchFamily="34" charset="0"/>
            </a:endParaRPr>
          </a:p>
        </p:txBody>
      </p:sp>
      <p:pic>
        <p:nvPicPr>
          <p:cNvPr id="11" name="Picture 11" descr="A picture containing night, light, bridge&#10;&#10;Description automatically generated">
            <a:extLst>
              <a:ext uri="{FF2B5EF4-FFF2-40B4-BE49-F238E27FC236}">
                <a16:creationId xmlns:a16="http://schemas.microsoft.com/office/drawing/2014/main" id="{AFA7E2B8-FAFC-8E5C-B6AB-297CE15D6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61" y="771013"/>
            <a:ext cx="2587524" cy="2587524"/>
          </a:xfrm>
          <a:prstGeom prst="rect">
            <a:avLst/>
          </a:prstGeom>
        </p:spPr>
      </p:pic>
      <p:pic>
        <p:nvPicPr>
          <p:cNvPr id="12" name="Picture 12" descr="A picture containing light, night, bridge, tower&#10;&#10;Description automatically generated">
            <a:extLst>
              <a:ext uri="{FF2B5EF4-FFF2-40B4-BE49-F238E27FC236}">
                <a16:creationId xmlns:a16="http://schemas.microsoft.com/office/drawing/2014/main" id="{7D725C33-0909-B128-376E-5834B7179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561" y="3442110"/>
            <a:ext cx="2587522" cy="25875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DA50D1-2BC5-69B2-532E-424498398B9F}"/>
              </a:ext>
            </a:extLst>
          </p:cNvPr>
          <p:cNvSpPr txBox="1"/>
          <p:nvPr/>
        </p:nvSpPr>
        <p:spPr>
          <a:xfrm>
            <a:off x="4334387" y="40148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DC6D06-25AE-418D-C2B9-7C3D65329CB4}"/>
              </a:ext>
            </a:extLst>
          </p:cNvPr>
          <p:cNvSpPr txBox="1"/>
          <p:nvPr/>
        </p:nvSpPr>
        <p:spPr>
          <a:xfrm>
            <a:off x="4334387" y="603045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Model input</a:t>
            </a:r>
          </a:p>
        </p:txBody>
      </p:sp>
      <p:pic>
        <p:nvPicPr>
          <p:cNvPr id="17" name="Picture 17" descr="A picture containing night, bridge, light, tower&#10;&#10;Description automatically generated">
            <a:extLst>
              <a:ext uri="{FF2B5EF4-FFF2-40B4-BE49-F238E27FC236}">
                <a16:creationId xmlns:a16="http://schemas.microsoft.com/office/drawing/2014/main" id="{A2F39AC9-7868-A18B-9C62-081A5418B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92" y="2426110"/>
            <a:ext cx="2743200" cy="2743200"/>
          </a:xfrm>
          <a:prstGeom prst="rect">
            <a:avLst/>
          </a:prstGeom>
        </p:spPr>
      </p:pic>
      <p:pic>
        <p:nvPicPr>
          <p:cNvPr id="18" name="Picture 18" descr="A picture containing bridge, light, night, dark&#10;&#10;Description automatically generated">
            <a:extLst>
              <a:ext uri="{FF2B5EF4-FFF2-40B4-BE49-F238E27FC236}">
                <a16:creationId xmlns:a16="http://schemas.microsoft.com/office/drawing/2014/main" id="{40269121-C474-3B77-2478-5FF3DF495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658" y="242611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937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6600"/>
      </a:accent1>
      <a:accent2>
        <a:srgbClr val="062D9B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FF6600"/>
      </a:hlink>
      <a:folHlink>
        <a:srgbClr val="FF660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608</Words>
  <Application>Microsoft Office PowerPoint</Application>
  <PresentationFormat>Widescreen</PresentationFormat>
  <Paragraphs>149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Trebuchet MS</vt:lpstr>
      <vt:lpstr>Wingdings 3</vt:lpstr>
      <vt:lpstr>Facet</vt:lpstr>
      <vt:lpstr>INTRODUCTION</vt:lpstr>
      <vt:lpstr>DESCRIPTION &amp; METHODOLOGY</vt:lpstr>
      <vt:lpstr>DESCRIPTION &amp; METHODOLOGY</vt:lpstr>
      <vt:lpstr>RESULTS &amp; DISCUSSIONS</vt:lpstr>
      <vt:lpstr>RESULTS &amp; DISCUSSIONS</vt:lpstr>
      <vt:lpstr>RESULTS &amp; DISCUSSIONS</vt:lpstr>
      <vt:lpstr>RESULTS &amp; DISCUSSIONS</vt:lpstr>
      <vt:lpstr>RESULTS &amp; DISCUSSIONS</vt:lpstr>
      <vt:lpstr>RESULTS &amp; DISCUSSIONS</vt:lpstr>
      <vt:lpstr>Conclusions 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and Comparison between OpenBSD and FreeBSD</dc:title>
  <dc:creator>marjusa</dc:creator>
  <cp:lastModifiedBy>Kristi Fidani</cp:lastModifiedBy>
  <cp:revision>134</cp:revision>
  <dcterms:created xsi:type="dcterms:W3CDTF">2022-05-03T16:19:50Z</dcterms:created>
  <dcterms:modified xsi:type="dcterms:W3CDTF">2023-08-18T16:24:00Z</dcterms:modified>
</cp:coreProperties>
</file>