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37E9-1651-4B4D-FE1C-47E48DEB8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575D7-1046-1C34-BD67-EBCE1B512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70904-E063-D5BB-98EB-F190B089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52FF-02E7-47D6-91C9-5A29EA5A45A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D0D16-25C6-F7F1-ECC6-C4949130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3023F-7046-7EDA-761B-6A634679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046-660E-434F-9F9E-A286F8C9A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4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F6DC-CAE9-1923-D07A-D420BC9A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550C6-7AB5-8B2C-7FBF-4C8178102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5EFF-D603-0F8E-C4BD-9861B4AE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52FF-02E7-47D6-91C9-5A29EA5A45A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D5CB-A595-7E8E-2765-0FD10EF0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C56A6-A890-9010-AD0C-1F3F4356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046-660E-434F-9F9E-A286F8C9A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7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73DE6-AB63-538B-A38C-933E60C2C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253B1-75A2-25DA-26A0-CA56D1032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FC6FD-D5BE-8280-B0F1-40172FEC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52FF-02E7-47D6-91C9-5A29EA5A45A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B9C55-FFFC-9969-2921-BE4344BE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DD211-B44F-FD20-6433-79D4F13B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046-660E-434F-9F9E-A286F8C9A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9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B6EE-B626-640C-60FC-4BBCE1B2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AEEA6-EB91-35AA-BF9C-FF16A2CAE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129CD-AF09-AAC3-22F5-62B671A4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52FF-02E7-47D6-91C9-5A29EA5A45A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BD2F5-7E3E-3569-AE5F-7C888EC8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6A127-6F57-2E37-1DEC-0CE516E2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046-660E-434F-9F9E-A286F8C9A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E530-B851-2F7A-E932-90952BD31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906DC-CECB-BB93-C925-92B689BB6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27F77-7F53-DEA0-793F-CFBA0A0D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52FF-02E7-47D6-91C9-5A29EA5A45A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93606-A29D-C3BD-C88D-0EA96E7A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BB43-3ED0-29E7-83D5-65B2244B3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046-660E-434F-9F9E-A286F8C9A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7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659D3-2DE4-AD89-C666-58C3C7A8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BD80D-809B-E725-8CF9-00AB87904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5FC50-E768-CCC3-4EB1-4B24C1C1D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38A27-5442-DE13-35E8-7D4E947D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52FF-02E7-47D6-91C9-5A29EA5A45A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12A19-FBC2-A18D-8B7C-A39D6A8E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4DB41-2DAE-2D38-1C47-2D8B8339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046-660E-434F-9F9E-A286F8C9A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9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FF9D-5395-91A4-BDC4-48E0D371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C72EF-0C42-9125-2345-D01CFF263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53582-8230-FCA1-8FE3-75AA822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6581F-883F-F5B2-03C6-3F8F95FBF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4F89E-5EF2-B98E-322F-EBB1A3A87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DC9ED-8047-7A72-CC8F-E8B0374A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52FF-02E7-47D6-91C9-5A29EA5A45A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314C0-A47B-6CC5-F74D-F63A2BB7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F6027-5342-D293-828E-DCF72DEE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046-660E-434F-9F9E-A286F8C9A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5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7F12-E314-A00F-704E-7C007D96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A877D-8385-ACD3-41C5-A6501EC5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52FF-02E7-47D6-91C9-5A29EA5A45A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7BCFE-16C2-FDC6-64D3-F16DD867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5646B-140C-0D54-B225-90F7ABE7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046-660E-434F-9F9E-A286F8C9A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2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C86BF-9734-BF84-BF9E-DBA0655A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52FF-02E7-47D6-91C9-5A29EA5A45A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45E1B-7DF1-855F-5121-6FA0D157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E18BD-E60F-335E-669A-6B46DA76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046-660E-434F-9F9E-A286F8C9A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2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C09F-8D91-D854-D2C6-1B59ED5F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D381D-46C5-1669-0986-CA7BEA5E1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3066A-077A-DDC4-54AF-CDCA3DEAA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CE2A5-BB42-2C4A-7CD0-BDF3C296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52FF-02E7-47D6-91C9-5A29EA5A45A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2099B-5E85-057D-0556-A5FC18E8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47BF1-24B3-89EC-FC41-378332B8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046-660E-434F-9F9E-A286F8C9A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4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69A7-2B61-DE73-08A4-3E40E81E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512AE-DEF3-862D-2C80-ECE7D0541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173C2-3371-971A-CFB8-06FE9326C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85020-A034-7FD0-B411-1A596EBB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52FF-02E7-47D6-91C9-5A29EA5A45A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BD19E-A31A-3B0B-6B23-6CC328A1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17452-9773-623A-46A9-3A8140DA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6046-660E-434F-9F9E-A286F8C9A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2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AB7DAD-7B60-3EAA-A990-7F88C67E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864BF-9A1A-35C5-14CB-07608D7B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AE0C2-A6F3-22C5-C15B-09B35AF80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3C52FF-02E7-47D6-91C9-5A29EA5A45A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9EE2-80D5-FD2C-7918-9D5E62899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278C-B62C-D7DF-FD97-C1AAA629F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A6046-660E-434F-9F9E-A286F8C9A8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9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0271-1A84-4E38-2FA0-AB89FFDD1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Server-Side Rendering (SSR)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02471-4BE4-3075-A683-A59F771F9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Рендеринг веб-сторінок на стороні сервера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0F20-451B-8427-E644-E26F7CDF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таке </a:t>
            </a:r>
            <a:r>
              <a:rPr lang="en-US" dirty="0"/>
              <a:t>SSR?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C9430-C15D-009F-A24F-2D3A8769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032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SSR</a:t>
            </a:r>
            <a:r>
              <a:rPr lang="en-US" dirty="0"/>
              <a:t> (Server-Side Rendering) — </a:t>
            </a:r>
            <a:r>
              <a:rPr lang="uk-UA" dirty="0"/>
              <a:t>це метод, при якому </a:t>
            </a:r>
            <a:r>
              <a:rPr lang="en-US" dirty="0"/>
              <a:t>HTML-</a:t>
            </a:r>
            <a:r>
              <a:rPr lang="uk-UA" dirty="0"/>
              <a:t>сторінка генерується на сервері та відправляється вже готовою у браузер користувача.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Альтернативою </a:t>
            </a:r>
            <a:r>
              <a:rPr lang="en-US" dirty="0"/>
              <a:t>SSR </a:t>
            </a:r>
            <a:r>
              <a:rPr lang="uk-UA" dirty="0"/>
              <a:t>є </a:t>
            </a:r>
            <a:r>
              <a:rPr lang="en-US" dirty="0"/>
              <a:t>CSR</a:t>
            </a:r>
          </a:p>
        </p:txBody>
      </p:sp>
      <p:pic>
        <p:nvPicPr>
          <p:cNvPr id="1028" name="Picture 4" descr="что можно собрать из лего дупло: 13 тыс изображений найдено в  Яндекс.Картинках">
            <a:extLst>
              <a:ext uri="{FF2B5EF4-FFF2-40B4-BE49-F238E27FC236}">
                <a16:creationId xmlns:a16="http://schemas.microsoft.com/office/drawing/2014/main" id="{A03F1ACF-755A-3F0D-B3CA-57A5EDAEC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232" y="1825625"/>
            <a:ext cx="44386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03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B19D-A99A-5F3D-2F0B-0463E307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Як це працює?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034B1-CE56-6503-1D2A-25361EC88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4705" cy="4351338"/>
          </a:xfrm>
        </p:spPr>
        <p:txBody>
          <a:bodyPr/>
          <a:lstStyle/>
          <a:p>
            <a:pPr marL="0" indent="0">
              <a:buNone/>
            </a:pPr>
            <a:r>
              <a:rPr lang="ru-RU" sz="4400" dirty="0"/>
              <a:t>Користувач → </a:t>
            </a:r>
          </a:p>
          <a:p>
            <a:pPr marL="0" indent="0">
              <a:buNone/>
            </a:pPr>
            <a:r>
              <a:rPr lang="ru-RU" sz="4400" dirty="0"/>
              <a:t>Запит → </a:t>
            </a:r>
          </a:p>
          <a:p>
            <a:pPr marL="0" indent="0">
              <a:buNone/>
            </a:pPr>
            <a:r>
              <a:rPr lang="ru-RU" sz="4400" dirty="0"/>
              <a:t>Сервер → </a:t>
            </a:r>
          </a:p>
          <a:p>
            <a:pPr marL="0" indent="0">
              <a:buNone/>
            </a:pPr>
            <a:r>
              <a:rPr lang="ru-RU" sz="4400" dirty="0">
                <a:highlight>
                  <a:srgbClr val="FFFF00"/>
                </a:highlight>
              </a:rPr>
              <a:t>Генерація HTML </a:t>
            </a:r>
          </a:p>
          <a:p>
            <a:pPr marL="0" indent="0">
              <a:buNone/>
            </a:pPr>
            <a:r>
              <a:rPr lang="ru-RU" sz="4400" dirty="0"/>
              <a:t>→ Браузер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Производство немецких автомобилей в марте снизится на 150 тыс. – Eurometal  — Новости — GMK Center">
            <a:extLst>
              <a:ext uri="{FF2B5EF4-FFF2-40B4-BE49-F238E27FC236}">
                <a16:creationId xmlns:a16="http://schemas.microsoft.com/office/drawing/2014/main" id="{55754DE3-EADF-4CC4-FA3F-46352B32AF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8" t="1127" r="27464" b="-1127"/>
          <a:stretch/>
        </p:blipFill>
        <p:spPr bwMode="auto">
          <a:xfrm>
            <a:off x="6249275" y="1222310"/>
            <a:ext cx="5477747" cy="428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158E98-C8B5-F790-0373-15D9968AE145}"/>
              </a:ext>
            </a:extLst>
          </p:cNvPr>
          <p:cNvSpPr txBox="1"/>
          <p:nvPr/>
        </p:nvSpPr>
        <p:spPr>
          <a:xfrm>
            <a:off x="838200" y="5530632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Сервер формує повний HTML ще до надсилання в браузер.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1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4E70-FF11-B52C-8F3D-B547F3BA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SSR VS CSR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F55F21-646C-5DD3-ADC5-AA575E864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469980"/>
              </p:ext>
            </p:extLst>
          </p:nvPr>
        </p:nvGraphicFramePr>
        <p:xfrm>
          <a:off x="838200" y="2062065"/>
          <a:ext cx="10515600" cy="285363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953402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81016704"/>
                    </a:ext>
                  </a:extLst>
                </a:gridCol>
              </a:tblGrid>
              <a:tr h="570726">
                <a:tc>
                  <a:txBody>
                    <a:bodyPr/>
                    <a:lstStyle/>
                    <a:p>
                      <a:r>
                        <a:rPr lang="en-US" b="1" dirty="0"/>
                        <a:t>SSR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CSR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249935"/>
                  </a:ext>
                </a:extLst>
              </a:tr>
              <a:tr h="570726">
                <a:tc>
                  <a:txBody>
                    <a:bodyPr/>
                    <a:lstStyle/>
                    <a:p>
                      <a:r>
                        <a:rPr lang="en-US" dirty="0"/>
                        <a:t>HTML </a:t>
                      </a:r>
                      <a:r>
                        <a:rPr lang="uk-UA" dirty="0"/>
                        <a:t>генерується на сервері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HTML </a:t>
                      </a:r>
                      <a:r>
                        <a:rPr lang="uk-UA" dirty="0"/>
                        <a:t>генерується в браузері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274256"/>
                  </a:ext>
                </a:extLst>
              </a:tr>
              <a:tr h="570726">
                <a:tc>
                  <a:txBody>
                    <a:bodyPr/>
                    <a:lstStyle/>
                    <a:p>
                      <a:r>
                        <a:rPr lang="uk-UA" dirty="0"/>
                        <a:t>Швидке відображення контенту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Повільний "порожній" екран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949474"/>
                  </a:ext>
                </a:extLst>
              </a:tr>
              <a:tr h="570726">
                <a:tc>
                  <a:txBody>
                    <a:bodyPr/>
                    <a:lstStyle/>
                    <a:p>
                      <a:r>
                        <a:rPr lang="uk-UA" dirty="0"/>
                        <a:t>Добре для </a:t>
                      </a:r>
                      <a:r>
                        <a:rPr lang="en-US" dirty="0"/>
                        <a:t>SEO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SEO-</a:t>
                      </a:r>
                      <a:r>
                        <a:rPr lang="uk-UA" dirty="0"/>
                        <a:t>проблеми без налаштувань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353058"/>
                  </a:ext>
                </a:extLst>
              </a:tr>
              <a:tr h="570726">
                <a:tc>
                  <a:txBody>
                    <a:bodyPr/>
                    <a:lstStyle/>
                    <a:p>
                      <a:r>
                        <a:rPr lang="uk-UA"/>
                        <a:t>Сервер має більше навантаження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Легше для серверу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301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79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F500-8D79-CAFE-7B44-CEB12400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5069"/>
            <a:ext cx="10515600" cy="785619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Переваги </a:t>
            </a:r>
            <a:r>
              <a:rPr lang="en-US" b="1" dirty="0"/>
              <a:t>SSR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8CE0-A5FB-AA27-F68C-E33C0F284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2366800"/>
            <a:ext cx="7242110" cy="4351338"/>
          </a:xfrm>
        </p:spPr>
        <p:txBody>
          <a:bodyPr/>
          <a:lstStyle/>
          <a:p>
            <a:r>
              <a:rPr lang="en-US" sz="3200" dirty="0"/>
              <a:t> </a:t>
            </a:r>
            <a:r>
              <a:rPr lang="uk-UA" sz="3200" dirty="0"/>
              <a:t>Швидкий </a:t>
            </a:r>
            <a:r>
              <a:rPr lang="uk-UA" sz="3200" b="1" dirty="0"/>
              <a:t>перший рендер</a:t>
            </a:r>
            <a:endParaRPr lang="en-US" sz="3200" b="1" dirty="0"/>
          </a:p>
          <a:p>
            <a:r>
              <a:rPr lang="en-US" sz="3200" b="1" dirty="0"/>
              <a:t>SEO-</a:t>
            </a:r>
            <a:r>
              <a:rPr lang="uk-UA" sz="3200" b="1" dirty="0"/>
              <a:t>дружній</a:t>
            </a:r>
            <a:r>
              <a:rPr lang="uk-UA" sz="3200" dirty="0"/>
              <a:t> (видимість для </a:t>
            </a:r>
            <a:r>
              <a:rPr lang="en-US" sz="3200" dirty="0"/>
              <a:t>Google)</a:t>
            </a:r>
          </a:p>
          <a:p>
            <a:r>
              <a:rPr lang="uk-UA" sz="3200" dirty="0"/>
              <a:t>Працює навіть з вимкненим </a:t>
            </a:r>
            <a:r>
              <a:rPr lang="en-US" sz="3200" dirty="0"/>
              <a:t>JS</a:t>
            </a:r>
          </a:p>
          <a:p>
            <a:r>
              <a:rPr lang="uk-UA" sz="3200" dirty="0"/>
              <a:t>Краще на повільних з’єднаннях</a:t>
            </a:r>
          </a:p>
          <a:p>
            <a:endParaRPr lang="en-US" dirty="0"/>
          </a:p>
        </p:txBody>
      </p:sp>
      <p:pic>
        <p:nvPicPr>
          <p:cNvPr id="4098" name="Picture 2" descr="60+ Free Sumo &amp; Japan Images - Pixabay">
            <a:extLst>
              <a:ext uri="{FF2B5EF4-FFF2-40B4-BE49-F238E27FC236}">
                <a16:creationId xmlns:a16="http://schemas.microsoft.com/office/drawing/2014/main" id="{E5D17FF6-17D3-23A5-6F4D-070BDBBC0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10" y="1511559"/>
            <a:ext cx="3629608" cy="362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07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DD25-A75D-9EB8-6AE9-EFE12576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Недоліки </a:t>
            </a:r>
            <a:r>
              <a:rPr lang="en-US" dirty="0"/>
              <a:t>SSR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7969-18AE-B223-FD45-9F9079CB6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58543" cy="4351338"/>
          </a:xfrm>
        </p:spPr>
        <p:txBody>
          <a:bodyPr/>
          <a:lstStyle/>
          <a:p>
            <a:r>
              <a:rPr lang="ru-RU" b="1" dirty="0"/>
              <a:t>Велике навантаження на сервер</a:t>
            </a:r>
            <a:endParaRPr lang="en-US" b="1" dirty="0"/>
          </a:p>
          <a:p>
            <a:r>
              <a:rPr lang="ru-RU" b="1" dirty="0"/>
              <a:t>Складність реалізації</a:t>
            </a:r>
            <a:r>
              <a:rPr lang="ru-RU" dirty="0"/>
              <a:t> (кешування, маршрути, авторизація)</a:t>
            </a:r>
            <a:endParaRPr lang="en-US" dirty="0"/>
          </a:p>
          <a:p>
            <a:r>
              <a:rPr lang="ru-RU" b="1" dirty="0"/>
              <a:t>Затримка при кожному запиті</a:t>
            </a:r>
            <a:r>
              <a:rPr lang="ru-RU" dirty="0"/>
              <a:t> (сервер рендерить щоразу)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Из книги «Седьмой день Сизифа». Профанация мифа, или «бесполезный труженик  преисподней» | Владимир Варава | Онтологические прогулки | Топос -  литературно-философский журнал">
            <a:extLst>
              <a:ext uri="{FF2B5EF4-FFF2-40B4-BE49-F238E27FC236}">
                <a16:creationId xmlns:a16="http://schemas.microsoft.com/office/drawing/2014/main" id="{34B0EE1E-0520-CF39-9F86-E30BFFE08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294" y="1418155"/>
            <a:ext cx="36957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15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5476-6FD7-4F1D-8C55-D8486547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ви побачите </a:t>
            </a:r>
            <a:r>
              <a:rPr lang="en-US" dirty="0"/>
              <a:t>SSR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DAB42-4A48-9F85-062E-29FE5385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Next.js</a:t>
            </a:r>
            <a:r>
              <a:rPr lang="en-US" dirty="0"/>
              <a:t> (React)</a:t>
            </a:r>
          </a:p>
          <a:p>
            <a:pPr marL="0" indent="0">
              <a:buNone/>
            </a:pPr>
            <a:r>
              <a:rPr lang="en-US" b="1" dirty="0"/>
              <a:t>Nuxt.js</a:t>
            </a:r>
            <a:r>
              <a:rPr lang="en-US" dirty="0"/>
              <a:t> (Vue)</a:t>
            </a:r>
          </a:p>
          <a:p>
            <a:pPr marL="0" indent="0">
              <a:buNone/>
            </a:pPr>
            <a:r>
              <a:rPr lang="en-US" b="1" dirty="0" err="1"/>
              <a:t>SvelteKit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Express + Pug / EJS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Django / Laravel / Rails / Yii2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67DC-C6EE-DFAB-A5A6-D780F7EC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037"/>
            <a:ext cx="10515600" cy="673651"/>
          </a:xfrm>
        </p:spPr>
        <p:txBody>
          <a:bodyPr>
            <a:normAutofit fontScale="90000"/>
          </a:bodyPr>
          <a:lstStyle/>
          <a:p>
            <a:r>
              <a:rPr lang="uk-UA" b="1" dirty="0"/>
              <a:t>Висновки</a:t>
            </a:r>
            <a:br>
              <a:rPr lang="uk-UA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A821-7BEB-63AA-29A3-AC7AFFE60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4445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SSR = SEO + </a:t>
            </a:r>
            <a:r>
              <a:rPr lang="uk-UA" dirty="0"/>
              <a:t>швидкий старт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Потребує більше ресурсів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Добре підходить для </a:t>
            </a:r>
            <a:r>
              <a:rPr lang="uk-UA" b="1" dirty="0"/>
              <a:t>новин, блогів, </a:t>
            </a:r>
            <a:r>
              <a:rPr lang="en-US" b="1" dirty="0"/>
              <a:t>e-commerce, </a:t>
            </a:r>
            <a:r>
              <a:rPr lang="uk-UA" b="1" dirty="0"/>
              <a:t>дашбордів</a:t>
            </a: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Ідеальний у комбінації з </a:t>
            </a:r>
            <a:r>
              <a:rPr lang="uk-UA" b="1" dirty="0"/>
              <a:t>кешуванням</a:t>
            </a:r>
            <a:r>
              <a:rPr lang="uk-UA" dirty="0"/>
              <a:t> та </a:t>
            </a:r>
            <a:r>
              <a:rPr lang="uk-UA" b="1" dirty="0"/>
              <a:t>гідрацією</a:t>
            </a:r>
            <a:endParaRPr lang="uk-UA" dirty="0"/>
          </a:p>
          <a:p>
            <a:endParaRPr lang="en-US" dirty="0"/>
          </a:p>
        </p:txBody>
      </p:sp>
      <p:pic>
        <p:nvPicPr>
          <p:cNvPr id="6146" name="Picture 2" descr="Life Is Simple Just Add Water Boating Tin Sign 4508 | Buffalo Trader Online">
            <a:extLst>
              <a:ext uri="{FF2B5EF4-FFF2-40B4-BE49-F238E27FC236}">
                <a16:creationId xmlns:a16="http://schemas.microsoft.com/office/drawing/2014/main" id="{3BC3EDAC-AEC3-4978-F27F-786F898D7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621" y="1138336"/>
            <a:ext cx="4273420" cy="427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04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Server-Side Rendering (SSR) </vt:lpstr>
      <vt:lpstr>Що таке SSR?</vt:lpstr>
      <vt:lpstr>Як це працює?</vt:lpstr>
      <vt:lpstr>SSR VS CSR</vt:lpstr>
      <vt:lpstr>Переваги SSR </vt:lpstr>
      <vt:lpstr>Недоліки SSR</vt:lpstr>
      <vt:lpstr>Де ви побачите SSR</vt:lpstr>
      <vt:lpstr>Висновки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Lushchenko</dc:creator>
  <cp:lastModifiedBy>Alex Lushchenko</cp:lastModifiedBy>
  <cp:revision>2</cp:revision>
  <dcterms:created xsi:type="dcterms:W3CDTF">2025-06-23T18:47:09Z</dcterms:created>
  <dcterms:modified xsi:type="dcterms:W3CDTF">2025-06-23T18:49:15Z</dcterms:modified>
</cp:coreProperties>
</file>